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27"/>
  </p:notesMasterIdLst>
  <p:handoutMasterIdLst>
    <p:handoutMasterId r:id="rId28"/>
  </p:handoutMasterIdLst>
  <p:sldIdLst>
    <p:sldId id="256" r:id="rId2"/>
    <p:sldId id="2146847615" r:id="rId3"/>
    <p:sldId id="2146847616" r:id="rId4"/>
    <p:sldId id="2146847609" r:id="rId5"/>
    <p:sldId id="1070" r:id="rId6"/>
    <p:sldId id="2145706027" r:id="rId7"/>
    <p:sldId id="2146847610" r:id="rId8"/>
    <p:sldId id="2145705994" r:id="rId9"/>
    <p:sldId id="2145706052" r:id="rId10"/>
    <p:sldId id="2145706038" r:id="rId11"/>
    <p:sldId id="2145706011" r:id="rId12"/>
    <p:sldId id="2146847611" r:id="rId13"/>
    <p:sldId id="1025" r:id="rId14"/>
    <p:sldId id="2146847612" r:id="rId15"/>
    <p:sldId id="842" r:id="rId16"/>
    <p:sldId id="843" r:id="rId17"/>
    <p:sldId id="2146847613" r:id="rId18"/>
    <p:sldId id="2145706015" r:id="rId19"/>
    <p:sldId id="2145706025" r:id="rId20"/>
    <p:sldId id="2146847514" r:id="rId21"/>
    <p:sldId id="260" r:id="rId22"/>
    <p:sldId id="2146847614" r:id="rId23"/>
    <p:sldId id="2146847599" r:id="rId24"/>
    <p:sldId id="2146847607" r:id="rId25"/>
    <p:sldId id="214684761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93BF9C-3FD1-4967-ADB4-471E55596DF5}" v="77" dt="2022-11-22T21:24:14.6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428" y="78"/>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252"/>
    </p:cViewPr>
  </p:sorterViewPr>
  <p:notesViewPr>
    <p:cSldViewPr>
      <p:cViewPr varScale="1">
        <p:scale>
          <a:sx n="33" d="100"/>
          <a:sy n="33" d="100"/>
        </p:scale>
        <p:origin x="-230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1178A9-E26A-46FF-BF6C-ACB33B8678E7}" type="doc">
      <dgm:prSet loTypeId="urn:microsoft.com/office/officeart/2005/8/layout/gear1" loCatId="process" qsTypeId="urn:microsoft.com/office/officeart/2005/8/quickstyle/simple1" qsCatId="simple" csTypeId="urn:microsoft.com/office/officeart/2005/8/colors/accent1_2" csCatId="accent1" phldr="1"/>
      <dgm:spPr/>
    </dgm:pt>
    <dgm:pt modelId="{01C18AA3-0E37-4EF3-8F39-C7F5F28178CA}">
      <dgm:prSet phldrT="[Text]"/>
      <dgm:spPr/>
      <dgm:t>
        <a:bodyPr/>
        <a:lstStyle/>
        <a:p>
          <a:r>
            <a:rPr lang="en-US" dirty="0"/>
            <a:t>UNFSS 2021</a:t>
          </a:r>
        </a:p>
      </dgm:t>
    </dgm:pt>
    <dgm:pt modelId="{319E920C-08C5-44ED-B7B3-74F01B406747}" type="parTrans" cxnId="{BCB49EDC-15BC-454D-A9B6-9950B6F0E4F5}">
      <dgm:prSet/>
      <dgm:spPr/>
      <dgm:t>
        <a:bodyPr/>
        <a:lstStyle/>
        <a:p>
          <a:endParaRPr lang="en-US"/>
        </a:p>
      </dgm:t>
    </dgm:pt>
    <dgm:pt modelId="{C727E700-80B1-48C7-AE3F-031D4795A09E}" type="sibTrans" cxnId="{BCB49EDC-15BC-454D-A9B6-9950B6F0E4F5}">
      <dgm:prSet/>
      <dgm:spPr>
        <a:solidFill>
          <a:schemeClr val="accent1"/>
        </a:solidFill>
      </dgm:spPr>
      <dgm:t>
        <a:bodyPr/>
        <a:lstStyle/>
        <a:p>
          <a:endParaRPr lang="en-US"/>
        </a:p>
      </dgm:t>
    </dgm:pt>
    <dgm:pt modelId="{DF277E17-F93F-4368-B742-DE2A978F3116}">
      <dgm:prSet phldrT="[Text]"/>
      <dgm:spPr/>
      <dgm:t>
        <a:bodyPr/>
        <a:lstStyle/>
        <a:p>
          <a:r>
            <a:rPr lang="en-US" dirty="0"/>
            <a:t>Food &amp; Nutrition Policy</a:t>
          </a:r>
        </a:p>
      </dgm:t>
    </dgm:pt>
    <dgm:pt modelId="{9718883B-A18F-4E08-9B1D-37050E3A5B39}" type="parTrans" cxnId="{2B239342-487E-47C7-BA1E-5489DB8A1514}">
      <dgm:prSet/>
      <dgm:spPr/>
      <dgm:t>
        <a:bodyPr/>
        <a:lstStyle/>
        <a:p>
          <a:endParaRPr lang="en-US"/>
        </a:p>
      </dgm:t>
    </dgm:pt>
    <dgm:pt modelId="{DAD106B1-E6D5-4616-8067-01FAEC2EE2A2}" type="sibTrans" cxnId="{2B239342-487E-47C7-BA1E-5489DB8A1514}">
      <dgm:prSet/>
      <dgm:spPr>
        <a:solidFill>
          <a:schemeClr val="accent1"/>
        </a:solidFill>
      </dgm:spPr>
      <dgm:t>
        <a:bodyPr/>
        <a:lstStyle/>
        <a:p>
          <a:endParaRPr lang="en-US"/>
        </a:p>
      </dgm:t>
    </dgm:pt>
    <dgm:pt modelId="{57FE6FDB-254A-4906-8AA3-68A0FF63CA01}">
      <dgm:prSet phldrT="[Text]"/>
      <dgm:spPr/>
      <dgm:t>
        <a:bodyPr/>
        <a:lstStyle/>
        <a:p>
          <a:r>
            <a:rPr lang="en-US" dirty="0"/>
            <a:t>EFS-TP</a:t>
          </a:r>
        </a:p>
      </dgm:t>
    </dgm:pt>
    <dgm:pt modelId="{A62E8EDA-6F80-4EB0-9726-FB18E07CD7E2}" type="parTrans" cxnId="{A2DE9C0C-FD24-4B7C-A4BF-F75213A4F9FD}">
      <dgm:prSet/>
      <dgm:spPr/>
      <dgm:t>
        <a:bodyPr/>
        <a:lstStyle/>
        <a:p>
          <a:endParaRPr lang="en-US"/>
        </a:p>
      </dgm:t>
    </dgm:pt>
    <dgm:pt modelId="{6EFC4F8C-6821-4C22-B83E-53AF86FF50E5}" type="sibTrans" cxnId="{A2DE9C0C-FD24-4B7C-A4BF-F75213A4F9FD}">
      <dgm:prSet/>
      <dgm:spPr>
        <a:solidFill>
          <a:schemeClr val="accent1"/>
        </a:solidFill>
      </dgm:spPr>
      <dgm:t>
        <a:bodyPr/>
        <a:lstStyle/>
        <a:p>
          <a:endParaRPr lang="en-US"/>
        </a:p>
      </dgm:t>
    </dgm:pt>
    <dgm:pt modelId="{95F181F8-3438-42CC-AE02-65DFA3A0BBFB}" type="pres">
      <dgm:prSet presAssocID="{251178A9-E26A-46FF-BF6C-ACB33B8678E7}" presName="composite" presStyleCnt="0">
        <dgm:presLayoutVars>
          <dgm:chMax val="3"/>
          <dgm:animLvl val="lvl"/>
          <dgm:resizeHandles val="exact"/>
        </dgm:presLayoutVars>
      </dgm:prSet>
      <dgm:spPr/>
    </dgm:pt>
    <dgm:pt modelId="{6C532A8D-A929-491D-93EA-759559AC1BD4}" type="pres">
      <dgm:prSet presAssocID="{01C18AA3-0E37-4EF3-8F39-C7F5F28178CA}" presName="gear1" presStyleLbl="node1" presStyleIdx="0" presStyleCnt="3">
        <dgm:presLayoutVars>
          <dgm:chMax val="1"/>
          <dgm:bulletEnabled val="1"/>
        </dgm:presLayoutVars>
      </dgm:prSet>
      <dgm:spPr/>
    </dgm:pt>
    <dgm:pt modelId="{D8886EB2-6272-4FAB-9AD0-AD7ED6A22F5A}" type="pres">
      <dgm:prSet presAssocID="{01C18AA3-0E37-4EF3-8F39-C7F5F28178CA}" presName="gear1srcNode" presStyleLbl="node1" presStyleIdx="0" presStyleCnt="3"/>
      <dgm:spPr/>
    </dgm:pt>
    <dgm:pt modelId="{013A3928-02CC-49A6-8FFB-E23BFB8C7F6A}" type="pres">
      <dgm:prSet presAssocID="{01C18AA3-0E37-4EF3-8F39-C7F5F28178CA}" presName="gear1dstNode" presStyleLbl="node1" presStyleIdx="0" presStyleCnt="3"/>
      <dgm:spPr/>
    </dgm:pt>
    <dgm:pt modelId="{6C70A11E-53D6-484C-BB65-B12E87A1659C}" type="pres">
      <dgm:prSet presAssocID="{DF277E17-F93F-4368-B742-DE2A978F3116}" presName="gear2" presStyleLbl="node1" presStyleIdx="1" presStyleCnt="3">
        <dgm:presLayoutVars>
          <dgm:chMax val="1"/>
          <dgm:bulletEnabled val="1"/>
        </dgm:presLayoutVars>
      </dgm:prSet>
      <dgm:spPr/>
    </dgm:pt>
    <dgm:pt modelId="{D6415A3B-BEF1-4608-AA6B-D41A88CA84B7}" type="pres">
      <dgm:prSet presAssocID="{DF277E17-F93F-4368-B742-DE2A978F3116}" presName="gear2srcNode" presStyleLbl="node1" presStyleIdx="1" presStyleCnt="3"/>
      <dgm:spPr/>
    </dgm:pt>
    <dgm:pt modelId="{3EA04410-8F2C-49A9-9A12-8353E5A55D8E}" type="pres">
      <dgm:prSet presAssocID="{DF277E17-F93F-4368-B742-DE2A978F3116}" presName="gear2dstNode" presStyleLbl="node1" presStyleIdx="1" presStyleCnt="3"/>
      <dgm:spPr/>
    </dgm:pt>
    <dgm:pt modelId="{59C3BBF9-9457-4D61-9928-4BF4B2B315D0}" type="pres">
      <dgm:prSet presAssocID="{57FE6FDB-254A-4906-8AA3-68A0FF63CA01}" presName="gear3" presStyleLbl="node1" presStyleIdx="2" presStyleCnt="3"/>
      <dgm:spPr/>
    </dgm:pt>
    <dgm:pt modelId="{65ADC32E-776F-424D-ADB1-1CC551942D63}" type="pres">
      <dgm:prSet presAssocID="{57FE6FDB-254A-4906-8AA3-68A0FF63CA01}" presName="gear3tx" presStyleLbl="node1" presStyleIdx="2" presStyleCnt="3">
        <dgm:presLayoutVars>
          <dgm:chMax val="1"/>
          <dgm:bulletEnabled val="1"/>
        </dgm:presLayoutVars>
      </dgm:prSet>
      <dgm:spPr/>
    </dgm:pt>
    <dgm:pt modelId="{3EEC09EE-AF4B-4AD2-87B4-6C589629CD3D}" type="pres">
      <dgm:prSet presAssocID="{57FE6FDB-254A-4906-8AA3-68A0FF63CA01}" presName="gear3srcNode" presStyleLbl="node1" presStyleIdx="2" presStyleCnt="3"/>
      <dgm:spPr/>
    </dgm:pt>
    <dgm:pt modelId="{9BC8B6CE-14E7-416B-9629-D2BF49DCA07D}" type="pres">
      <dgm:prSet presAssocID="{57FE6FDB-254A-4906-8AA3-68A0FF63CA01}" presName="gear3dstNode" presStyleLbl="node1" presStyleIdx="2" presStyleCnt="3"/>
      <dgm:spPr/>
    </dgm:pt>
    <dgm:pt modelId="{CD815D0F-1D5A-44B0-8BAF-20208224667F}" type="pres">
      <dgm:prSet presAssocID="{C727E700-80B1-48C7-AE3F-031D4795A09E}" presName="connector1" presStyleLbl="sibTrans2D1" presStyleIdx="0" presStyleCnt="3"/>
      <dgm:spPr/>
    </dgm:pt>
    <dgm:pt modelId="{7A9E1C3D-3EF4-4824-AF88-1F5EE4115F97}" type="pres">
      <dgm:prSet presAssocID="{DAD106B1-E6D5-4616-8067-01FAEC2EE2A2}" presName="connector2" presStyleLbl="sibTrans2D1" presStyleIdx="1" presStyleCnt="3"/>
      <dgm:spPr/>
    </dgm:pt>
    <dgm:pt modelId="{A3C8DCEE-0574-444A-9F23-AF54C1E8C506}" type="pres">
      <dgm:prSet presAssocID="{6EFC4F8C-6821-4C22-B83E-53AF86FF50E5}" presName="connector3" presStyleLbl="sibTrans2D1" presStyleIdx="2" presStyleCnt="3"/>
      <dgm:spPr/>
    </dgm:pt>
  </dgm:ptLst>
  <dgm:cxnLst>
    <dgm:cxn modelId="{A2DE9C0C-FD24-4B7C-A4BF-F75213A4F9FD}" srcId="{251178A9-E26A-46FF-BF6C-ACB33B8678E7}" destId="{57FE6FDB-254A-4906-8AA3-68A0FF63CA01}" srcOrd="2" destOrd="0" parTransId="{A62E8EDA-6F80-4EB0-9726-FB18E07CD7E2}" sibTransId="{6EFC4F8C-6821-4C22-B83E-53AF86FF50E5}"/>
    <dgm:cxn modelId="{2E846B19-D81B-42CF-BA1C-E2B8940F7383}" type="presOf" srcId="{57FE6FDB-254A-4906-8AA3-68A0FF63CA01}" destId="{3EEC09EE-AF4B-4AD2-87B4-6C589629CD3D}" srcOrd="2" destOrd="0" presId="urn:microsoft.com/office/officeart/2005/8/layout/gear1"/>
    <dgm:cxn modelId="{12CC7922-F09E-4F15-9DD9-EA65FCFEA995}" type="presOf" srcId="{DF277E17-F93F-4368-B742-DE2A978F3116}" destId="{6C70A11E-53D6-484C-BB65-B12E87A1659C}" srcOrd="0" destOrd="0" presId="urn:microsoft.com/office/officeart/2005/8/layout/gear1"/>
    <dgm:cxn modelId="{D81B9137-805B-42BC-96D1-4577787B093D}" type="presOf" srcId="{57FE6FDB-254A-4906-8AA3-68A0FF63CA01}" destId="{59C3BBF9-9457-4D61-9928-4BF4B2B315D0}" srcOrd="0" destOrd="0" presId="urn:microsoft.com/office/officeart/2005/8/layout/gear1"/>
    <dgm:cxn modelId="{8595C23D-CE54-4436-8D97-990D57C5D7AC}" type="presOf" srcId="{57FE6FDB-254A-4906-8AA3-68A0FF63CA01}" destId="{65ADC32E-776F-424D-ADB1-1CC551942D63}" srcOrd="1" destOrd="0" presId="urn:microsoft.com/office/officeart/2005/8/layout/gear1"/>
    <dgm:cxn modelId="{2B239342-487E-47C7-BA1E-5489DB8A1514}" srcId="{251178A9-E26A-46FF-BF6C-ACB33B8678E7}" destId="{DF277E17-F93F-4368-B742-DE2A978F3116}" srcOrd="1" destOrd="0" parTransId="{9718883B-A18F-4E08-9B1D-37050E3A5B39}" sibTransId="{DAD106B1-E6D5-4616-8067-01FAEC2EE2A2}"/>
    <dgm:cxn modelId="{774FB364-5396-42B4-93E7-B84C0F36CFA3}" type="presOf" srcId="{6EFC4F8C-6821-4C22-B83E-53AF86FF50E5}" destId="{A3C8DCEE-0574-444A-9F23-AF54C1E8C506}" srcOrd="0" destOrd="0" presId="urn:microsoft.com/office/officeart/2005/8/layout/gear1"/>
    <dgm:cxn modelId="{63D1C06C-2F60-429A-B7BE-E78D4F2B8DBC}" type="presOf" srcId="{01C18AA3-0E37-4EF3-8F39-C7F5F28178CA}" destId="{D8886EB2-6272-4FAB-9AD0-AD7ED6A22F5A}" srcOrd="1" destOrd="0" presId="urn:microsoft.com/office/officeart/2005/8/layout/gear1"/>
    <dgm:cxn modelId="{05AAC277-0F78-41D5-AA7F-A1DB1885824D}" type="presOf" srcId="{57FE6FDB-254A-4906-8AA3-68A0FF63CA01}" destId="{9BC8B6CE-14E7-416B-9629-D2BF49DCA07D}" srcOrd="3" destOrd="0" presId="urn:microsoft.com/office/officeart/2005/8/layout/gear1"/>
    <dgm:cxn modelId="{86CB759B-A7F0-472E-822A-578ECAE2A407}" type="presOf" srcId="{251178A9-E26A-46FF-BF6C-ACB33B8678E7}" destId="{95F181F8-3438-42CC-AE02-65DFA3A0BBFB}" srcOrd="0" destOrd="0" presId="urn:microsoft.com/office/officeart/2005/8/layout/gear1"/>
    <dgm:cxn modelId="{EDEB61A9-3B38-4736-AFF7-D980CFCB4EB6}" type="presOf" srcId="{01C18AA3-0E37-4EF3-8F39-C7F5F28178CA}" destId="{013A3928-02CC-49A6-8FFB-E23BFB8C7F6A}" srcOrd="2" destOrd="0" presId="urn:microsoft.com/office/officeart/2005/8/layout/gear1"/>
    <dgm:cxn modelId="{B08890B3-8EC5-4A4F-B1B3-429EB658FADC}" type="presOf" srcId="{C727E700-80B1-48C7-AE3F-031D4795A09E}" destId="{CD815D0F-1D5A-44B0-8BAF-20208224667F}" srcOrd="0" destOrd="0" presId="urn:microsoft.com/office/officeart/2005/8/layout/gear1"/>
    <dgm:cxn modelId="{7972E2B5-BCAD-4CA9-9E39-80A381072B38}" type="presOf" srcId="{DF277E17-F93F-4368-B742-DE2A978F3116}" destId="{D6415A3B-BEF1-4608-AA6B-D41A88CA84B7}" srcOrd="1" destOrd="0" presId="urn:microsoft.com/office/officeart/2005/8/layout/gear1"/>
    <dgm:cxn modelId="{BCB49EDC-15BC-454D-A9B6-9950B6F0E4F5}" srcId="{251178A9-E26A-46FF-BF6C-ACB33B8678E7}" destId="{01C18AA3-0E37-4EF3-8F39-C7F5F28178CA}" srcOrd="0" destOrd="0" parTransId="{319E920C-08C5-44ED-B7B3-74F01B406747}" sibTransId="{C727E700-80B1-48C7-AE3F-031D4795A09E}"/>
    <dgm:cxn modelId="{31B458E8-9AB8-4184-A7F7-774E317C267E}" type="presOf" srcId="{01C18AA3-0E37-4EF3-8F39-C7F5F28178CA}" destId="{6C532A8D-A929-491D-93EA-759559AC1BD4}" srcOrd="0" destOrd="0" presId="urn:microsoft.com/office/officeart/2005/8/layout/gear1"/>
    <dgm:cxn modelId="{5AA072EA-DF54-41CA-82C5-AE92D2007DB7}" type="presOf" srcId="{DAD106B1-E6D5-4616-8067-01FAEC2EE2A2}" destId="{7A9E1C3D-3EF4-4824-AF88-1F5EE4115F97}" srcOrd="0" destOrd="0" presId="urn:microsoft.com/office/officeart/2005/8/layout/gear1"/>
    <dgm:cxn modelId="{00424BFF-11BC-4827-949A-12CD21A4FD4B}" type="presOf" srcId="{DF277E17-F93F-4368-B742-DE2A978F3116}" destId="{3EA04410-8F2C-49A9-9A12-8353E5A55D8E}" srcOrd="2" destOrd="0" presId="urn:microsoft.com/office/officeart/2005/8/layout/gear1"/>
    <dgm:cxn modelId="{58D455E0-8990-41FF-94D5-02C0454CC742}" type="presParOf" srcId="{95F181F8-3438-42CC-AE02-65DFA3A0BBFB}" destId="{6C532A8D-A929-491D-93EA-759559AC1BD4}" srcOrd="0" destOrd="0" presId="urn:microsoft.com/office/officeart/2005/8/layout/gear1"/>
    <dgm:cxn modelId="{4DD43A76-F4D9-4E18-87EA-8BDE69AF621A}" type="presParOf" srcId="{95F181F8-3438-42CC-AE02-65DFA3A0BBFB}" destId="{D8886EB2-6272-4FAB-9AD0-AD7ED6A22F5A}" srcOrd="1" destOrd="0" presId="urn:microsoft.com/office/officeart/2005/8/layout/gear1"/>
    <dgm:cxn modelId="{EE988D46-50E4-42BE-AB8B-46970365B80A}" type="presParOf" srcId="{95F181F8-3438-42CC-AE02-65DFA3A0BBFB}" destId="{013A3928-02CC-49A6-8FFB-E23BFB8C7F6A}" srcOrd="2" destOrd="0" presId="urn:microsoft.com/office/officeart/2005/8/layout/gear1"/>
    <dgm:cxn modelId="{6F2A8E02-81A1-493C-9D37-1A537D9A9690}" type="presParOf" srcId="{95F181F8-3438-42CC-AE02-65DFA3A0BBFB}" destId="{6C70A11E-53D6-484C-BB65-B12E87A1659C}" srcOrd="3" destOrd="0" presId="urn:microsoft.com/office/officeart/2005/8/layout/gear1"/>
    <dgm:cxn modelId="{73D6E714-E102-443E-8C6A-5A6B44EF22A3}" type="presParOf" srcId="{95F181F8-3438-42CC-AE02-65DFA3A0BBFB}" destId="{D6415A3B-BEF1-4608-AA6B-D41A88CA84B7}" srcOrd="4" destOrd="0" presId="urn:microsoft.com/office/officeart/2005/8/layout/gear1"/>
    <dgm:cxn modelId="{D33EDE88-DB38-4FEF-9C0F-F0BBF2737C08}" type="presParOf" srcId="{95F181F8-3438-42CC-AE02-65DFA3A0BBFB}" destId="{3EA04410-8F2C-49A9-9A12-8353E5A55D8E}" srcOrd="5" destOrd="0" presId="urn:microsoft.com/office/officeart/2005/8/layout/gear1"/>
    <dgm:cxn modelId="{FC79287E-4499-4749-9060-8838ABFB0CE5}" type="presParOf" srcId="{95F181F8-3438-42CC-AE02-65DFA3A0BBFB}" destId="{59C3BBF9-9457-4D61-9928-4BF4B2B315D0}" srcOrd="6" destOrd="0" presId="urn:microsoft.com/office/officeart/2005/8/layout/gear1"/>
    <dgm:cxn modelId="{2E4FA07F-5FCF-4FFC-B6BC-F5A26E8A0BE8}" type="presParOf" srcId="{95F181F8-3438-42CC-AE02-65DFA3A0BBFB}" destId="{65ADC32E-776F-424D-ADB1-1CC551942D63}" srcOrd="7" destOrd="0" presId="urn:microsoft.com/office/officeart/2005/8/layout/gear1"/>
    <dgm:cxn modelId="{FDD490DF-26E8-4484-BEB9-20893C6C174B}" type="presParOf" srcId="{95F181F8-3438-42CC-AE02-65DFA3A0BBFB}" destId="{3EEC09EE-AF4B-4AD2-87B4-6C589629CD3D}" srcOrd="8" destOrd="0" presId="urn:microsoft.com/office/officeart/2005/8/layout/gear1"/>
    <dgm:cxn modelId="{44F06BD4-CBD8-445B-8822-B26CFEEA7988}" type="presParOf" srcId="{95F181F8-3438-42CC-AE02-65DFA3A0BBFB}" destId="{9BC8B6CE-14E7-416B-9629-D2BF49DCA07D}" srcOrd="9" destOrd="0" presId="urn:microsoft.com/office/officeart/2005/8/layout/gear1"/>
    <dgm:cxn modelId="{8BFC5F31-ABAB-4095-ADCE-88867B3253AF}" type="presParOf" srcId="{95F181F8-3438-42CC-AE02-65DFA3A0BBFB}" destId="{CD815D0F-1D5A-44B0-8BAF-20208224667F}" srcOrd="10" destOrd="0" presId="urn:microsoft.com/office/officeart/2005/8/layout/gear1"/>
    <dgm:cxn modelId="{F5D46436-568C-4871-9A8A-E77706E55FBF}" type="presParOf" srcId="{95F181F8-3438-42CC-AE02-65DFA3A0BBFB}" destId="{7A9E1C3D-3EF4-4824-AF88-1F5EE4115F97}" srcOrd="11" destOrd="0" presId="urn:microsoft.com/office/officeart/2005/8/layout/gear1"/>
    <dgm:cxn modelId="{989A7B4E-0B46-4AA7-9FA3-829FFBD9FBAE}" type="presParOf" srcId="{95F181F8-3438-42CC-AE02-65DFA3A0BBFB}" destId="{A3C8DCEE-0574-444A-9F23-AF54C1E8C506}" srcOrd="12" destOrd="0" presId="urn:microsoft.com/office/officeart/2005/8/layout/gear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532A8D-A929-491D-93EA-759559AC1BD4}">
      <dsp:nvSpPr>
        <dsp:cNvPr id="0" name=""/>
        <dsp:cNvSpPr/>
      </dsp:nvSpPr>
      <dsp:spPr>
        <a:xfrm>
          <a:off x="3291839" y="1872943"/>
          <a:ext cx="2289153" cy="2289153"/>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UNFSS 2021</a:t>
          </a:r>
        </a:p>
      </dsp:txBody>
      <dsp:txXfrm>
        <a:off x="3752061" y="2409166"/>
        <a:ext cx="1368709" cy="1176672"/>
      </dsp:txXfrm>
    </dsp:sp>
    <dsp:sp modelId="{6C70A11E-53D6-484C-BB65-B12E87A1659C}">
      <dsp:nvSpPr>
        <dsp:cNvPr id="0" name=""/>
        <dsp:cNvSpPr/>
      </dsp:nvSpPr>
      <dsp:spPr>
        <a:xfrm>
          <a:off x="1959968" y="1331871"/>
          <a:ext cx="1664838" cy="1664838"/>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Food &amp; Nutrition Policy</a:t>
          </a:r>
        </a:p>
      </dsp:txBody>
      <dsp:txXfrm>
        <a:off x="2379096" y="1753532"/>
        <a:ext cx="826582" cy="821516"/>
      </dsp:txXfrm>
    </dsp:sp>
    <dsp:sp modelId="{59C3BBF9-9457-4D61-9928-4BF4B2B315D0}">
      <dsp:nvSpPr>
        <dsp:cNvPr id="0" name=""/>
        <dsp:cNvSpPr/>
      </dsp:nvSpPr>
      <dsp:spPr>
        <a:xfrm rot="20700000">
          <a:off x="2892448" y="183302"/>
          <a:ext cx="1631202" cy="1631202"/>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EFS-TP</a:t>
          </a:r>
        </a:p>
      </dsp:txBody>
      <dsp:txXfrm rot="-20700000">
        <a:off x="3250218" y="541072"/>
        <a:ext cx="915661" cy="915661"/>
      </dsp:txXfrm>
    </dsp:sp>
    <dsp:sp modelId="{CD815D0F-1D5A-44B0-8BAF-20208224667F}">
      <dsp:nvSpPr>
        <dsp:cNvPr id="0" name=""/>
        <dsp:cNvSpPr/>
      </dsp:nvSpPr>
      <dsp:spPr>
        <a:xfrm>
          <a:off x="3115467" y="1527715"/>
          <a:ext cx="2930116" cy="2930116"/>
        </a:xfrm>
        <a:prstGeom prst="circularArrow">
          <a:avLst>
            <a:gd name="adj1" fmla="val 4688"/>
            <a:gd name="adj2" fmla="val 299029"/>
            <a:gd name="adj3" fmla="val 2515480"/>
            <a:gd name="adj4" fmla="val 15862755"/>
            <a:gd name="adj5" fmla="val 5469"/>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7A9E1C3D-3EF4-4824-AF88-1F5EE4115F97}">
      <dsp:nvSpPr>
        <dsp:cNvPr id="0" name=""/>
        <dsp:cNvSpPr/>
      </dsp:nvSpPr>
      <dsp:spPr>
        <a:xfrm>
          <a:off x="1665128" y="963643"/>
          <a:ext cx="2128912" cy="2128912"/>
        </a:xfrm>
        <a:prstGeom prst="leftCircularArrow">
          <a:avLst>
            <a:gd name="adj1" fmla="val 6452"/>
            <a:gd name="adj2" fmla="val 429999"/>
            <a:gd name="adj3" fmla="val 10489124"/>
            <a:gd name="adj4" fmla="val 14837806"/>
            <a:gd name="adj5" fmla="val 7527"/>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A3C8DCEE-0574-444A-9F23-AF54C1E8C506}">
      <dsp:nvSpPr>
        <dsp:cNvPr id="0" name=""/>
        <dsp:cNvSpPr/>
      </dsp:nvSpPr>
      <dsp:spPr>
        <a:xfrm>
          <a:off x="2515134" y="-173854"/>
          <a:ext cx="2295396" cy="2295396"/>
        </a:xfrm>
        <a:prstGeom prst="circularArrow">
          <a:avLst>
            <a:gd name="adj1" fmla="val 5984"/>
            <a:gd name="adj2" fmla="val 394124"/>
            <a:gd name="adj3" fmla="val 13313824"/>
            <a:gd name="adj4" fmla="val 10508221"/>
            <a:gd name="adj5" fmla="val 6981"/>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6ED32D-3EE9-48DA-8222-094B6B0201C5}" type="datetimeFigureOut">
              <a:rPr lang="en-GB" smtClean="0"/>
              <a:t>05/12/2022</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518A07-E7B0-4C23-8479-F005EC73AD68}" type="slidenum">
              <a:rPr lang="en-GB" smtClean="0"/>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D43B80-6441-4CD1-A846-2807CFFCDF26}" type="datetimeFigureOut">
              <a:rPr lang="en-US" smtClean="0"/>
              <a:t>12/5/2022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DCA95F-5D2A-4A62-B055-40EF6587C9D8}" type="slidenum">
              <a:rPr lang="en-US" smtClean="0"/>
              <a:t>‹#›</a:t>
            </a:fld>
            <a:endParaRPr lang="en-US" dirty="0"/>
          </a:p>
        </p:txBody>
      </p:sp>
    </p:spTree>
    <p:extLst>
      <p:ext uri="{BB962C8B-B14F-4D97-AF65-F5344CB8AC3E}">
        <p14:creationId xmlns:p14="http://schemas.microsoft.com/office/powerpoint/2010/main" val="725703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fld id="{FEDCA95F-5D2A-4A62-B055-40EF6587C9D8}" type="slidenum">
              <a:rPr lang="en-US" smtClean="0"/>
              <a:t>1</a:t>
            </a:fld>
            <a:endParaRPr lang="en-US" dirty="0"/>
          </a:p>
        </p:txBody>
      </p:sp>
    </p:spTree>
    <p:extLst>
      <p:ext uri="{BB962C8B-B14F-4D97-AF65-F5344CB8AC3E}">
        <p14:creationId xmlns:p14="http://schemas.microsoft.com/office/powerpoint/2010/main" val="3109661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1304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C91229-E6EC-4DB7-8AE6-29CE2C09B4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4501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ZA" dirty="0"/>
              <a:t>Leadership is associated with taking an organization into the future, finding opportunities that are coming at it faster and faster and successfully exploiting those opportunities. </a:t>
            </a:r>
          </a:p>
          <a:p>
            <a:r>
              <a:rPr lang="en-ZA" dirty="0"/>
              <a:t>Leadership is about vision, about people buying in, about empowerment and, most of all, about producing useful change. </a:t>
            </a:r>
          </a:p>
          <a:p>
            <a:r>
              <a:rPr lang="en-ZA" dirty="0"/>
              <a:t>Leadership is not about attributes, it’s about behavior. </a:t>
            </a:r>
          </a:p>
          <a:p>
            <a:r>
              <a:rPr lang="en-ZA" dirty="0"/>
              <a:t>In an ever-faster-moving world, leadership is increasingly needed from more and more people, no matter where they are in a hierarchy. The notion that a few extraordinary people at the top can provide all the leadership needed today is ridiculous, and it’s a recipe for failure. (Kotter HBR 2013)</a:t>
            </a:r>
          </a:p>
        </p:txBody>
      </p:sp>
      <p:sp>
        <p:nvSpPr>
          <p:cNvPr id="4" name="Slide Number Placeholder 3"/>
          <p:cNvSpPr>
            <a:spLocks noGrp="1"/>
          </p:cNvSpPr>
          <p:nvPr>
            <p:ph type="sldNum" sz="quarter" idx="10"/>
          </p:nvPr>
        </p:nvSpPr>
        <p:spPr/>
        <p:txBody>
          <a:bodyPr/>
          <a:lstStyle/>
          <a:p>
            <a:fld id="{78BD8AF6-C9C3-4A9D-91BF-A6745349FD61}" type="slidenum">
              <a:rPr lang="en-US" smtClean="0">
                <a:solidFill>
                  <a:prstClr val="black"/>
                </a:solidFill>
              </a:rPr>
              <a:pPr/>
              <a:t>15</a:t>
            </a:fld>
            <a:endParaRPr lang="en-US" dirty="0">
              <a:solidFill>
                <a:prstClr val="black"/>
              </a:solidFill>
            </a:endParaRPr>
          </a:p>
        </p:txBody>
      </p:sp>
      <p:sp>
        <p:nvSpPr>
          <p:cNvPr id="5" name="Footer Placeholder 4"/>
          <p:cNvSpPr>
            <a:spLocks noGrp="1"/>
          </p:cNvSpPr>
          <p:nvPr>
            <p:ph type="ftr" sz="quarter" idx="11"/>
          </p:nvPr>
        </p:nvSpPr>
        <p:spPr/>
        <p:txBody>
          <a:bodyPr/>
          <a:lstStyle/>
          <a:p>
            <a:r>
              <a:rPr lang="en-US" dirty="0">
                <a:solidFill>
                  <a:prstClr val="black"/>
                </a:solidFill>
              </a:rPr>
              <a:t>KNFFA Change Leadership Training</a:t>
            </a:r>
            <a:endParaRPr lang="en-GB" dirty="0">
              <a:solidFill>
                <a:prstClr val="black"/>
              </a:solidFill>
            </a:endParaRPr>
          </a:p>
        </p:txBody>
      </p:sp>
      <p:sp>
        <p:nvSpPr>
          <p:cNvPr id="6" name="Date Placeholder 5"/>
          <p:cNvSpPr>
            <a:spLocks noGrp="1"/>
          </p:cNvSpPr>
          <p:nvPr>
            <p:ph type="dt" idx="12"/>
          </p:nvPr>
        </p:nvSpPr>
        <p:spPr/>
        <p:txBody>
          <a:bodyPr/>
          <a:lstStyle/>
          <a:p>
            <a:endParaRPr lang="en-GB" dirty="0">
              <a:solidFill>
                <a:prstClr val="black"/>
              </a:solidFill>
            </a:endParaRPr>
          </a:p>
        </p:txBody>
      </p:sp>
      <p:sp>
        <p:nvSpPr>
          <p:cNvPr id="7" name="Header Placeholder 6"/>
          <p:cNvSpPr>
            <a:spLocks noGrp="1"/>
          </p:cNvSpPr>
          <p:nvPr>
            <p:ph type="hdr" sz="quarter" idx="13"/>
          </p:nvPr>
        </p:nvSpPr>
        <p:spPr/>
        <p:txBody>
          <a:bodyPr/>
          <a:lstStyle/>
          <a:p>
            <a:r>
              <a:rPr lang="en-GB" dirty="0">
                <a:solidFill>
                  <a:prstClr val="black"/>
                </a:solidFill>
              </a:rPr>
              <a:t>July 2012</a:t>
            </a:r>
          </a:p>
        </p:txBody>
      </p:sp>
    </p:spTree>
    <p:extLst>
      <p:ext uri="{BB962C8B-B14F-4D97-AF65-F5344CB8AC3E}">
        <p14:creationId xmlns:p14="http://schemas.microsoft.com/office/powerpoint/2010/main" val="1213862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2929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C91229-E6EC-4DB7-8AE6-29CE2C09B4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2883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 response to the UNFSS many African countries have developed food systems transformation pathways that recognize the need to address the double burden of malnutrition. </a:t>
            </a:r>
          </a:p>
          <a:p>
            <a:pPr marL="228600" indent="-228600">
              <a:buAutoNum type="arabicPeriod"/>
            </a:pPr>
            <a:r>
              <a:rPr lang="en-US" dirty="0"/>
              <a:t>At the same time the African Union has taken common elements of these the country transformation pathways to develop an Africa Common Position to foster collective food systems transformation momentum across the continent.</a:t>
            </a:r>
          </a:p>
          <a:p>
            <a:pPr marL="228600" indent="-228600">
              <a:buAutoNum type="arabicPeriod"/>
            </a:pPr>
            <a:r>
              <a:rPr lang="en-US" dirty="0"/>
              <a:t>The above two are opportunities to generate synergy across the continent given our common problem of the double burden of malnutrition.</a:t>
            </a:r>
          </a:p>
          <a:p>
            <a:pPr marL="228600" indent="-228600">
              <a:buAutoNum type="arabicPeriod"/>
            </a:pPr>
            <a:r>
              <a:rPr lang="en-US" dirty="0"/>
              <a:t>Only 9 countries have food based dietary guidelines. The opportunity in this is that those countries with no food based dietary guidelines will be developing guidelines within the new context of enhanced attention to food systems transformation.</a:t>
            </a:r>
          </a:p>
          <a:p>
            <a:pPr marL="228600" indent="-228600">
              <a:buAutoNum type="arabicPeriod"/>
            </a:pPr>
            <a:r>
              <a:rPr lang="en-US" dirty="0"/>
              <a:t>In summary all the above present an opportunity to generate synergy and positive momentum at country and regional levels.</a:t>
            </a:r>
          </a:p>
          <a:p>
            <a:pPr marL="228600" indent="-228600">
              <a:buAutoNum type="arabicPeriod"/>
            </a:pPr>
            <a:r>
              <a:rPr lang="en-US" dirty="0"/>
              <a:t>The insect dishes are simply to draw attention to the diverse biodiversity of food still consumed on the continent. An opportunity to leverage</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1856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5:notes"/>
          <p:cNvSpPr>
            <a:spLocks noGrp="1" noRot="1" noChangeAspect="1"/>
          </p:cNvSpPr>
          <p:nvPr>
            <p:ph type="sldImg" idx="2"/>
          </p:nvPr>
        </p:nvSpPr>
        <p:spPr>
          <a:xfrm>
            <a:off x="1165225" y="1241425"/>
            <a:ext cx="44672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2" name="Google Shape;562;p5:notes"/>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US" dirty="0"/>
              <a:t>An example of the added value of the Healthy Diets Coalition to the efforts under the Country or regional food system transformation pathways</a:t>
            </a:r>
            <a:endParaRPr dirty="0"/>
          </a:p>
        </p:txBody>
      </p:sp>
      <p:sp>
        <p:nvSpPr>
          <p:cNvPr id="563" name="Google Shape;563;p5:notes"/>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no-NO"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7462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50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2556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Indicate what has been done/is being done and how it fits into this big picture of the HLPE framework.</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DFF7E6-BFC6-41B8-AECF-A510AADF5CC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7842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dirty="0"/>
              <a:t>Food systems </a:t>
            </a:r>
            <a:r>
              <a:rPr lang="en-AU" sz="1200" dirty="0"/>
              <a:t>are the inputs, actors and activities relating to the production, processing, distribution, preparation, consumption and disposal of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dirty="0">
                <a:solidFill>
                  <a:schemeClr val="bg2"/>
                </a:solidFill>
              </a:rPr>
              <a:t>A sustainable food system </a:t>
            </a:r>
            <a:r>
              <a:rPr lang="en-AU" sz="1200" dirty="0">
                <a:solidFill>
                  <a:schemeClr val="bg2"/>
                </a:solidFill>
              </a:rPr>
              <a:t>“…ensures food security and nutrition for all in such a way that the economic, social and environmental bases to generate food security and nutrition of </a:t>
            </a:r>
            <a:r>
              <a:rPr lang="en-AU" sz="1200" b="1" dirty="0">
                <a:solidFill>
                  <a:schemeClr val="bg2"/>
                </a:solidFill>
              </a:rPr>
              <a:t>future generations</a:t>
            </a:r>
            <a:r>
              <a:rPr lang="en-AU" sz="1200" dirty="0">
                <a:solidFill>
                  <a:schemeClr val="bg2"/>
                </a:solidFill>
              </a:rPr>
              <a:t> are not compromised” (FAO, 2018)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dirty="0"/>
          </a:p>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17037A-E6B4-41A2-8ABA-F72EB8FFAD5E}"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8191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758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C91229-E6EC-4DB7-8AE6-29CE2C09B4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8638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DD1981-FF1B-4486-8160-E3FE6BA4148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3670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C91229-E6EC-4DB7-8AE6-29CE2C09B4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3607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D14E3E-2C2E-4977-89F3-F7874D3EAA9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5049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4.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9144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7312240" y="1744664"/>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260053"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16226" y="-99195"/>
            <a:ext cx="2217174" cy="2091508"/>
          </a:xfrm>
          <a:prstGeom prst="rect">
            <a:avLst/>
          </a:prstGeom>
        </p:spPr>
      </p:pic>
    </p:spTree>
    <p:extLst>
      <p:ext uri="{BB962C8B-B14F-4D97-AF65-F5344CB8AC3E}">
        <p14:creationId xmlns:p14="http://schemas.microsoft.com/office/powerpoint/2010/main" val="1483279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9144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744" y="6029325"/>
            <a:ext cx="10668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2954" y="1108075"/>
            <a:ext cx="1095375"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2591946" y="427832"/>
            <a:ext cx="607695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2591946" y="1342716"/>
            <a:ext cx="607695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Picture Placeholder 3"/>
          <p:cNvSpPr>
            <a:spLocks noGrp="1"/>
          </p:cNvSpPr>
          <p:nvPr>
            <p:ph type="pic" sz="quarter" idx="12"/>
          </p:nvPr>
        </p:nvSpPr>
        <p:spPr>
          <a:xfrm>
            <a:off x="1" y="0"/>
            <a:ext cx="2212181"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GB" noProof="0" dirty="0"/>
              <a:t>Click icon to add picture</a:t>
            </a:r>
            <a:endParaRPr lang="en-US" noProof="0" dirty="0"/>
          </a:p>
        </p:txBody>
      </p:sp>
      <p:sp>
        <p:nvSpPr>
          <p:cNvPr id="9" name="Picture Placeholder 8"/>
          <p:cNvSpPr>
            <a:spLocks noGrp="1"/>
          </p:cNvSpPr>
          <p:nvPr>
            <p:ph type="pic" sz="quarter" idx="13"/>
          </p:nvPr>
        </p:nvSpPr>
        <p:spPr>
          <a:xfrm>
            <a:off x="1" y="4111100"/>
            <a:ext cx="2593754"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946379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197" y="6154048"/>
            <a:ext cx="971451"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644" y="1450975"/>
            <a:ext cx="1095375"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2396801" y="1519491"/>
            <a:ext cx="607695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2396801" y="768056"/>
            <a:ext cx="607695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194" y="703952"/>
            <a:ext cx="2023134" cy="5671448"/>
          </a:xfrm>
          <a:prstGeom prst="rect">
            <a:avLst/>
          </a:prstGeom>
        </p:spPr>
      </p:pic>
    </p:spTree>
    <p:extLst>
      <p:ext uri="{BB962C8B-B14F-4D97-AF65-F5344CB8AC3E}">
        <p14:creationId xmlns:p14="http://schemas.microsoft.com/office/powerpoint/2010/main" val="885125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182645"/>
            <a:ext cx="115212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029" y="1460500"/>
            <a:ext cx="10953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512244" y="1519491"/>
            <a:ext cx="607695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512244" y="768056"/>
            <a:ext cx="607695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GB"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5354" y="137302"/>
            <a:ext cx="2009584" cy="5633463"/>
          </a:xfrm>
          <a:prstGeom prst="rect">
            <a:avLst/>
          </a:prstGeom>
        </p:spPr>
      </p:pic>
    </p:spTree>
    <p:extLst>
      <p:ext uri="{BB962C8B-B14F-4D97-AF65-F5344CB8AC3E}">
        <p14:creationId xmlns:p14="http://schemas.microsoft.com/office/powerpoint/2010/main" val="3428117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9144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331" y="6094257"/>
            <a:ext cx="10715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116014"/>
            <a:ext cx="1095375"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457200" y="1342716"/>
            <a:ext cx="607695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6934200" y="6351"/>
            <a:ext cx="2209800" cy="4443731"/>
          </a:xfrm>
          <a:prstGeom prst="rect">
            <a:avLst/>
          </a:prstGeom>
        </p:spPr>
        <p:txBody>
          <a:bodyPr/>
          <a:lstStyle/>
          <a:p>
            <a:pPr lvl="0"/>
            <a:r>
              <a:rPr lang="en-GB" noProof="0" dirty="0"/>
              <a:t>Click icon to add picture</a:t>
            </a:r>
            <a:endParaRPr lang="en-US" noProof="0" dirty="0"/>
          </a:p>
        </p:txBody>
      </p:sp>
      <p:sp>
        <p:nvSpPr>
          <p:cNvPr id="12" name="Picture Placeholder 11"/>
          <p:cNvSpPr>
            <a:spLocks noGrp="1"/>
          </p:cNvSpPr>
          <p:nvPr>
            <p:ph type="pic" sz="quarter" idx="12"/>
          </p:nvPr>
        </p:nvSpPr>
        <p:spPr>
          <a:xfrm>
            <a:off x="6934200" y="4515996"/>
            <a:ext cx="2209800" cy="2297555"/>
          </a:xfrm>
          <a:prstGeom prst="rect">
            <a:avLst/>
          </a:prstGeom>
        </p:spPr>
        <p:txBody>
          <a:bodyPr/>
          <a:lstStyle/>
          <a:p>
            <a:pPr lvl="0"/>
            <a:r>
              <a:rPr lang="en-GB" noProof="0" dirty="0"/>
              <a:t>Click icon to add picture</a:t>
            </a:r>
            <a:endParaRPr lang="en-US" noProof="0" dirty="0"/>
          </a:p>
        </p:txBody>
      </p:sp>
      <p:sp>
        <p:nvSpPr>
          <p:cNvPr id="22" name="Title 1"/>
          <p:cNvSpPr>
            <a:spLocks noGrp="1"/>
          </p:cNvSpPr>
          <p:nvPr>
            <p:ph type="title"/>
          </p:nvPr>
        </p:nvSpPr>
        <p:spPr>
          <a:xfrm>
            <a:off x="449974" y="427832"/>
            <a:ext cx="607695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GB" noProof="0"/>
              <a:t>Click to edit Master title style</a:t>
            </a:r>
            <a:endParaRPr lang="en-US" noProof="0" dirty="0"/>
          </a:p>
        </p:txBody>
      </p:sp>
    </p:spTree>
    <p:extLst>
      <p:ext uri="{BB962C8B-B14F-4D97-AF65-F5344CB8AC3E}">
        <p14:creationId xmlns:p14="http://schemas.microsoft.com/office/powerpoint/2010/main" val="1430362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9144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197" y="6056927"/>
            <a:ext cx="111546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755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38" y="5186363"/>
            <a:ext cx="8533210"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300447" y="322326"/>
            <a:ext cx="8532413" cy="4782551"/>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3074036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157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185" y="1718248"/>
            <a:ext cx="8680222"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5060" y="6105525"/>
            <a:ext cx="87034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910338" y="2911254"/>
            <a:ext cx="7369568" cy="609600"/>
          </a:xfrm>
          <a:prstGeom prst="rect">
            <a:avLst/>
          </a:prstGeom>
        </p:spPr>
        <p:txBody>
          <a:bodyPr>
            <a:normAutofit/>
          </a:bodyPr>
          <a:lstStyle>
            <a:lvl1pPr marL="0" indent="0" algn="ctr">
              <a:buNone/>
              <a:defRPr sz="27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3376494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485900" y="2209801"/>
            <a:ext cx="6172200" cy="3124200"/>
          </a:xfrm>
          <a:prstGeom prst="rect">
            <a:avLst/>
          </a:prstGeom>
        </p:spPr>
        <p:txBody>
          <a:bodyPr/>
          <a:lstStyle>
            <a:lvl1pPr marL="0" marR="0" indent="0" algn="ctr" defTabSz="685808"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GB" noProof="0"/>
              <a:t>Click to edit Master text styles</a:t>
            </a:r>
          </a:p>
        </p:txBody>
      </p:sp>
    </p:spTree>
    <p:extLst>
      <p:ext uri="{BB962C8B-B14F-4D97-AF65-F5344CB8AC3E}">
        <p14:creationId xmlns:p14="http://schemas.microsoft.com/office/powerpoint/2010/main" val="3590145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Objectives">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1473" y="1602"/>
          <a:ext cx="1465"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1473" y="1602"/>
                        <a:ext cx="1465" cy="1587"/>
                      </a:xfrm>
                      <a:prstGeom prst="rect">
                        <a:avLst/>
                      </a:prstGeom>
                    </p:spPr>
                  </p:pic>
                </p:oleObj>
              </mc:Fallback>
            </mc:AlternateContent>
          </a:graphicData>
        </a:graphic>
      </p:graphicFrame>
      <p:sp>
        <p:nvSpPr>
          <p:cNvPr id="8" name="Text Placeholder 11"/>
          <p:cNvSpPr>
            <a:spLocks noGrp="1"/>
          </p:cNvSpPr>
          <p:nvPr>
            <p:ph type="body" sz="quarter" idx="14" hasCustomPrompt="1"/>
          </p:nvPr>
        </p:nvSpPr>
        <p:spPr>
          <a:xfrm>
            <a:off x="351693" y="311223"/>
            <a:ext cx="8440616" cy="755579"/>
          </a:xfrm>
          <a:prstGeom prst="rect">
            <a:avLst/>
          </a:prstGeom>
        </p:spPr>
        <p:txBody>
          <a:bodyPr lIns="0" tIns="0" rIns="0" bIns="0" anchor="ctr"/>
          <a:lstStyle>
            <a:lvl1pPr marL="0" marR="0" indent="0" algn="l" defTabSz="683282" rtl="0" eaLnBrk="1" fontAlgn="base" latinLnBrk="0" hangingPunct="1">
              <a:lnSpc>
                <a:spcPct val="100000"/>
              </a:lnSpc>
              <a:spcBef>
                <a:spcPts val="0"/>
              </a:spcBef>
              <a:spcAft>
                <a:spcPct val="0"/>
              </a:spcAft>
              <a:buClrTx/>
              <a:buSzTx/>
              <a:buFont typeface="Arial" charset="0"/>
              <a:buNone/>
              <a:tabLst/>
              <a:defRPr sz="1800" b="1" baseline="0">
                <a:solidFill>
                  <a:schemeClr val="tx1"/>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marL="0" marR="0" lvl="0" indent="0" defTabSz="683282" fontAlgn="base">
              <a:lnSpc>
                <a:spcPct val="100000"/>
              </a:lnSpc>
              <a:spcAft>
                <a:spcPct val="0"/>
              </a:spcAft>
              <a:buClrTx/>
              <a:buSzTx/>
              <a:tabLst/>
            </a:pPr>
            <a:r>
              <a:rPr lang="en-US"/>
              <a:t>Click to write the “Objectives of today’s discussion” slide title</a:t>
            </a:r>
          </a:p>
        </p:txBody>
      </p:sp>
      <p:sp>
        <p:nvSpPr>
          <p:cNvPr id="9" name="Text Placeholder 13"/>
          <p:cNvSpPr>
            <a:spLocks noGrp="1"/>
          </p:cNvSpPr>
          <p:nvPr>
            <p:ph type="body" sz="quarter" idx="13" hasCustomPrompt="1"/>
          </p:nvPr>
        </p:nvSpPr>
        <p:spPr>
          <a:xfrm>
            <a:off x="351692" y="1295400"/>
            <a:ext cx="8440616" cy="5257800"/>
          </a:xfrm>
          <a:prstGeom prst="roundRect">
            <a:avLst>
              <a:gd name="adj" fmla="val 0"/>
            </a:avLst>
          </a:prstGeom>
        </p:spPr>
        <p:txBody>
          <a:bodyPr lIns="82058" tIns="41029" rIns="82058" bIns="41029" anchor="t"/>
          <a:lstStyle>
            <a:lvl1pPr marL="175022" indent="-175022">
              <a:buFont typeface="Arial" pitchFamily="34" charset="0"/>
              <a:buChar char="•"/>
              <a:defRPr lang="en-US" sz="1650" b="0" baseline="0" dirty="0">
                <a:solidFill>
                  <a:srgbClr val="000000"/>
                </a:solidFill>
                <a:latin typeface="Calibri" pitchFamily="34" charset="0"/>
                <a:cs typeface="Calibri" pitchFamily="34" charset="0"/>
              </a:defRPr>
            </a:lvl1pPr>
          </a:lstStyle>
          <a:p>
            <a:pPr lvl="0"/>
            <a:r>
              <a:rPr lang="en-US"/>
              <a:t>Click to write objectives (generally less than 5)</a:t>
            </a:r>
          </a:p>
        </p:txBody>
      </p:sp>
    </p:spTree>
    <p:extLst>
      <p:ext uri="{BB962C8B-B14F-4D97-AF65-F5344CB8AC3E}">
        <p14:creationId xmlns:p14="http://schemas.microsoft.com/office/powerpoint/2010/main" val="1994806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7637281" y="1246189"/>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260053"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5479" y="250825"/>
            <a:ext cx="1323975"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29614041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E41C-41CD-46C2-AFEF-F6F7FFE512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FFEB6D-68CC-4BB8-B1A4-BB65FD9FF9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77008-126B-4AD9-8AEF-7ACD356FF239}"/>
              </a:ext>
            </a:extLst>
          </p:cNvPr>
          <p:cNvSpPr>
            <a:spLocks noGrp="1"/>
          </p:cNvSpPr>
          <p:nvPr>
            <p:ph type="dt" sz="half" idx="10"/>
          </p:nvPr>
        </p:nvSpPr>
        <p:spPr/>
        <p:txBody>
          <a:bodyPr/>
          <a:lstStyle/>
          <a:p>
            <a:fld id="{D7C02A05-B1C9-41E0-8383-7FCC915A6682}" type="datetimeFigureOut">
              <a:rPr lang="en-US" smtClean="0"/>
              <a:t>12/5/2022</a:t>
            </a:fld>
            <a:endParaRPr lang="en-US" dirty="0"/>
          </a:p>
        </p:txBody>
      </p:sp>
      <p:sp>
        <p:nvSpPr>
          <p:cNvPr id="5" name="Footer Placeholder 4">
            <a:extLst>
              <a:ext uri="{FF2B5EF4-FFF2-40B4-BE49-F238E27FC236}">
                <a16:creationId xmlns:a16="http://schemas.microsoft.com/office/drawing/2014/main" id="{32A7E26F-E4F7-46B1-BD87-424E9FBCE29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12CFC1-9DF8-4DDB-81DC-E6A39097CC8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475976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DD41-8823-4D57-9B34-EC21DC915D1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D2B1E212-13A6-477F-8D8C-F23BF8F4815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A7DFCB-FD19-4247-8E5A-D9AB48FA630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5E881AD-627D-4AAD-96F6-5D589708C402}"/>
              </a:ext>
            </a:extLst>
          </p:cNvPr>
          <p:cNvSpPr>
            <a:spLocks noGrp="1"/>
          </p:cNvSpPr>
          <p:nvPr>
            <p:ph type="dt" sz="half" idx="10"/>
          </p:nvPr>
        </p:nvSpPr>
        <p:spPr/>
        <p:txBody>
          <a:bodyPr/>
          <a:lstStyle/>
          <a:p>
            <a:fld id="{D7C02A05-B1C9-41E0-8383-7FCC915A6682}" type="datetimeFigureOut">
              <a:rPr lang="en-US" smtClean="0"/>
              <a:t>12/5/2022</a:t>
            </a:fld>
            <a:endParaRPr lang="en-US" dirty="0"/>
          </a:p>
        </p:txBody>
      </p:sp>
      <p:sp>
        <p:nvSpPr>
          <p:cNvPr id="6" name="Footer Placeholder 5">
            <a:extLst>
              <a:ext uri="{FF2B5EF4-FFF2-40B4-BE49-F238E27FC236}">
                <a16:creationId xmlns:a16="http://schemas.microsoft.com/office/drawing/2014/main" id="{6C7825E8-7123-44B0-A939-547BD06BFCE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82FB854-DD67-45E3-8E73-8C7EEF9EF158}"/>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211523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92AC6EB9-D100-4F68-9B78-F01AEECA5F52}" type="datetimeFigureOut">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783D0-5325-4B5B-B0E4-A23A4AC9A053}" type="slidenum">
              <a:rPr lang="en-US" smtClean="0"/>
              <a:t>‹#›</a:t>
            </a:fld>
            <a:endParaRPr lang="en-US" dirty="0"/>
          </a:p>
        </p:txBody>
      </p:sp>
    </p:spTree>
    <p:extLst>
      <p:ext uri="{BB962C8B-B14F-4D97-AF65-F5344CB8AC3E}">
        <p14:creationId xmlns:p14="http://schemas.microsoft.com/office/powerpoint/2010/main" val="387672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29146-A4BE-4FD5-B77B-15A2390902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5B2D54-4A3D-45AF-BAFC-10E846A770DD}"/>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C67AB59-C22C-4D3C-871E-9C09548E479B}"/>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0F42E23-E444-4BBE-BEB9-51C026F4568D}"/>
              </a:ext>
            </a:extLst>
          </p:cNvPr>
          <p:cNvSpPr>
            <a:spLocks noGrp="1"/>
          </p:cNvSpPr>
          <p:nvPr>
            <p:ph type="dt" sz="half" idx="10"/>
          </p:nvPr>
        </p:nvSpPr>
        <p:spPr/>
        <p:txBody>
          <a:bodyPr/>
          <a:lstStyle/>
          <a:p>
            <a:fld id="{4D569E48-824D-4033-9DA1-0E5E1B9238E2}" type="datetimeFigureOut">
              <a:rPr lang="en-US" smtClean="0"/>
              <a:t>12/5/2022</a:t>
            </a:fld>
            <a:endParaRPr lang="en-US" dirty="0"/>
          </a:p>
        </p:txBody>
      </p:sp>
      <p:sp>
        <p:nvSpPr>
          <p:cNvPr id="6" name="Footer Placeholder 5">
            <a:extLst>
              <a:ext uri="{FF2B5EF4-FFF2-40B4-BE49-F238E27FC236}">
                <a16:creationId xmlns:a16="http://schemas.microsoft.com/office/drawing/2014/main" id="{B3036C33-9E8A-46AF-956E-0193EDD3F5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5D3B355-3820-42B2-9A4D-563ECCE3D7F6}"/>
              </a:ext>
            </a:extLst>
          </p:cNvPr>
          <p:cNvSpPr>
            <a:spLocks noGrp="1"/>
          </p:cNvSpPr>
          <p:nvPr>
            <p:ph type="sldNum" sz="quarter" idx="12"/>
          </p:nvPr>
        </p:nvSpPr>
        <p:spPr/>
        <p:txBody>
          <a:bodyPr/>
          <a:lstStyle/>
          <a:p>
            <a:fld id="{81A25EBC-A80F-4B3D-8B54-B1B7D322B01D}" type="slidenum">
              <a:rPr lang="en-US" smtClean="0"/>
              <a:t>‹#›</a:t>
            </a:fld>
            <a:endParaRPr lang="en-US" dirty="0"/>
          </a:p>
        </p:txBody>
      </p:sp>
    </p:spTree>
    <p:extLst>
      <p:ext uri="{BB962C8B-B14F-4D97-AF65-F5344CB8AC3E}">
        <p14:creationId xmlns:p14="http://schemas.microsoft.com/office/powerpoint/2010/main" val="3408986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F119A3-0612-4166-B382-D50A1F953AC3}"/>
              </a:ext>
            </a:extLst>
          </p:cNvPr>
          <p:cNvSpPr>
            <a:spLocks noGrp="1"/>
          </p:cNvSpPr>
          <p:nvPr>
            <p:ph type="dt" sz="half" idx="10"/>
          </p:nvPr>
        </p:nvSpPr>
        <p:spPr/>
        <p:txBody>
          <a:bodyPr/>
          <a:lstStyle/>
          <a:p>
            <a:fld id="{D7C02A05-B1C9-41E0-8383-7FCC915A6682}" type="datetimeFigureOut">
              <a:rPr lang="en-US" smtClean="0"/>
              <a:t>12/5/2022</a:t>
            </a:fld>
            <a:endParaRPr lang="en-US" dirty="0"/>
          </a:p>
        </p:txBody>
      </p:sp>
      <p:sp>
        <p:nvSpPr>
          <p:cNvPr id="3" name="Footer Placeholder 2">
            <a:extLst>
              <a:ext uri="{FF2B5EF4-FFF2-40B4-BE49-F238E27FC236}">
                <a16:creationId xmlns:a16="http://schemas.microsoft.com/office/drawing/2014/main" id="{A4E04037-7702-4C4C-B6B4-99844522557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3360CC6-AD20-4E54-9AF4-CFF61C7B7E2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095828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43EB43-E406-4728-B8FC-038EDF500737}" type="datetime1">
              <a:rPr lang="en-GB" smtClean="0"/>
              <a:t>05/12/2022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5AEA0E0-5CC6-4BD0-905C-A0021E419432}" type="slidenum">
              <a:rPr lang="en-GB" smtClean="0"/>
              <a:t>‹#›</a:t>
            </a:fld>
            <a:endParaRPr lang="en-GB" dirty="0"/>
          </a:p>
        </p:txBody>
      </p:sp>
      <p:sp>
        <p:nvSpPr>
          <p:cNvPr id="3" name="Title 2">
            <a:extLst>
              <a:ext uri="{FF2B5EF4-FFF2-40B4-BE49-F238E27FC236}">
                <a16:creationId xmlns:a16="http://schemas.microsoft.com/office/drawing/2014/main" id="{BBE7637E-6E69-42CE-983E-ED3F37481CD8}"/>
              </a:ext>
            </a:extLst>
          </p:cNvPr>
          <p:cNvSpPr>
            <a:spLocks noGrp="1"/>
          </p:cNvSpPr>
          <p:nvPr>
            <p:ph type="title" hasCustomPrompt="1"/>
          </p:nvPr>
        </p:nvSpPr>
        <p:spPr>
          <a:xfrm>
            <a:off x="663372" y="365126"/>
            <a:ext cx="7830000" cy="892175"/>
          </a:xfrm>
        </p:spPr>
        <p:txBody>
          <a:bodyPr/>
          <a:lstStyle>
            <a:lvl1pPr>
              <a:defRPr/>
            </a:lvl1pPr>
          </a:lstStyle>
          <a:p>
            <a:r>
              <a:rPr lang="en-US" dirty="0"/>
              <a:t>Click to add title</a:t>
            </a:r>
            <a:endParaRPr lang="en-GB" dirty="0"/>
          </a:p>
        </p:txBody>
      </p:sp>
      <p:sp>
        <p:nvSpPr>
          <p:cNvPr id="11" name="Content Placeholder 10">
            <a:extLst>
              <a:ext uri="{FF2B5EF4-FFF2-40B4-BE49-F238E27FC236}">
                <a16:creationId xmlns:a16="http://schemas.microsoft.com/office/drawing/2014/main" id="{1726558B-33A6-4F28-99CC-717DAF0D6638}"/>
              </a:ext>
            </a:extLst>
          </p:cNvPr>
          <p:cNvSpPr>
            <a:spLocks noGrp="1"/>
          </p:cNvSpPr>
          <p:nvPr>
            <p:ph sz="quarter" idx="15" hasCustomPrompt="1"/>
          </p:nvPr>
        </p:nvSpPr>
        <p:spPr>
          <a:xfrm>
            <a:off x="663371" y="1367001"/>
            <a:ext cx="7830000" cy="4140000"/>
          </a:xfrm>
        </p:spPr>
        <p:txBody>
          <a:bodyPr/>
          <a:lstStyle>
            <a:lvl1pPr>
              <a:defRPr/>
            </a:lvl1pPr>
          </a:lstStyle>
          <a:p>
            <a:pPr lvl="0"/>
            <a:r>
              <a:rPr lang="en-GB" dirty="0"/>
              <a:t>Click to add text, or click on one of the central icons to add a table, chart, SmartArt, image or media. Press the ‘Increase/Decrease’ button under the Home table to move though the styles.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812510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AC6EB9-D100-4F68-9B78-F01AEECA5F52}" type="datetimeFigureOut">
              <a:rPr lang="en-US" smtClean="0"/>
              <a:t>12/5/2022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8783D0-5325-4B5B-B0E4-A23A4AC9A053}" type="slidenum">
              <a:rPr lang="en-US" smtClean="0"/>
              <a:t>‹#›</a:t>
            </a:fld>
            <a:endParaRPr lang="en-US" dirty="0"/>
          </a:p>
        </p:txBody>
      </p:sp>
    </p:spTree>
    <p:extLst>
      <p:ext uri="{BB962C8B-B14F-4D97-AF65-F5344CB8AC3E}">
        <p14:creationId xmlns:p14="http://schemas.microsoft.com/office/powerpoint/2010/main" val="19417058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185" y="1718248"/>
            <a:ext cx="8680222"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5060" y="6105525"/>
            <a:ext cx="87034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910338" y="2911254"/>
            <a:ext cx="7369568" cy="609600"/>
          </a:xfrm>
          <a:prstGeom prst="rect">
            <a:avLst/>
          </a:prstGeom>
        </p:spPr>
        <p:txBody>
          <a:bodyPr>
            <a:normAutofit/>
          </a:bodyPr>
          <a:lstStyle>
            <a:lvl1pPr marL="0" indent="0" algn="ctr">
              <a:buNone/>
              <a:defRPr sz="27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38060915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8543926" y="125413"/>
            <a:ext cx="481013"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675">
                <a:solidFill>
                  <a:srgbClr val="762123"/>
                </a:solidFill>
                <a:latin typeface="Calibri" panose="020F0502020204030204" pitchFamily="34" charset="0"/>
                <a:cs typeface="Calibri" panose="020F0502020204030204" pitchFamily="34" charset="0"/>
              </a:rPr>
              <a:pPr algn="r" eaLnBrk="1" hangingPunct="1"/>
              <a:t>‹#›</a:t>
            </a:fld>
            <a:endParaRPr lang="en-GB" altLang="en-KE" sz="675" dirty="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9144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013"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013" dirty="0"/>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5061" y="6105525"/>
            <a:ext cx="87034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50193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84" name="Freeform: Shape 83">
            <a:extLst>
              <a:ext uri="{FF2B5EF4-FFF2-40B4-BE49-F238E27FC236}">
                <a16:creationId xmlns:a16="http://schemas.microsoft.com/office/drawing/2014/main" id="{1566A258-C2F6-44D8-8160-8CBB252CA589}"/>
              </a:ext>
            </a:extLst>
          </p:cNvPr>
          <p:cNvSpPr/>
          <p:nvPr userDrawn="1"/>
        </p:nvSpPr>
        <p:spPr>
          <a:xfrm>
            <a:off x="-8857" y="2"/>
            <a:ext cx="6849370" cy="4211609"/>
          </a:xfrm>
          <a:custGeom>
            <a:avLst/>
            <a:gdLst>
              <a:gd name="connsiteX0" fmla="*/ 0 w 9132493"/>
              <a:gd name="connsiteY0" fmla="*/ 0 h 4211609"/>
              <a:gd name="connsiteX1" fmla="*/ 8479610 w 9132493"/>
              <a:gd name="connsiteY1" fmla="*/ 0 h 4211609"/>
              <a:gd name="connsiteX2" fmla="*/ 8556478 w 9132493"/>
              <a:gd name="connsiteY2" fmla="*/ 84576 h 4211609"/>
              <a:gd name="connsiteX3" fmla="*/ 9132493 w 9132493"/>
              <a:gd name="connsiteY3" fmla="*/ 1689116 h 4211609"/>
              <a:gd name="connsiteX4" fmla="*/ 6610000 w 9132493"/>
              <a:gd name="connsiteY4" fmla="*/ 4211609 h 4211609"/>
              <a:gd name="connsiteX5" fmla="*/ 0 w 9132493"/>
              <a:gd name="connsiteY5" fmla="*/ 4211609 h 4211609"/>
              <a:gd name="connsiteX6" fmla="*/ 0 w 9132493"/>
              <a:gd name="connsiteY6" fmla="*/ 0 h 4211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32493" h="4211609">
                <a:moveTo>
                  <a:pt x="0" y="0"/>
                </a:moveTo>
                <a:lnTo>
                  <a:pt x="8479610" y="0"/>
                </a:lnTo>
                <a:lnTo>
                  <a:pt x="8556478" y="84576"/>
                </a:lnTo>
                <a:cubicBezTo>
                  <a:pt x="8916327" y="520612"/>
                  <a:pt x="9132493" y="1079620"/>
                  <a:pt x="9132493" y="1689116"/>
                </a:cubicBezTo>
                <a:cubicBezTo>
                  <a:pt x="9132493" y="3082250"/>
                  <a:pt x="8003134" y="4211609"/>
                  <a:pt x="6610000" y="4211609"/>
                </a:cubicBezTo>
                <a:lnTo>
                  <a:pt x="0" y="4211609"/>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nvGrpSpPr>
          <p:cNvPr id="5" name="Group 4">
            <a:extLst>
              <a:ext uri="{FF2B5EF4-FFF2-40B4-BE49-F238E27FC236}">
                <a16:creationId xmlns:a16="http://schemas.microsoft.com/office/drawing/2014/main" id="{EC46913C-1D00-41C9-B5A0-214A1235A170}"/>
              </a:ext>
            </a:extLst>
          </p:cNvPr>
          <p:cNvGrpSpPr/>
          <p:nvPr userDrawn="1"/>
        </p:nvGrpSpPr>
        <p:grpSpPr>
          <a:xfrm>
            <a:off x="5589270" y="5319535"/>
            <a:ext cx="3112486" cy="1016179"/>
            <a:chOff x="4866994" y="2678392"/>
            <a:chExt cx="6130827" cy="1501216"/>
          </a:xfrm>
        </p:grpSpPr>
        <p:grpSp>
          <p:nvGrpSpPr>
            <p:cNvPr id="7" name="Group 6">
              <a:extLst>
                <a:ext uri="{FF2B5EF4-FFF2-40B4-BE49-F238E27FC236}">
                  <a16:creationId xmlns:a16="http://schemas.microsoft.com/office/drawing/2014/main" id="{E55EC0BB-9F5D-40D5-8246-589303B147E4}"/>
                </a:ext>
              </a:extLst>
            </p:cNvPr>
            <p:cNvGrpSpPr/>
            <p:nvPr userDrawn="1"/>
          </p:nvGrpSpPr>
          <p:grpSpPr>
            <a:xfrm>
              <a:off x="9499595" y="2678392"/>
              <a:ext cx="1498226" cy="1501216"/>
              <a:chOff x="2931244" y="-5717203"/>
              <a:chExt cx="795338" cy="796925"/>
            </a:xfrm>
          </p:grpSpPr>
          <p:sp>
            <p:nvSpPr>
              <p:cNvPr id="67" name="Freeform 81">
                <a:extLst>
                  <a:ext uri="{FF2B5EF4-FFF2-40B4-BE49-F238E27FC236}">
                    <a16:creationId xmlns:a16="http://schemas.microsoft.com/office/drawing/2014/main" id="{C60F7912-DECC-46B5-AC20-C2528B45413F}"/>
                  </a:ext>
                </a:extLst>
              </p:cNvPr>
              <p:cNvSpPr>
                <a:spLocks/>
              </p:cNvSpPr>
              <p:nvPr/>
            </p:nvSpPr>
            <p:spPr bwMode="auto">
              <a:xfrm>
                <a:off x="2931244" y="-5717203"/>
                <a:ext cx="795338" cy="796925"/>
              </a:xfrm>
              <a:custGeom>
                <a:avLst/>
                <a:gdLst>
                  <a:gd name="T0" fmla="*/ 395 w 791"/>
                  <a:gd name="T1" fmla="*/ 791 h 791"/>
                  <a:gd name="T2" fmla="*/ 395 w 791"/>
                  <a:gd name="T3" fmla="*/ 791 h 791"/>
                  <a:gd name="T4" fmla="*/ 0 w 791"/>
                  <a:gd name="T5" fmla="*/ 396 h 791"/>
                  <a:gd name="T6" fmla="*/ 115 w 791"/>
                  <a:gd name="T7" fmla="*/ 116 h 791"/>
                  <a:gd name="T8" fmla="*/ 395 w 791"/>
                  <a:gd name="T9" fmla="*/ 0 h 791"/>
                  <a:gd name="T10" fmla="*/ 791 w 791"/>
                  <a:gd name="T11" fmla="*/ 395 h 791"/>
                  <a:gd name="T12" fmla="*/ 396 w 791"/>
                  <a:gd name="T13" fmla="*/ 791 h 791"/>
                  <a:gd name="T14" fmla="*/ 395 w 791"/>
                  <a:gd name="T15" fmla="*/ 791 h 7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1" h="791">
                    <a:moveTo>
                      <a:pt x="395" y="791"/>
                    </a:moveTo>
                    <a:lnTo>
                      <a:pt x="395" y="791"/>
                    </a:lnTo>
                    <a:cubicBezTo>
                      <a:pt x="177" y="791"/>
                      <a:pt x="0" y="614"/>
                      <a:pt x="0" y="396"/>
                    </a:cubicBezTo>
                    <a:cubicBezTo>
                      <a:pt x="0" y="290"/>
                      <a:pt x="41" y="191"/>
                      <a:pt x="115" y="116"/>
                    </a:cubicBezTo>
                    <a:cubicBezTo>
                      <a:pt x="190" y="41"/>
                      <a:pt x="289" y="0"/>
                      <a:pt x="395" y="0"/>
                    </a:cubicBezTo>
                    <a:cubicBezTo>
                      <a:pt x="613" y="0"/>
                      <a:pt x="791" y="177"/>
                      <a:pt x="791" y="395"/>
                    </a:cubicBezTo>
                    <a:cubicBezTo>
                      <a:pt x="791" y="613"/>
                      <a:pt x="614" y="791"/>
                      <a:pt x="396" y="791"/>
                    </a:cubicBezTo>
                    <a:lnTo>
                      <a:pt x="395" y="791"/>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8" name="Freeform 82">
                <a:extLst>
                  <a:ext uri="{FF2B5EF4-FFF2-40B4-BE49-F238E27FC236}">
                    <a16:creationId xmlns:a16="http://schemas.microsoft.com/office/drawing/2014/main" id="{58D09ADF-936A-4518-9271-A1C15EAA8EBA}"/>
                  </a:ext>
                </a:extLst>
              </p:cNvPr>
              <p:cNvSpPr>
                <a:spLocks noEditPoints="1"/>
              </p:cNvSpPr>
              <p:nvPr/>
            </p:nvSpPr>
            <p:spPr bwMode="auto">
              <a:xfrm>
                <a:off x="2931244" y="-5717203"/>
                <a:ext cx="795338" cy="796925"/>
              </a:xfrm>
              <a:custGeom>
                <a:avLst/>
                <a:gdLst>
                  <a:gd name="T0" fmla="*/ 395 w 791"/>
                  <a:gd name="T1" fmla="*/ 0 h 791"/>
                  <a:gd name="T2" fmla="*/ 395 w 791"/>
                  <a:gd name="T3" fmla="*/ 0 h 791"/>
                  <a:gd name="T4" fmla="*/ 115 w 791"/>
                  <a:gd name="T5" fmla="*/ 116 h 791"/>
                  <a:gd name="T6" fmla="*/ 0 w 791"/>
                  <a:gd name="T7" fmla="*/ 396 h 791"/>
                  <a:gd name="T8" fmla="*/ 395 w 791"/>
                  <a:gd name="T9" fmla="*/ 791 h 791"/>
                  <a:gd name="T10" fmla="*/ 396 w 791"/>
                  <a:gd name="T11" fmla="*/ 791 h 791"/>
                  <a:gd name="T12" fmla="*/ 791 w 791"/>
                  <a:gd name="T13" fmla="*/ 395 h 791"/>
                  <a:gd name="T14" fmla="*/ 395 w 791"/>
                  <a:gd name="T15" fmla="*/ 0 h 791"/>
                  <a:gd name="T16" fmla="*/ 395 w 791"/>
                  <a:gd name="T17" fmla="*/ 10 h 791"/>
                  <a:gd name="T18" fmla="*/ 395 w 791"/>
                  <a:gd name="T19" fmla="*/ 10 h 791"/>
                  <a:gd name="T20" fmla="*/ 395 w 791"/>
                  <a:gd name="T21" fmla="*/ 10 h 791"/>
                  <a:gd name="T22" fmla="*/ 781 w 791"/>
                  <a:gd name="T23" fmla="*/ 395 h 791"/>
                  <a:gd name="T24" fmla="*/ 396 w 791"/>
                  <a:gd name="T25" fmla="*/ 781 h 791"/>
                  <a:gd name="T26" fmla="*/ 395 w 791"/>
                  <a:gd name="T27" fmla="*/ 781 h 791"/>
                  <a:gd name="T28" fmla="*/ 10 w 791"/>
                  <a:gd name="T29" fmla="*/ 396 h 791"/>
                  <a:gd name="T30" fmla="*/ 122 w 791"/>
                  <a:gd name="T31" fmla="*/ 123 h 791"/>
                  <a:gd name="T32" fmla="*/ 395 w 791"/>
                  <a:gd name="T33" fmla="*/ 10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1" h="791">
                    <a:moveTo>
                      <a:pt x="395" y="0"/>
                    </a:moveTo>
                    <a:lnTo>
                      <a:pt x="395" y="0"/>
                    </a:lnTo>
                    <a:cubicBezTo>
                      <a:pt x="289" y="0"/>
                      <a:pt x="190" y="41"/>
                      <a:pt x="115" y="116"/>
                    </a:cubicBezTo>
                    <a:cubicBezTo>
                      <a:pt x="41" y="191"/>
                      <a:pt x="0" y="290"/>
                      <a:pt x="0" y="396"/>
                    </a:cubicBezTo>
                    <a:cubicBezTo>
                      <a:pt x="0" y="614"/>
                      <a:pt x="177" y="791"/>
                      <a:pt x="395" y="791"/>
                    </a:cubicBezTo>
                    <a:lnTo>
                      <a:pt x="396" y="791"/>
                    </a:lnTo>
                    <a:cubicBezTo>
                      <a:pt x="614" y="791"/>
                      <a:pt x="791" y="613"/>
                      <a:pt x="791" y="395"/>
                    </a:cubicBezTo>
                    <a:cubicBezTo>
                      <a:pt x="791" y="177"/>
                      <a:pt x="613" y="0"/>
                      <a:pt x="395" y="0"/>
                    </a:cubicBezTo>
                    <a:close/>
                    <a:moveTo>
                      <a:pt x="395" y="10"/>
                    </a:moveTo>
                    <a:lnTo>
                      <a:pt x="395" y="10"/>
                    </a:lnTo>
                    <a:lnTo>
                      <a:pt x="395" y="10"/>
                    </a:lnTo>
                    <a:cubicBezTo>
                      <a:pt x="608" y="10"/>
                      <a:pt x="781" y="182"/>
                      <a:pt x="781" y="395"/>
                    </a:cubicBezTo>
                    <a:cubicBezTo>
                      <a:pt x="781" y="608"/>
                      <a:pt x="608" y="781"/>
                      <a:pt x="396" y="781"/>
                    </a:cubicBezTo>
                    <a:lnTo>
                      <a:pt x="395" y="781"/>
                    </a:lnTo>
                    <a:cubicBezTo>
                      <a:pt x="183" y="781"/>
                      <a:pt x="10" y="608"/>
                      <a:pt x="10" y="396"/>
                    </a:cubicBezTo>
                    <a:cubicBezTo>
                      <a:pt x="10" y="293"/>
                      <a:pt x="50" y="196"/>
                      <a:pt x="122" y="123"/>
                    </a:cubicBezTo>
                    <a:cubicBezTo>
                      <a:pt x="195" y="50"/>
                      <a:pt x="292" y="10"/>
                      <a:pt x="395" y="10"/>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9" name="Freeform 83">
                <a:extLst>
                  <a:ext uri="{FF2B5EF4-FFF2-40B4-BE49-F238E27FC236}">
                    <a16:creationId xmlns:a16="http://schemas.microsoft.com/office/drawing/2014/main" id="{65DB486E-3520-41C6-9EBA-8C195227B408}"/>
                  </a:ext>
                </a:extLst>
              </p:cNvPr>
              <p:cNvSpPr>
                <a:spLocks noEditPoints="1"/>
              </p:cNvSpPr>
              <p:nvPr/>
            </p:nvSpPr>
            <p:spPr bwMode="auto">
              <a:xfrm>
                <a:off x="3256681" y="-5563216"/>
                <a:ext cx="144463" cy="169863"/>
              </a:xfrm>
              <a:custGeom>
                <a:avLst/>
                <a:gdLst>
                  <a:gd name="T0" fmla="*/ 118 w 144"/>
                  <a:gd name="T1" fmla="*/ 115 h 170"/>
                  <a:gd name="T2" fmla="*/ 118 w 144"/>
                  <a:gd name="T3" fmla="*/ 115 h 170"/>
                  <a:gd name="T4" fmla="*/ 65 w 144"/>
                  <a:gd name="T5" fmla="*/ 22 h 170"/>
                  <a:gd name="T6" fmla="*/ 72 w 144"/>
                  <a:gd name="T7" fmla="*/ 11 h 170"/>
                  <a:gd name="T8" fmla="*/ 132 w 144"/>
                  <a:gd name="T9" fmla="*/ 115 h 170"/>
                  <a:gd name="T10" fmla="*/ 118 w 144"/>
                  <a:gd name="T11" fmla="*/ 115 h 170"/>
                  <a:gd name="T12" fmla="*/ 93 w 144"/>
                  <a:gd name="T13" fmla="*/ 115 h 170"/>
                  <a:gd name="T14" fmla="*/ 93 w 144"/>
                  <a:gd name="T15" fmla="*/ 115 h 170"/>
                  <a:gd name="T16" fmla="*/ 52 w 144"/>
                  <a:gd name="T17" fmla="*/ 44 h 170"/>
                  <a:gd name="T18" fmla="*/ 59 w 144"/>
                  <a:gd name="T19" fmla="*/ 33 h 170"/>
                  <a:gd name="T20" fmla="*/ 106 w 144"/>
                  <a:gd name="T21" fmla="*/ 115 h 170"/>
                  <a:gd name="T22" fmla="*/ 93 w 144"/>
                  <a:gd name="T23" fmla="*/ 115 h 170"/>
                  <a:gd name="T24" fmla="*/ 67 w 144"/>
                  <a:gd name="T25" fmla="*/ 115 h 170"/>
                  <a:gd name="T26" fmla="*/ 67 w 144"/>
                  <a:gd name="T27" fmla="*/ 115 h 170"/>
                  <a:gd name="T28" fmla="*/ 39 w 144"/>
                  <a:gd name="T29" fmla="*/ 67 h 170"/>
                  <a:gd name="T30" fmla="*/ 46 w 144"/>
                  <a:gd name="T31" fmla="*/ 55 h 170"/>
                  <a:gd name="T32" fmla="*/ 81 w 144"/>
                  <a:gd name="T33" fmla="*/ 115 h 170"/>
                  <a:gd name="T34" fmla="*/ 67 w 144"/>
                  <a:gd name="T35" fmla="*/ 115 h 170"/>
                  <a:gd name="T36" fmla="*/ 42 w 144"/>
                  <a:gd name="T37" fmla="*/ 115 h 170"/>
                  <a:gd name="T38" fmla="*/ 42 w 144"/>
                  <a:gd name="T39" fmla="*/ 115 h 170"/>
                  <a:gd name="T40" fmla="*/ 27 w 144"/>
                  <a:gd name="T41" fmla="*/ 89 h 170"/>
                  <a:gd name="T42" fmla="*/ 34 w 144"/>
                  <a:gd name="T43" fmla="*/ 77 h 170"/>
                  <a:gd name="T44" fmla="*/ 55 w 144"/>
                  <a:gd name="T45" fmla="*/ 115 h 170"/>
                  <a:gd name="T46" fmla="*/ 42 w 144"/>
                  <a:gd name="T47" fmla="*/ 115 h 170"/>
                  <a:gd name="T48" fmla="*/ 11 w 144"/>
                  <a:gd name="T49" fmla="*/ 115 h 170"/>
                  <a:gd name="T50" fmla="*/ 11 w 144"/>
                  <a:gd name="T51" fmla="*/ 115 h 170"/>
                  <a:gd name="T52" fmla="*/ 21 w 144"/>
                  <a:gd name="T53" fmla="*/ 99 h 170"/>
                  <a:gd name="T54" fmla="*/ 30 w 144"/>
                  <a:gd name="T55" fmla="*/ 115 h 170"/>
                  <a:gd name="T56" fmla="*/ 11 w 144"/>
                  <a:gd name="T57" fmla="*/ 115 h 170"/>
                  <a:gd name="T58" fmla="*/ 0 w 144"/>
                  <a:gd name="T59" fmla="*/ 0 h 170"/>
                  <a:gd name="T60" fmla="*/ 0 w 144"/>
                  <a:gd name="T61" fmla="*/ 0 h 170"/>
                  <a:gd name="T62" fmla="*/ 0 w 144"/>
                  <a:gd name="T63" fmla="*/ 98 h 170"/>
                  <a:gd name="T64" fmla="*/ 72 w 144"/>
                  <a:gd name="T65" fmla="*/ 170 h 170"/>
                  <a:gd name="T66" fmla="*/ 144 w 144"/>
                  <a:gd name="T67" fmla="*/ 98 h 170"/>
                  <a:gd name="T68" fmla="*/ 144 w 144"/>
                  <a:gd name="T69" fmla="*/ 0 h 170"/>
                  <a:gd name="T70" fmla="*/ 0 w 144"/>
                  <a:gd name="T71"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170">
                    <a:moveTo>
                      <a:pt x="118" y="115"/>
                    </a:moveTo>
                    <a:lnTo>
                      <a:pt x="118" y="115"/>
                    </a:lnTo>
                    <a:lnTo>
                      <a:pt x="65" y="22"/>
                    </a:lnTo>
                    <a:lnTo>
                      <a:pt x="72" y="11"/>
                    </a:lnTo>
                    <a:lnTo>
                      <a:pt x="132" y="115"/>
                    </a:lnTo>
                    <a:lnTo>
                      <a:pt x="118" y="115"/>
                    </a:lnTo>
                    <a:close/>
                    <a:moveTo>
                      <a:pt x="93" y="115"/>
                    </a:moveTo>
                    <a:lnTo>
                      <a:pt x="93" y="115"/>
                    </a:lnTo>
                    <a:lnTo>
                      <a:pt x="52" y="44"/>
                    </a:lnTo>
                    <a:lnTo>
                      <a:pt x="59" y="33"/>
                    </a:lnTo>
                    <a:lnTo>
                      <a:pt x="106" y="115"/>
                    </a:lnTo>
                    <a:lnTo>
                      <a:pt x="93" y="115"/>
                    </a:lnTo>
                    <a:close/>
                    <a:moveTo>
                      <a:pt x="67" y="115"/>
                    </a:moveTo>
                    <a:lnTo>
                      <a:pt x="67" y="115"/>
                    </a:lnTo>
                    <a:lnTo>
                      <a:pt x="39" y="67"/>
                    </a:lnTo>
                    <a:lnTo>
                      <a:pt x="46" y="55"/>
                    </a:lnTo>
                    <a:lnTo>
                      <a:pt x="81" y="115"/>
                    </a:lnTo>
                    <a:lnTo>
                      <a:pt x="67" y="115"/>
                    </a:lnTo>
                    <a:close/>
                    <a:moveTo>
                      <a:pt x="42" y="115"/>
                    </a:moveTo>
                    <a:lnTo>
                      <a:pt x="42" y="115"/>
                    </a:lnTo>
                    <a:lnTo>
                      <a:pt x="27" y="89"/>
                    </a:lnTo>
                    <a:lnTo>
                      <a:pt x="34" y="77"/>
                    </a:lnTo>
                    <a:lnTo>
                      <a:pt x="55" y="115"/>
                    </a:lnTo>
                    <a:lnTo>
                      <a:pt x="42" y="115"/>
                    </a:lnTo>
                    <a:close/>
                    <a:moveTo>
                      <a:pt x="11" y="115"/>
                    </a:moveTo>
                    <a:lnTo>
                      <a:pt x="11" y="115"/>
                    </a:lnTo>
                    <a:lnTo>
                      <a:pt x="21" y="99"/>
                    </a:lnTo>
                    <a:lnTo>
                      <a:pt x="30" y="115"/>
                    </a:lnTo>
                    <a:lnTo>
                      <a:pt x="11" y="115"/>
                    </a:lnTo>
                    <a:close/>
                    <a:moveTo>
                      <a:pt x="0" y="0"/>
                    </a:moveTo>
                    <a:lnTo>
                      <a:pt x="0" y="0"/>
                    </a:lnTo>
                    <a:lnTo>
                      <a:pt x="0" y="98"/>
                    </a:lnTo>
                    <a:cubicBezTo>
                      <a:pt x="0" y="138"/>
                      <a:pt x="32" y="170"/>
                      <a:pt x="72" y="170"/>
                    </a:cubicBezTo>
                    <a:cubicBezTo>
                      <a:pt x="112" y="170"/>
                      <a:pt x="144" y="138"/>
                      <a:pt x="144" y="98"/>
                    </a:cubicBezTo>
                    <a:lnTo>
                      <a:pt x="144" y="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0" name="Freeform 84">
                <a:extLst>
                  <a:ext uri="{FF2B5EF4-FFF2-40B4-BE49-F238E27FC236}">
                    <a16:creationId xmlns:a16="http://schemas.microsoft.com/office/drawing/2014/main" id="{64CBDEF3-FA9C-491D-9A53-19ED64971E0C}"/>
                  </a:ext>
                </a:extLst>
              </p:cNvPr>
              <p:cNvSpPr>
                <a:spLocks noEditPoints="1"/>
              </p:cNvSpPr>
              <p:nvPr/>
            </p:nvSpPr>
            <p:spPr bwMode="auto">
              <a:xfrm>
                <a:off x="3088406" y="-5358428"/>
                <a:ext cx="482600" cy="119063"/>
              </a:xfrm>
              <a:custGeom>
                <a:avLst/>
                <a:gdLst>
                  <a:gd name="T0" fmla="*/ 422 w 480"/>
                  <a:gd name="T1" fmla="*/ 41 h 118"/>
                  <a:gd name="T2" fmla="*/ 400 w 480"/>
                  <a:gd name="T3" fmla="*/ 118 h 118"/>
                  <a:gd name="T4" fmla="*/ 430 w 480"/>
                  <a:gd name="T5" fmla="*/ 0 h 118"/>
                  <a:gd name="T6" fmla="*/ 458 w 480"/>
                  <a:gd name="T7" fmla="*/ 0 h 118"/>
                  <a:gd name="T8" fmla="*/ 480 w 480"/>
                  <a:gd name="T9" fmla="*/ 118 h 118"/>
                  <a:gd name="T10" fmla="*/ 422 w 480"/>
                  <a:gd name="T11" fmla="*/ 41 h 118"/>
                  <a:gd name="T12" fmla="*/ 361 w 480"/>
                  <a:gd name="T13" fmla="*/ 0 h 118"/>
                  <a:gd name="T14" fmla="*/ 385 w 480"/>
                  <a:gd name="T15" fmla="*/ 118 h 118"/>
                  <a:gd name="T16" fmla="*/ 361 w 480"/>
                  <a:gd name="T17" fmla="*/ 0 h 118"/>
                  <a:gd name="T18" fmla="*/ 270 w 480"/>
                  <a:gd name="T19" fmla="*/ 0 h 118"/>
                  <a:gd name="T20" fmla="*/ 294 w 480"/>
                  <a:gd name="T21" fmla="*/ 51 h 118"/>
                  <a:gd name="T22" fmla="*/ 350 w 480"/>
                  <a:gd name="T23" fmla="*/ 0 h 118"/>
                  <a:gd name="T24" fmla="*/ 350 w 480"/>
                  <a:gd name="T25" fmla="*/ 118 h 118"/>
                  <a:gd name="T26" fmla="*/ 294 w 480"/>
                  <a:gd name="T27" fmla="*/ 61 h 118"/>
                  <a:gd name="T28" fmla="*/ 270 w 480"/>
                  <a:gd name="T29" fmla="*/ 118 h 118"/>
                  <a:gd name="T30" fmla="*/ 230 w 480"/>
                  <a:gd name="T31" fmla="*/ 91 h 118"/>
                  <a:gd name="T32" fmla="*/ 196 w 480"/>
                  <a:gd name="T33" fmla="*/ 91 h 118"/>
                  <a:gd name="T34" fmla="*/ 165 w 480"/>
                  <a:gd name="T35" fmla="*/ 118 h 118"/>
                  <a:gd name="T36" fmla="*/ 229 w 480"/>
                  <a:gd name="T37" fmla="*/ 0 h 118"/>
                  <a:gd name="T38" fmla="*/ 236 w 480"/>
                  <a:gd name="T39" fmla="*/ 118 h 118"/>
                  <a:gd name="T40" fmla="*/ 225 w 480"/>
                  <a:gd name="T41" fmla="*/ 71 h 118"/>
                  <a:gd name="T42" fmla="*/ 213 w 480"/>
                  <a:gd name="T43" fmla="*/ 23 h 118"/>
                  <a:gd name="T44" fmla="*/ 225 w 480"/>
                  <a:gd name="T45" fmla="*/ 71 h 118"/>
                  <a:gd name="T46" fmla="*/ 94 w 480"/>
                  <a:gd name="T47" fmla="*/ 0 h 118"/>
                  <a:gd name="T48" fmla="*/ 157 w 480"/>
                  <a:gd name="T49" fmla="*/ 20 h 118"/>
                  <a:gd name="T50" fmla="*/ 118 w 480"/>
                  <a:gd name="T51" fmla="*/ 45 h 118"/>
                  <a:gd name="T52" fmla="*/ 154 w 480"/>
                  <a:gd name="T53" fmla="*/ 66 h 118"/>
                  <a:gd name="T54" fmla="*/ 118 w 480"/>
                  <a:gd name="T55" fmla="*/ 97 h 118"/>
                  <a:gd name="T56" fmla="*/ 157 w 480"/>
                  <a:gd name="T57" fmla="*/ 118 h 118"/>
                  <a:gd name="T58" fmla="*/ 94 w 480"/>
                  <a:gd name="T59" fmla="*/ 0 h 118"/>
                  <a:gd name="T60" fmla="*/ 40 w 480"/>
                  <a:gd name="T61" fmla="*/ 0 h 118"/>
                  <a:gd name="T62" fmla="*/ 40 w 480"/>
                  <a:gd name="T63" fmla="*/ 118 h 118"/>
                  <a:gd name="T64" fmla="*/ 0 w 480"/>
                  <a:gd name="T65" fmla="*/ 0 h 118"/>
                  <a:gd name="T66" fmla="*/ 24 w 480"/>
                  <a:gd name="T67" fmla="*/ 97 h 118"/>
                  <a:gd name="T68" fmla="*/ 35 w 480"/>
                  <a:gd name="T69" fmla="*/ 97 h 118"/>
                  <a:gd name="T70" fmla="*/ 35 w 480"/>
                  <a:gd name="T71" fmla="*/ 20 h 118"/>
                  <a:gd name="T72" fmla="*/ 24 w 480"/>
                  <a:gd name="T73"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118">
                    <a:moveTo>
                      <a:pt x="422" y="41"/>
                    </a:moveTo>
                    <a:lnTo>
                      <a:pt x="422" y="41"/>
                    </a:lnTo>
                    <a:lnTo>
                      <a:pt x="422" y="118"/>
                    </a:lnTo>
                    <a:lnTo>
                      <a:pt x="400" y="118"/>
                    </a:lnTo>
                    <a:lnTo>
                      <a:pt x="400" y="0"/>
                    </a:lnTo>
                    <a:lnTo>
                      <a:pt x="430" y="0"/>
                    </a:lnTo>
                    <a:lnTo>
                      <a:pt x="458" y="72"/>
                    </a:lnTo>
                    <a:lnTo>
                      <a:pt x="458" y="0"/>
                    </a:lnTo>
                    <a:lnTo>
                      <a:pt x="480" y="0"/>
                    </a:lnTo>
                    <a:lnTo>
                      <a:pt x="480" y="118"/>
                    </a:lnTo>
                    <a:lnTo>
                      <a:pt x="453" y="118"/>
                    </a:lnTo>
                    <a:lnTo>
                      <a:pt x="422" y="41"/>
                    </a:lnTo>
                    <a:close/>
                    <a:moveTo>
                      <a:pt x="361" y="0"/>
                    </a:moveTo>
                    <a:lnTo>
                      <a:pt x="361" y="0"/>
                    </a:lnTo>
                    <a:lnTo>
                      <a:pt x="385" y="0"/>
                    </a:lnTo>
                    <a:lnTo>
                      <a:pt x="385" y="118"/>
                    </a:lnTo>
                    <a:lnTo>
                      <a:pt x="361" y="118"/>
                    </a:lnTo>
                    <a:lnTo>
                      <a:pt x="361" y="0"/>
                    </a:lnTo>
                    <a:close/>
                    <a:moveTo>
                      <a:pt x="270" y="0"/>
                    </a:moveTo>
                    <a:lnTo>
                      <a:pt x="270" y="0"/>
                    </a:lnTo>
                    <a:lnTo>
                      <a:pt x="294" y="0"/>
                    </a:lnTo>
                    <a:lnTo>
                      <a:pt x="294" y="51"/>
                    </a:lnTo>
                    <a:lnTo>
                      <a:pt x="324" y="0"/>
                    </a:lnTo>
                    <a:lnTo>
                      <a:pt x="350" y="0"/>
                    </a:lnTo>
                    <a:lnTo>
                      <a:pt x="316" y="54"/>
                    </a:lnTo>
                    <a:lnTo>
                      <a:pt x="350" y="118"/>
                    </a:lnTo>
                    <a:lnTo>
                      <a:pt x="322" y="118"/>
                    </a:lnTo>
                    <a:lnTo>
                      <a:pt x="294" y="61"/>
                    </a:lnTo>
                    <a:lnTo>
                      <a:pt x="294" y="118"/>
                    </a:lnTo>
                    <a:lnTo>
                      <a:pt x="270" y="118"/>
                    </a:lnTo>
                    <a:lnTo>
                      <a:pt x="270" y="0"/>
                    </a:lnTo>
                    <a:close/>
                    <a:moveTo>
                      <a:pt x="230" y="91"/>
                    </a:moveTo>
                    <a:lnTo>
                      <a:pt x="230" y="91"/>
                    </a:lnTo>
                    <a:lnTo>
                      <a:pt x="196" y="91"/>
                    </a:lnTo>
                    <a:lnTo>
                      <a:pt x="189" y="118"/>
                    </a:lnTo>
                    <a:lnTo>
                      <a:pt x="165" y="118"/>
                    </a:lnTo>
                    <a:lnTo>
                      <a:pt x="198" y="0"/>
                    </a:lnTo>
                    <a:lnTo>
                      <a:pt x="229" y="0"/>
                    </a:lnTo>
                    <a:lnTo>
                      <a:pt x="262" y="118"/>
                    </a:lnTo>
                    <a:lnTo>
                      <a:pt x="236" y="118"/>
                    </a:lnTo>
                    <a:lnTo>
                      <a:pt x="230" y="91"/>
                    </a:lnTo>
                    <a:close/>
                    <a:moveTo>
                      <a:pt x="225" y="71"/>
                    </a:moveTo>
                    <a:lnTo>
                      <a:pt x="225" y="71"/>
                    </a:lnTo>
                    <a:lnTo>
                      <a:pt x="213" y="23"/>
                    </a:lnTo>
                    <a:lnTo>
                      <a:pt x="201" y="71"/>
                    </a:lnTo>
                    <a:lnTo>
                      <a:pt x="225" y="71"/>
                    </a:lnTo>
                    <a:close/>
                    <a:moveTo>
                      <a:pt x="94" y="0"/>
                    </a:moveTo>
                    <a:lnTo>
                      <a:pt x="94" y="0"/>
                    </a:lnTo>
                    <a:lnTo>
                      <a:pt x="157" y="0"/>
                    </a:lnTo>
                    <a:lnTo>
                      <a:pt x="157" y="20"/>
                    </a:lnTo>
                    <a:lnTo>
                      <a:pt x="118" y="20"/>
                    </a:lnTo>
                    <a:lnTo>
                      <a:pt x="118" y="45"/>
                    </a:lnTo>
                    <a:lnTo>
                      <a:pt x="154" y="45"/>
                    </a:lnTo>
                    <a:lnTo>
                      <a:pt x="154" y="66"/>
                    </a:lnTo>
                    <a:lnTo>
                      <a:pt x="118" y="66"/>
                    </a:lnTo>
                    <a:lnTo>
                      <a:pt x="118" y="97"/>
                    </a:lnTo>
                    <a:lnTo>
                      <a:pt x="157" y="97"/>
                    </a:lnTo>
                    <a:lnTo>
                      <a:pt x="157" y="118"/>
                    </a:lnTo>
                    <a:lnTo>
                      <a:pt x="94" y="118"/>
                    </a:lnTo>
                    <a:lnTo>
                      <a:pt x="94" y="0"/>
                    </a:lnTo>
                    <a:close/>
                    <a:moveTo>
                      <a:pt x="40" y="0"/>
                    </a:moveTo>
                    <a:lnTo>
                      <a:pt x="40" y="0"/>
                    </a:lnTo>
                    <a:cubicBezTo>
                      <a:pt x="71" y="0"/>
                      <a:pt x="81" y="17"/>
                      <a:pt x="81" y="59"/>
                    </a:cubicBezTo>
                    <a:cubicBezTo>
                      <a:pt x="81" y="101"/>
                      <a:pt x="71" y="118"/>
                      <a:pt x="40" y="118"/>
                    </a:cubicBezTo>
                    <a:lnTo>
                      <a:pt x="0" y="118"/>
                    </a:lnTo>
                    <a:lnTo>
                      <a:pt x="0" y="0"/>
                    </a:lnTo>
                    <a:lnTo>
                      <a:pt x="40" y="0"/>
                    </a:lnTo>
                    <a:close/>
                    <a:moveTo>
                      <a:pt x="24" y="97"/>
                    </a:moveTo>
                    <a:lnTo>
                      <a:pt x="24" y="97"/>
                    </a:lnTo>
                    <a:lnTo>
                      <a:pt x="35" y="97"/>
                    </a:lnTo>
                    <a:cubicBezTo>
                      <a:pt x="54" y="97"/>
                      <a:pt x="56" y="87"/>
                      <a:pt x="56" y="59"/>
                    </a:cubicBezTo>
                    <a:cubicBezTo>
                      <a:pt x="56" y="31"/>
                      <a:pt x="54" y="20"/>
                      <a:pt x="35" y="20"/>
                    </a:cubicBezTo>
                    <a:lnTo>
                      <a:pt x="24" y="20"/>
                    </a:lnTo>
                    <a:lnTo>
                      <a:pt x="24" y="97"/>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1" name="Freeform 85">
                <a:extLst>
                  <a:ext uri="{FF2B5EF4-FFF2-40B4-BE49-F238E27FC236}">
                    <a16:creationId xmlns:a16="http://schemas.microsoft.com/office/drawing/2014/main" id="{76179411-D86F-4683-A184-052E0C0A3B27}"/>
                  </a:ext>
                </a:extLst>
              </p:cNvPr>
              <p:cNvSpPr>
                <a:spLocks/>
              </p:cNvSpPr>
              <p:nvPr/>
            </p:nvSpPr>
            <p:spPr bwMode="auto">
              <a:xfrm>
                <a:off x="3088406" y="-5213966"/>
                <a:ext cx="47625" cy="66675"/>
              </a:xfrm>
              <a:custGeom>
                <a:avLst/>
                <a:gdLst>
                  <a:gd name="T0" fmla="*/ 37 w 48"/>
                  <a:gd name="T1" fmla="*/ 42 h 66"/>
                  <a:gd name="T2" fmla="*/ 37 w 48"/>
                  <a:gd name="T3" fmla="*/ 42 h 66"/>
                  <a:gd name="T4" fmla="*/ 37 w 48"/>
                  <a:gd name="T5" fmla="*/ 2 h 66"/>
                  <a:gd name="T6" fmla="*/ 38 w 48"/>
                  <a:gd name="T7" fmla="*/ 1 h 66"/>
                  <a:gd name="T8" fmla="*/ 40 w 48"/>
                  <a:gd name="T9" fmla="*/ 1 h 66"/>
                  <a:gd name="T10" fmla="*/ 43 w 48"/>
                  <a:gd name="T11" fmla="*/ 0 h 66"/>
                  <a:gd name="T12" fmla="*/ 45 w 48"/>
                  <a:gd name="T13" fmla="*/ 0 h 66"/>
                  <a:gd name="T14" fmla="*/ 47 w 48"/>
                  <a:gd name="T15" fmla="*/ 1 h 66"/>
                  <a:gd name="T16" fmla="*/ 48 w 48"/>
                  <a:gd name="T17" fmla="*/ 3 h 66"/>
                  <a:gd name="T18" fmla="*/ 48 w 48"/>
                  <a:gd name="T19" fmla="*/ 43 h 66"/>
                  <a:gd name="T20" fmla="*/ 46 w 48"/>
                  <a:gd name="T21" fmla="*/ 54 h 66"/>
                  <a:gd name="T22" fmla="*/ 42 w 48"/>
                  <a:gd name="T23" fmla="*/ 61 h 66"/>
                  <a:gd name="T24" fmla="*/ 34 w 48"/>
                  <a:gd name="T25" fmla="*/ 65 h 66"/>
                  <a:gd name="T26" fmla="*/ 24 w 48"/>
                  <a:gd name="T27" fmla="*/ 66 h 66"/>
                  <a:gd name="T28" fmla="*/ 23 w 48"/>
                  <a:gd name="T29" fmla="*/ 66 h 66"/>
                  <a:gd name="T30" fmla="*/ 13 w 48"/>
                  <a:gd name="T31" fmla="*/ 65 h 66"/>
                  <a:gd name="T32" fmla="*/ 5 w 48"/>
                  <a:gd name="T33" fmla="*/ 61 h 66"/>
                  <a:gd name="T34" fmla="*/ 1 w 48"/>
                  <a:gd name="T35" fmla="*/ 54 h 66"/>
                  <a:gd name="T36" fmla="*/ 0 w 48"/>
                  <a:gd name="T37" fmla="*/ 43 h 66"/>
                  <a:gd name="T38" fmla="*/ 0 w 48"/>
                  <a:gd name="T39" fmla="*/ 2 h 66"/>
                  <a:gd name="T40" fmla="*/ 1 w 48"/>
                  <a:gd name="T41" fmla="*/ 1 h 66"/>
                  <a:gd name="T42" fmla="*/ 3 w 48"/>
                  <a:gd name="T43" fmla="*/ 1 h 66"/>
                  <a:gd name="T44" fmla="*/ 5 w 48"/>
                  <a:gd name="T45" fmla="*/ 0 h 66"/>
                  <a:gd name="T46" fmla="*/ 8 w 48"/>
                  <a:gd name="T47" fmla="*/ 0 h 66"/>
                  <a:gd name="T48" fmla="*/ 9 w 48"/>
                  <a:gd name="T49" fmla="*/ 1 h 66"/>
                  <a:gd name="T50" fmla="*/ 10 w 48"/>
                  <a:gd name="T51" fmla="*/ 3 h 66"/>
                  <a:gd name="T52" fmla="*/ 10 w 48"/>
                  <a:gd name="T53" fmla="*/ 42 h 66"/>
                  <a:gd name="T54" fmla="*/ 11 w 48"/>
                  <a:gd name="T55" fmla="*/ 49 h 66"/>
                  <a:gd name="T56" fmla="*/ 13 w 48"/>
                  <a:gd name="T57" fmla="*/ 53 h 66"/>
                  <a:gd name="T58" fmla="*/ 17 w 48"/>
                  <a:gd name="T59" fmla="*/ 56 h 66"/>
                  <a:gd name="T60" fmla="*/ 23 w 48"/>
                  <a:gd name="T61" fmla="*/ 57 h 66"/>
                  <a:gd name="T62" fmla="*/ 24 w 48"/>
                  <a:gd name="T63" fmla="*/ 57 h 66"/>
                  <a:gd name="T64" fmla="*/ 30 w 48"/>
                  <a:gd name="T65" fmla="*/ 56 h 66"/>
                  <a:gd name="T66" fmla="*/ 34 w 48"/>
                  <a:gd name="T67" fmla="*/ 53 h 66"/>
                  <a:gd name="T68" fmla="*/ 36 w 48"/>
                  <a:gd name="T69" fmla="*/ 49 h 66"/>
                  <a:gd name="T70" fmla="*/ 37 w 48"/>
                  <a:gd name="T71"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66">
                    <a:moveTo>
                      <a:pt x="37" y="42"/>
                    </a:moveTo>
                    <a:lnTo>
                      <a:pt x="37" y="42"/>
                    </a:lnTo>
                    <a:lnTo>
                      <a:pt x="37" y="2"/>
                    </a:lnTo>
                    <a:cubicBezTo>
                      <a:pt x="37" y="2"/>
                      <a:pt x="37" y="2"/>
                      <a:pt x="38" y="1"/>
                    </a:cubicBezTo>
                    <a:cubicBezTo>
                      <a:pt x="38" y="1"/>
                      <a:pt x="39" y="1"/>
                      <a:pt x="40" y="1"/>
                    </a:cubicBezTo>
                    <a:cubicBezTo>
                      <a:pt x="41" y="0"/>
                      <a:pt x="42" y="0"/>
                      <a:pt x="43" y="0"/>
                    </a:cubicBezTo>
                    <a:cubicBezTo>
                      <a:pt x="44" y="0"/>
                      <a:pt x="44" y="0"/>
                      <a:pt x="45" y="0"/>
                    </a:cubicBezTo>
                    <a:cubicBezTo>
                      <a:pt x="46" y="0"/>
                      <a:pt x="46" y="0"/>
                      <a:pt x="47" y="1"/>
                    </a:cubicBezTo>
                    <a:cubicBezTo>
                      <a:pt x="47" y="2"/>
                      <a:pt x="48" y="2"/>
                      <a:pt x="48" y="3"/>
                    </a:cubicBezTo>
                    <a:lnTo>
                      <a:pt x="48" y="43"/>
                    </a:lnTo>
                    <a:cubicBezTo>
                      <a:pt x="48" y="47"/>
                      <a:pt x="47" y="51"/>
                      <a:pt x="46" y="54"/>
                    </a:cubicBezTo>
                    <a:cubicBezTo>
                      <a:pt x="45" y="57"/>
                      <a:pt x="44" y="59"/>
                      <a:pt x="42" y="61"/>
                    </a:cubicBezTo>
                    <a:cubicBezTo>
                      <a:pt x="40" y="63"/>
                      <a:pt x="37" y="64"/>
                      <a:pt x="34" y="65"/>
                    </a:cubicBezTo>
                    <a:cubicBezTo>
                      <a:pt x="31" y="66"/>
                      <a:pt x="28" y="66"/>
                      <a:pt x="24" y="66"/>
                    </a:cubicBezTo>
                    <a:lnTo>
                      <a:pt x="23" y="66"/>
                    </a:lnTo>
                    <a:cubicBezTo>
                      <a:pt x="19" y="66"/>
                      <a:pt x="16" y="66"/>
                      <a:pt x="13" y="65"/>
                    </a:cubicBezTo>
                    <a:cubicBezTo>
                      <a:pt x="10" y="64"/>
                      <a:pt x="7" y="63"/>
                      <a:pt x="5" y="61"/>
                    </a:cubicBezTo>
                    <a:cubicBezTo>
                      <a:pt x="4" y="59"/>
                      <a:pt x="2" y="57"/>
                      <a:pt x="1" y="54"/>
                    </a:cubicBezTo>
                    <a:cubicBezTo>
                      <a:pt x="0" y="51"/>
                      <a:pt x="0" y="47"/>
                      <a:pt x="0" y="43"/>
                    </a:cubicBezTo>
                    <a:lnTo>
                      <a:pt x="0" y="2"/>
                    </a:lnTo>
                    <a:cubicBezTo>
                      <a:pt x="0" y="2"/>
                      <a:pt x="0" y="2"/>
                      <a:pt x="1" y="1"/>
                    </a:cubicBezTo>
                    <a:cubicBezTo>
                      <a:pt x="1" y="1"/>
                      <a:pt x="2" y="1"/>
                      <a:pt x="3" y="1"/>
                    </a:cubicBezTo>
                    <a:cubicBezTo>
                      <a:pt x="4" y="0"/>
                      <a:pt x="5" y="0"/>
                      <a:pt x="5" y="0"/>
                    </a:cubicBezTo>
                    <a:cubicBezTo>
                      <a:pt x="6" y="0"/>
                      <a:pt x="7" y="0"/>
                      <a:pt x="8" y="0"/>
                    </a:cubicBezTo>
                    <a:cubicBezTo>
                      <a:pt x="8" y="0"/>
                      <a:pt x="9" y="0"/>
                      <a:pt x="9" y="1"/>
                    </a:cubicBezTo>
                    <a:cubicBezTo>
                      <a:pt x="10" y="2"/>
                      <a:pt x="10" y="2"/>
                      <a:pt x="10" y="3"/>
                    </a:cubicBezTo>
                    <a:lnTo>
                      <a:pt x="10" y="42"/>
                    </a:lnTo>
                    <a:cubicBezTo>
                      <a:pt x="10" y="45"/>
                      <a:pt x="10" y="47"/>
                      <a:pt x="11" y="49"/>
                    </a:cubicBezTo>
                    <a:cubicBezTo>
                      <a:pt x="11" y="51"/>
                      <a:pt x="12" y="52"/>
                      <a:pt x="13" y="53"/>
                    </a:cubicBezTo>
                    <a:cubicBezTo>
                      <a:pt x="14" y="54"/>
                      <a:pt x="15" y="55"/>
                      <a:pt x="17" y="56"/>
                    </a:cubicBezTo>
                    <a:cubicBezTo>
                      <a:pt x="19" y="56"/>
                      <a:pt x="21" y="57"/>
                      <a:pt x="23" y="57"/>
                    </a:cubicBezTo>
                    <a:lnTo>
                      <a:pt x="24" y="57"/>
                    </a:lnTo>
                    <a:cubicBezTo>
                      <a:pt x="26" y="57"/>
                      <a:pt x="28" y="56"/>
                      <a:pt x="30" y="56"/>
                    </a:cubicBezTo>
                    <a:cubicBezTo>
                      <a:pt x="32" y="55"/>
                      <a:pt x="33" y="54"/>
                      <a:pt x="34" y="53"/>
                    </a:cubicBezTo>
                    <a:cubicBezTo>
                      <a:pt x="35" y="52"/>
                      <a:pt x="36" y="51"/>
                      <a:pt x="36" y="49"/>
                    </a:cubicBezTo>
                    <a:cubicBezTo>
                      <a:pt x="37" y="47"/>
                      <a:pt x="37" y="45"/>
                      <a:pt x="37" y="42"/>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2" name="Freeform 86">
                <a:extLst>
                  <a:ext uri="{FF2B5EF4-FFF2-40B4-BE49-F238E27FC236}">
                    <a16:creationId xmlns:a16="http://schemas.microsoft.com/office/drawing/2014/main" id="{7A6BA997-5A7D-46A8-99C7-EC77AE84539F}"/>
                  </a:ext>
                </a:extLst>
              </p:cNvPr>
              <p:cNvSpPr>
                <a:spLocks/>
              </p:cNvSpPr>
              <p:nvPr/>
            </p:nvSpPr>
            <p:spPr bwMode="auto">
              <a:xfrm>
                <a:off x="3147144" y="-5213966"/>
                <a:ext cx="50800" cy="66675"/>
              </a:xfrm>
              <a:custGeom>
                <a:avLst/>
                <a:gdLst>
                  <a:gd name="T0" fmla="*/ 39 w 50"/>
                  <a:gd name="T1" fmla="*/ 46 h 66"/>
                  <a:gd name="T2" fmla="*/ 39 w 50"/>
                  <a:gd name="T3" fmla="*/ 46 h 66"/>
                  <a:gd name="T4" fmla="*/ 39 w 50"/>
                  <a:gd name="T5" fmla="*/ 2 h 66"/>
                  <a:gd name="T6" fmla="*/ 40 w 50"/>
                  <a:gd name="T7" fmla="*/ 1 h 66"/>
                  <a:gd name="T8" fmla="*/ 43 w 50"/>
                  <a:gd name="T9" fmla="*/ 0 h 66"/>
                  <a:gd name="T10" fmla="*/ 45 w 50"/>
                  <a:gd name="T11" fmla="*/ 0 h 66"/>
                  <a:gd name="T12" fmla="*/ 48 w 50"/>
                  <a:gd name="T13" fmla="*/ 0 h 66"/>
                  <a:gd name="T14" fmla="*/ 50 w 50"/>
                  <a:gd name="T15" fmla="*/ 3 h 66"/>
                  <a:gd name="T16" fmla="*/ 50 w 50"/>
                  <a:gd name="T17" fmla="*/ 64 h 66"/>
                  <a:gd name="T18" fmla="*/ 49 w 50"/>
                  <a:gd name="T19" fmla="*/ 66 h 66"/>
                  <a:gd name="T20" fmla="*/ 47 w 50"/>
                  <a:gd name="T21" fmla="*/ 66 h 66"/>
                  <a:gd name="T22" fmla="*/ 45 w 50"/>
                  <a:gd name="T23" fmla="*/ 66 h 66"/>
                  <a:gd name="T24" fmla="*/ 43 w 50"/>
                  <a:gd name="T25" fmla="*/ 66 h 66"/>
                  <a:gd name="T26" fmla="*/ 41 w 50"/>
                  <a:gd name="T27" fmla="*/ 65 h 66"/>
                  <a:gd name="T28" fmla="*/ 39 w 50"/>
                  <a:gd name="T29" fmla="*/ 64 h 66"/>
                  <a:gd name="T30" fmla="*/ 11 w 50"/>
                  <a:gd name="T31" fmla="*/ 20 h 66"/>
                  <a:gd name="T32" fmla="*/ 11 w 50"/>
                  <a:gd name="T33" fmla="*/ 64 h 66"/>
                  <a:gd name="T34" fmla="*/ 10 w 50"/>
                  <a:gd name="T35" fmla="*/ 65 h 66"/>
                  <a:gd name="T36" fmla="*/ 8 w 50"/>
                  <a:gd name="T37" fmla="*/ 66 h 66"/>
                  <a:gd name="T38" fmla="*/ 6 w 50"/>
                  <a:gd name="T39" fmla="*/ 66 h 66"/>
                  <a:gd name="T40" fmla="*/ 3 w 50"/>
                  <a:gd name="T41" fmla="*/ 66 h 66"/>
                  <a:gd name="T42" fmla="*/ 1 w 50"/>
                  <a:gd name="T43" fmla="*/ 65 h 66"/>
                  <a:gd name="T44" fmla="*/ 0 w 50"/>
                  <a:gd name="T45" fmla="*/ 64 h 66"/>
                  <a:gd name="T46" fmla="*/ 0 w 50"/>
                  <a:gd name="T47" fmla="*/ 2 h 66"/>
                  <a:gd name="T48" fmla="*/ 1 w 50"/>
                  <a:gd name="T49" fmla="*/ 1 h 66"/>
                  <a:gd name="T50" fmla="*/ 3 w 50"/>
                  <a:gd name="T51" fmla="*/ 0 h 66"/>
                  <a:gd name="T52" fmla="*/ 6 w 50"/>
                  <a:gd name="T53" fmla="*/ 0 h 66"/>
                  <a:gd name="T54" fmla="*/ 8 w 50"/>
                  <a:gd name="T55" fmla="*/ 0 h 66"/>
                  <a:gd name="T56" fmla="*/ 9 w 50"/>
                  <a:gd name="T57" fmla="*/ 1 h 66"/>
                  <a:gd name="T58" fmla="*/ 11 w 50"/>
                  <a:gd name="T59" fmla="*/ 2 h 66"/>
                  <a:gd name="T60" fmla="*/ 39 w 50"/>
                  <a:gd name="T61"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66">
                    <a:moveTo>
                      <a:pt x="39" y="46"/>
                    </a:moveTo>
                    <a:lnTo>
                      <a:pt x="39" y="46"/>
                    </a:lnTo>
                    <a:lnTo>
                      <a:pt x="39" y="2"/>
                    </a:lnTo>
                    <a:cubicBezTo>
                      <a:pt x="39" y="1"/>
                      <a:pt x="40" y="1"/>
                      <a:pt x="40" y="1"/>
                    </a:cubicBezTo>
                    <a:cubicBezTo>
                      <a:pt x="41" y="1"/>
                      <a:pt x="42" y="1"/>
                      <a:pt x="43" y="0"/>
                    </a:cubicBezTo>
                    <a:cubicBezTo>
                      <a:pt x="44" y="0"/>
                      <a:pt x="45" y="0"/>
                      <a:pt x="45" y="0"/>
                    </a:cubicBezTo>
                    <a:cubicBezTo>
                      <a:pt x="46" y="0"/>
                      <a:pt x="47" y="0"/>
                      <a:pt x="48" y="0"/>
                    </a:cubicBezTo>
                    <a:cubicBezTo>
                      <a:pt x="49" y="0"/>
                      <a:pt x="50" y="1"/>
                      <a:pt x="50" y="3"/>
                    </a:cubicBezTo>
                    <a:lnTo>
                      <a:pt x="50" y="64"/>
                    </a:lnTo>
                    <a:cubicBezTo>
                      <a:pt x="50" y="65"/>
                      <a:pt x="50" y="65"/>
                      <a:pt x="49" y="66"/>
                    </a:cubicBezTo>
                    <a:cubicBezTo>
                      <a:pt x="49" y="66"/>
                      <a:pt x="48" y="66"/>
                      <a:pt x="47" y="66"/>
                    </a:cubicBezTo>
                    <a:cubicBezTo>
                      <a:pt x="47" y="66"/>
                      <a:pt x="46" y="66"/>
                      <a:pt x="45" y="66"/>
                    </a:cubicBezTo>
                    <a:cubicBezTo>
                      <a:pt x="45" y="66"/>
                      <a:pt x="44" y="66"/>
                      <a:pt x="43" y="66"/>
                    </a:cubicBezTo>
                    <a:cubicBezTo>
                      <a:pt x="42" y="66"/>
                      <a:pt x="41" y="66"/>
                      <a:pt x="41" y="65"/>
                    </a:cubicBezTo>
                    <a:cubicBezTo>
                      <a:pt x="40" y="65"/>
                      <a:pt x="40" y="65"/>
                      <a:pt x="39" y="64"/>
                    </a:cubicBezTo>
                    <a:lnTo>
                      <a:pt x="11" y="20"/>
                    </a:lnTo>
                    <a:lnTo>
                      <a:pt x="11" y="64"/>
                    </a:lnTo>
                    <a:cubicBezTo>
                      <a:pt x="11" y="64"/>
                      <a:pt x="10" y="65"/>
                      <a:pt x="10" y="65"/>
                    </a:cubicBezTo>
                    <a:cubicBezTo>
                      <a:pt x="9" y="66"/>
                      <a:pt x="9" y="66"/>
                      <a:pt x="8" y="66"/>
                    </a:cubicBezTo>
                    <a:cubicBezTo>
                      <a:pt x="7" y="66"/>
                      <a:pt x="7" y="66"/>
                      <a:pt x="6" y="66"/>
                    </a:cubicBezTo>
                    <a:cubicBezTo>
                      <a:pt x="5" y="66"/>
                      <a:pt x="4" y="66"/>
                      <a:pt x="3" y="66"/>
                    </a:cubicBezTo>
                    <a:cubicBezTo>
                      <a:pt x="2" y="66"/>
                      <a:pt x="2" y="65"/>
                      <a:pt x="1" y="65"/>
                    </a:cubicBezTo>
                    <a:cubicBezTo>
                      <a:pt x="0" y="65"/>
                      <a:pt x="0" y="65"/>
                      <a:pt x="0" y="64"/>
                    </a:cubicBezTo>
                    <a:lnTo>
                      <a:pt x="0" y="2"/>
                    </a:lnTo>
                    <a:cubicBezTo>
                      <a:pt x="0" y="2"/>
                      <a:pt x="0" y="1"/>
                      <a:pt x="1" y="1"/>
                    </a:cubicBezTo>
                    <a:cubicBezTo>
                      <a:pt x="2" y="1"/>
                      <a:pt x="2" y="1"/>
                      <a:pt x="3" y="0"/>
                    </a:cubicBezTo>
                    <a:cubicBezTo>
                      <a:pt x="4" y="0"/>
                      <a:pt x="5" y="0"/>
                      <a:pt x="6" y="0"/>
                    </a:cubicBezTo>
                    <a:cubicBezTo>
                      <a:pt x="7" y="0"/>
                      <a:pt x="7" y="0"/>
                      <a:pt x="8" y="0"/>
                    </a:cubicBezTo>
                    <a:cubicBezTo>
                      <a:pt x="8" y="0"/>
                      <a:pt x="9" y="0"/>
                      <a:pt x="9" y="1"/>
                    </a:cubicBezTo>
                    <a:cubicBezTo>
                      <a:pt x="10" y="1"/>
                      <a:pt x="10" y="1"/>
                      <a:pt x="11" y="2"/>
                    </a:cubicBezTo>
                    <a:lnTo>
                      <a:pt x="39" y="46"/>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3" name="Freeform 87">
                <a:extLst>
                  <a:ext uri="{FF2B5EF4-FFF2-40B4-BE49-F238E27FC236}">
                    <a16:creationId xmlns:a16="http://schemas.microsoft.com/office/drawing/2014/main" id="{0258D0FB-AFCF-426F-B24E-09D2AC659354}"/>
                  </a:ext>
                </a:extLst>
              </p:cNvPr>
              <p:cNvSpPr>
                <a:spLocks/>
              </p:cNvSpPr>
              <p:nvPr/>
            </p:nvSpPr>
            <p:spPr bwMode="auto">
              <a:xfrm>
                <a:off x="3209056" y="-5213966"/>
                <a:ext cx="11113" cy="66675"/>
              </a:xfrm>
              <a:custGeom>
                <a:avLst/>
                <a:gdLst>
                  <a:gd name="T0" fmla="*/ 11 w 11"/>
                  <a:gd name="T1" fmla="*/ 64 h 66"/>
                  <a:gd name="T2" fmla="*/ 11 w 11"/>
                  <a:gd name="T3" fmla="*/ 64 h 66"/>
                  <a:gd name="T4" fmla="*/ 10 w 11"/>
                  <a:gd name="T5" fmla="*/ 65 h 66"/>
                  <a:gd name="T6" fmla="*/ 8 w 11"/>
                  <a:gd name="T7" fmla="*/ 66 h 66"/>
                  <a:gd name="T8" fmla="*/ 6 w 11"/>
                  <a:gd name="T9" fmla="*/ 66 h 66"/>
                  <a:gd name="T10" fmla="*/ 4 w 11"/>
                  <a:gd name="T11" fmla="*/ 66 h 66"/>
                  <a:gd name="T12" fmla="*/ 1 w 11"/>
                  <a:gd name="T13" fmla="*/ 65 h 66"/>
                  <a:gd name="T14" fmla="*/ 0 w 11"/>
                  <a:gd name="T15" fmla="*/ 64 h 66"/>
                  <a:gd name="T16" fmla="*/ 0 w 11"/>
                  <a:gd name="T17" fmla="*/ 2 h 66"/>
                  <a:gd name="T18" fmla="*/ 1 w 11"/>
                  <a:gd name="T19" fmla="*/ 1 h 66"/>
                  <a:gd name="T20" fmla="*/ 4 w 11"/>
                  <a:gd name="T21" fmla="*/ 0 h 66"/>
                  <a:gd name="T22" fmla="*/ 6 w 11"/>
                  <a:gd name="T23" fmla="*/ 0 h 66"/>
                  <a:gd name="T24" fmla="*/ 8 w 11"/>
                  <a:gd name="T25" fmla="*/ 0 h 66"/>
                  <a:gd name="T26" fmla="*/ 10 w 11"/>
                  <a:gd name="T27" fmla="*/ 1 h 66"/>
                  <a:gd name="T28" fmla="*/ 11 w 11"/>
                  <a:gd name="T29" fmla="*/ 3 h 66"/>
                  <a:gd name="T30" fmla="*/ 11 w 11"/>
                  <a:gd name="T31"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66">
                    <a:moveTo>
                      <a:pt x="11" y="64"/>
                    </a:moveTo>
                    <a:lnTo>
                      <a:pt x="11" y="64"/>
                    </a:lnTo>
                    <a:cubicBezTo>
                      <a:pt x="11" y="64"/>
                      <a:pt x="11" y="65"/>
                      <a:pt x="10" y="65"/>
                    </a:cubicBezTo>
                    <a:cubicBezTo>
                      <a:pt x="10" y="66"/>
                      <a:pt x="9" y="66"/>
                      <a:pt x="8" y="66"/>
                    </a:cubicBezTo>
                    <a:cubicBezTo>
                      <a:pt x="8" y="66"/>
                      <a:pt x="7" y="66"/>
                      <a:pt x="6" y="66"/>
                    </a:cubicBezTo>
                    <a:cubicBezTo>
                      <a:pt x="5" y="66"/>
                      <a:pt x="4" y="66"/>
                      <a:pt x="4" y="66"/>
                    </a:cubicBezTo>
                    <a:cubicBezTo>
                      <a:pt x="3" y="66"/>
                      <a:pt x="2" y="65"/>
                      <a:pt x="1" y="65"/>
                    </a:cubicBezTo>
                    <a:cubicBezTo>
                      <a:pt x="1" y="65"/>
                      <a:pt x="0" y="65"/>
                      <a:pt x="0" y="64"/>
                    </a:cubicBezTo>
                    <a:lnTo>
                      <a:pt x="0" y="2"/>
                    </a:lnTo>
                    <a:cubicBezTo>
                      <a:pt x="0" y="2"/>
                      <a:pt x="1" y="1"/>
                      <a:pt x="1" y="1"/>
                    </a:cubicBezTo>
                    <a:cubicBezTo>
                      <a:pt x="2" y="1"/>
                      <a:pt x="3" y="1"/>
                      <a:pt x="4" y="0"/>
                    </a:cubicBezTo>
                    <a:cubicBezTo>
                      <a:pt x="4" y="0"/>
                      <a:pt x="5" y="0"/>
                      <a:pt x="6" y="0"/>
                    </a:cubicBezTo>
                    <a:cubicBezTo>
                      <a:pt x="7" y="0"/>
                      <a:pt x="8" y="0"/>
                      <a:pt x="8" y="0"/>
                    </a:cubicBezTo>
                    <a:cubicBezTo>
                      <a:pt x="9" y="0"/>
                      <a:pt x="10" y="0"/>
                      <a:pt x="10" y="1"/>
                    </a:cubicBezTo>
                    <a:cubicBezTo>
                      <a:pt x="11" y="1"/>
                      <a:pt x="11" y="2"/>
                      <a:pt x="11" y="3"/>
                    </a:cubicBezTo>
                    <a:lnTo>
                      <a:pt x="11" y="64"/>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4" name="Freeform 88">
                <a:extLst>
                  <a:ext uri="{FF2B5EF4-FFF2-40B4-BE49-F238E27FC236}">
                    <a16:creationId xmlns:a16="http://schemas.microsoft.com/office/drawing/2014/main" id="{E1D6095F-74FA-41E2-913D-3F550F411E5F}"/>
                  </a:ext>
                </a:extLst>
              </p:cNvPr>
              <p:cNvSpPr>
                <a:spLocks/>
              </p:cNvSpPr>
              <p:nvPr/>
            </p:nvSpPr>
            <p:spPr bwMode="auto">
              <a:xfrm>
                <a:off x="3228106" y="-5213966"/>
                <a:ext cx="50800" cy="66675"/>
              </a:xfrm>
              <a:custGeom>
                <a:avLst/>
                <a:gdLst>
                  <a:gd name="T0" fmla="*/ 26 w 51"/>
                  <a:gd name="T1" fmla="*/ 48 h 66"/>
                  <a:gd name="T2" fmla="*/ 26 w 51"/>
                  <a:gd name="T3" fmla="*/ 48 h 66"/>
                  <a:gd name="T4" fmla="*/ 40 w 51"/>
                  <a:gd name="T5" fmla="*/ 2 h 66"/>
                  <a:gd name="T6" fmla="*/ 43 w 51"/>
                  <a:gd name="T7" fmla="*/ 0 h 66"/>
                  <a:gd name="T8" fmla="*/ 46 w 51"/>
                  <a:gd name="T9" fmla="*/ 0 h 66"/>
                  <a:gd name="T10" fmla="*/ 48 w 51"/>
                  <a:gd name="T11" fmla="*/ 0 h 66"/>
                  <a:gd name="T12" fmla="*/ 50 w 51"/>
                  <a:gd name="T13" fmla="*/ 1 h 66"/>
                  <a:gd name="T14" fmla="*/ 51 w 51"/>
                  <a:gd name="T15" fmla="*/ 1 h 66"/>
                  <a:gd name="T16" fmla="*/ 51 w 51"/>
                  <a:gd name="T17" fmla="*/ 3 h 66"/>
                  <a:gd name="T18" fmla="*/ 30 w 51"/>
                  <a:gd name="T19" fmla="*/ 65 h 66"/>
                  <a:gd name="T20" fmla="*/ 29 w 51"/>
                  <a:gd name="T21" fmla="*/ 66 h 66"/>
                  <a:gd name="T22" fmla="*/ 28 w 51"/>
                  <a:gd name="T23" fmla="*/ 66 h 66"/>
                  <a:gd name="T24" fmla="*/ 23 w 51"/>
                  <a:gd name="T25" fmla="*/ 66 h 66"/>
                  <a:gd name="T26" fmla="*/ 20 w 51"/>
                  <a:gd name="T27" fmla="*/ 65 h 66"/>
                  <a:gd name="T28" fmla="*/ 0 w 51"/>
                  <a:gd name="T29" fmla="*/ 3 h 66"/>
                  <a:gd name="T30" fmla="*/ 0 w 51"/>
                  <a:gd name="T31" fmla="*/ 2 h 66"/>
                  <a:gd name="T32" fmla="*/ 1 w 51"/>
                  <a:gd name="T33" fmla="*/ 1 h 66"/>
                  <a:gd name="T34" fmla="*/ 2 w 51"/>
                  <a:gd name="T35" fmla="*/ 0 h 66"/>
                  <a:gd name="T36" fmla="*/ 3 w 51"/>
                  <a:gd name="T37" fmla="*/ 0 h 66"/>
                  <a:gd name="T38" fmla="*/ 6 w 51"/>
                  <a:gd name="T39" fmla="*/ 0 h 66"/>
                  <a:gd name="T40" fmla="*/ 8 w 51"/>
                  <a:gd name="T41" fmla="*/ 0 h 66"/>
                  <a:gd name="T42" fmla="*/ 10 w 51"/>
                  <a:gd name="T43" fmla="*/ 1 h 66"/>
                  <a:gd name="T44" fmla="*/ 11 w 51"/>
                  <a:gd name="T45" fmla="*/ 2 h 66"/>
                  <a:gd name="T46" fmla="*/ 25 w 51"/>
                  <a:gd name="T47" fmla="*/ 48 h 66"/>
                  <a:gd name="T48" fmla="*/ 25 w 51"/>
                  <a:gd name="T49" fmla="*/ 50 h 66"/>
                  <a:gd name="T50" fmla="*/ 26 w 51"/>
                  <a:gd name="T51" fmla="*/ 52 h 66"/>
                  <a:gd name="T52" fmla="*/ 26 w 51"/>
                  <a:gd name="T53" fmla="*/ 50 h 66"/>
                  <a:gd name="T54" fmla="*/ 26 w 51"/>
                  <a:gd name="T55" fmla="*/ 4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66">
                    <a:moveTo>
                      <a:pt x="26" y="48"/>
                    </a:moveTo>
                    <a:lnTo>
                      <a:pt x="26" y="48"/>
                    </a:lnTo>
                    <a:lnTo>
                      <a:pt x="40" y="2"/>
                    </a:lnTo>
                    <a:cubicBezTo>
                      <a:pt x="41" y="1"/>
                      <a:pt x="42" y="1"/>
                      <a:pt x="43" y="0"/>
                    </a:cubicBezTo>
                    <a:cubicBezTo>
                      <a:pt x="44" y="0"/>
                      <a:pt x="45" y="0"/>
                      <a:pt x="46" y="0"/>
                    </a:cubicBezTo>
                    <a:cubicBezTo>
                      <a:pt x="47" y="0"/>
                      <a:pt x="48" y="0"/>
                      <a:pt x="48" y="0"/>
                    </a:cubicBezTo>
                    <a:cubicBezTo>
                      <a:pt x="49" y="0"/>
                      <a:pt x="49" y="0"/>
                      <a:pt x="50" y="1"/>
                    </a:cubicBezTo>
                    <a:cubicBezTo>
                      <a:pt x="50" y="1"/>
                      <a:pt x="51" y="1"/>
                      <a:pt x="51" y="1"/>
                    </a:cubicBezTo>
                    <a:cubicBezTo>
                      <a:pt x="51" y="2"/>
                      <a:pt x="51" y="2"/>
                      <a:pt x="51" y="3"/>
                    </a:cubicBezTo>
                    <a:lnTo>
                      <a:pt x="30" y="65"/>
                    </a:lnTo>
                    <a:cubicBezTo>
                      <a:pt x="30" y="65"/>
                      <a:pt x="30" y="66"/>
                      <a:pt x="29" y="66"/>
                    </a:cubicBezTo>
                    <a:cubicBezTo>
                      <a:pt x="29" y="66"/>
                      <a:pt x="28" y="66"/>
                      <a:pt x="28" y="66"/>
                    </a:cubicBezTo>
                    <a:cubicBezTo>
                      <a:pt x="26" y="66"/>
                      <a:pt x="24" y="66"/>
                      <a:pt x="23" y="66"/>
                    </a:cubicBezTo>
                    <a:cubicBezTo>
                      <a:pt x="22" y="66"/>
                      <a:pt x="21" y="65"/>
                      <a:pt x="20" y="65"/>
                    </a:cubicBezTo>
                    <a:lnTo>
                      <a:pt x="0" y="3"/>
                    </a:lnTo>
                    <a:cubicBezTo>
                      <a:pt x="0" y="3"/>
                      <a:pt x="0" y="2"/>
                      <a:pt x="0" y="2"/>
                    </a:cubicBezTo>
                    <a:cubicBezTo>
                      <a:pt x="0" y="1"/>
                      <a:pt x="0" y="1"/>
                      <a:pt x="1" y="1"/>
                    </a:cubicBezTo>
                    <a:cubicBezTo>
                      <a:pt x="1" y="0"/>
                      <a:pt x="1" y="0"/>
                      <a:pt x="2" y="0"/>
                    </a:cubicBezTo>
                    <a:cubicBezTo>
                      <a:pt x="2" y="0"/>
                      <a:pt x="3" y="0"/>
                      <a:pt x="3" y="0"/>
                    </a:cubicBezTo>
                    <a:cubicBezTo>
                      <a:pt x="4" y="0"/>
                      <a:pt x="5" y="0"/>
                      <a:pt x="6" y="0"/>
                    </a:cubicBezTo>
                    <a:cubicBezTo>
                      <a:pt x="7" y="0"/>
                      <a:pt x="7" y="0"/>
                      <a:pt x="8" y="0"/>
                    </a:cubicBezTo>
                    <a:cubicBezTo>
                      <a:pt x="9" y="1"/>
                      <a:pt x="10" y="1"/>
                      <a:pt x="10" y="1"/>
                    </a:cubicBezTo>
                    <a:cubicBezTo>
                      <a:pt x="11" y="1"/>
                      <a:pt x="11" y="2"/>
                      <a:pt x="11" y="2"/>
                    </a:cubicBezTo>
                    <a:lnTo>
                      <a:pt x="25" y="48"/>
                    </a:lnTo>
                    <a:cubicBezTo>
                      <a:pt x="25" y="49"/>
                      <a:pt x="25" y="49"/>
                      <a:pt x="25" y="50"/>
                    </a:cubicBezTo>
                    <a:cubicBezTo>
                      <a:pt x="25" y="51"/>
                      <a:pt x="26" y="52"/>
                      <a:pt x="26" y="52"/>
                    </a:cubicBezTo>
                    <a:cubicBezTo>
                      <a:pt x="26" y="52"/>
                      <a:pt x="26" y="51"/>
                      <a:pt x="26" y="50"/>
                    </a:cubicBezTo>
                    <a:cubicBezTo>
                      <a:pt x="26" y="49"/>
                      <a:pt x="26" y="49"/>
                      <a:pt x="26" y="48"/>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5" name="Freeform 89">
                <a:extLst>
                  <a:ext uri="{FF2B5EF4-FFF2-40B4-BE49-F238E27FC236}">
                    <a16:creationId xmlns:a16="http://schemas.microsoft.com/office/drawing/2014/main" id="{837C655A-79C2-4E72-90DF-D8AE645E9ED7}"/>
                  </a:ext>
                </a:extLst>
              </p:cNvPr>
              <p:cNvSpPr>
                <a:spLocks/>
              </p:cNvSpPr>
              <p:nvPr/>
            </p:nvSpPr>
            <p:spPr bwMode="auto">
              <a:xfrm>
                <a:off x="3286844" y="-5213966"/>
                <a:ext cx="41275" cy="65088"/>
              </a:xfrm>
              <a:custGeom>
                <a:avLst/>
                <a:gdLst>
                  <a:gd name="T0" fmla="*/ 0 w 41"/>
                  <a:gd name="T1" fmla="*/ 62 h 64"/>
                  <a:gd name="T2" fmla="*/ 0 w 41"/>
                  <a:gd name="T3" fmla="*/ 62 h 64"/>
                  <a:gd name="T4" fmla="*/ 0 w 41"/>
                  <a:gd name="T5" fmla="*/ 2 h 64"/>
                  <a:gd name="T6" fmla="*/ 1 w 41"/>
                  <a:gd name="T7" fmla="*/ 1 h 64"/>
                  <a:gd name="T8" fmla="*/ 3 w 41"/>
                  <a:gd name="T9" fmla="*/ 0 h 64"/>
                  <a:gd name="T10" fmla="*/ 38 w 41"/>
                  <a:gd name="T11" fmla="*/ 0 h 64"/>
                  <a:gd name="T12" fmla="*/ 40 w 41"/>
                  <a:gd name="T13" fmla="*/ 1 h 64"/>
                  <a:gd name="T14" fmla="*/ 41 w 41"/>
                  <a:gd name="T15" fmla="*/ 3 h 64"/>
                  <a:gd name="T16" fmla="*/ 41 w 41"/>
                  <a:gd name="T17" fmla="*/ 5 h 64"/>
                  <a:gd name="T18" fmla="*/ 40 w 41"/>
                  <a:gd name="T19" fmla="*/ 7 h 64"/>
                  <a:gd name="T20" fmla="*/ 40 w 41"/>
                  <a:gd name="T21" fmla="*/ 9 h 64"/>
                  <a:gd name="T22" fmla="*/ 39 w 41"/>
                  <a:gd name="T23" fmla="*/ 10 h 64"/>
                  <a:gd name="T24" fmla="*/ 11 w 41"/>
                  <a:gd name="T25" fmla="*/ 10 h 64"/>
                  <a:gd name="T26" fmla="*/ 11 w 41"/>
                  <a:gd name="T27" fmla="*/ 27 h 64"/>
                  <a:gd name="T28" fmla="*/ 35 w 41"/>
                  <a:gd name="T29" fmla="*/ 27 h 64"/>
                  <a:gd name="T30" fmla="*/ 37 w 41"/>
                  <a:gd name="T31" fmla="*/ 28 h 64"/>
                  <a:gd name="T32" fmla="*/ 37 w 41"/>
                  <a:gd name="T33" fmla="*/ 29 h 64"/>
                  <a:gd name="T34" fmla="*/ 37 w 41"/>
                  <a:gd name="T35" fmla="*/ 31 h 64"/>
                  <a:gd name="T36" fmla="*/ 37 w 41"/>
                  <a:gd name="T37" fmla="*/ 34 h 64"/>
                  <a:gd name="T38" fmla="*/ 36 w 41"/>
                  <a:gd name="T39" fmla="*/ 36 h 64"/>
                  <a:gd name="T40" fmla="*/ 35 w 41"/>
                  <a:gd name="T41" fmla="*/ 36 h 64"/>
                  <a:gd name="T42" fmla="*/ 11 w 41"/>
                  <a:gd name="T43" fmla="*/ 36 h 64"/>
                  <a:gd name="T44" fmla="*/ 11 w 41"/>
                  <a:gd name="T45" fmla="*/ 55 h 64"/>
                  <a:gd name="T46" fmla="*/ 38 w 41"/>
                  <a:gd name="T47" fmla="*/ 55 h 64"/>
                  <a:gd name="T48" fmla="*/ 40 w 41"/>
                  <a:gd name="T49" fmla="*/ 55 h 64"/>
                  <a:gd name="T50" fmla="*/ 41 w 41"/>
                  <a:gd name="T51" fmla="*/ 57 h 64"/>
                  <a:gd name="T52" fmla="*/ 41 w 41"/>
                  <a:gd name="T53" fmla="*/ 59 h 64"/>
                  <a:gd name="T54" fmla="*/ 40 w 41"/>
                  <a:gd name="T55" fmla="*/ 61 h 64"/>
                  <a:gd name="T56" fmla="*/ 40 w 41"/>
                  <a:gd name="T57" fmla="*/ 63 h 64"/>
                  <a:gd name="T58" fmla="*/ 39 w 41"/>
                  <a:gd name="T59" fmla="*/ 64 h 64"/>
                  <a:gd name="T60" fmla="*/ 4 w 41"/>
                  <a:gd name="T61" fmla="*/ 64 h 64"/>
                  <a:gd name="T62" fmla="*/ 1 w 41"/>
                  <a:gd name="T63" fmla="*/ 63 h 64"/>
                  <a:gd name="T64" fmla="*/ 0 w 41"/>
                  <a:gd name="T65"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 h="64">
                    <a:moveTo>
                      <a:pt x="0" y="62"/>
                    </a:moveTo>
                    <a:lnTo>
                      <a:pt x="0" y="62"/>
                    </a:lnTo>
                    <a:lnTo>
                      <a:pt x="0" y="2"/>
                    </a:lnTo>
                    <a:cubicBezTo>
                      <a:pt x="0" y="2"/>
                      <a:pt x="0" y="1"/>
                      <a:pt x="1" y="1"/>
                    </a:cubicBezTo>
                    <a:cubicBezTo>
                      <a:pt x="1" y="0"/>
                      <a:pt x="2" y="0"/>
                      <a:pt x="3" y="0"/>
                    </a:cubicBezTo>
                    <a:lnTo>
                      <a:pt x="38" y="0"/>
                    </a:lnTo>
                    <a:cubicBezTo>
                      <a:pt x="39" y="0"/>
                      <a:pt x="40" y="0"/>
                      <a:pt x="40" y="1"/>
                    </a:cubicBezTo>
                    <a:cubicBezTo>
                      <a:pt x="40" y="1"/>
                      <a:pt x="41" y="2"/>
                      <a:pt x="41" y="3"/>
                    </a:cubicBezTo>
                    <a:cubicBezTo>
                      <a:pt x="41" y="3"/>
                      <a:pt x="41" y="4"/>
                      <a:pt x="41" y="5"/>
                    </a:cubicBezTo>
                    <a:cubicBezTo>
                      <a:pt x="41" y="5"/>
                      <a:pt x="40" y="6"/>
                      <a:pt x="40" y="7"/>
                    </a:cubicBezTo>
                    <a:cubicBezTo>
                      <a:pt x="40" y="8"/>
                      <a:pt x="40" y="8"/>
                      <a:pt x="40" y="9"/>
                    </a:cubicBezTo>
                    <a:cubicBezTo>
                      <a:pt x="40" y="9"/>
                      <a:pt x="39" y="10"/>
                      <a:pt x="39" y="10"/>
                    </a:cubicBezTo>
                    <a:lnTo>
                      <a:pt x="11" y="10"/>
                    </a:lnTo>
                    <a:lnTo>
                      <a:pt x="11" y="27"/>
                    </a:lnTo>
                    <a:lnTo>
                      <a:pt x="35" y="27"/>
                    </a:lnTo>
                    <a:cubicBezTo>
                      <a:pt x="36" y="27"/>
                      <a:pt x="36" y="27"/>
                      <a:pt x="37" y="28"/>
                    </a:cubicBezTo>
                    <a:cubicBezTo>
                      <a:pt x="37" y="28"/>
                      <a:pt x="37" y="29"/>
                      <a:pt x="37" y="29"/>
                    </a:cubicBezTo>
                    <a:cubicBezTo>
                      <a:pt x="37" y="30"/>
                      <a:pt x="37" y="30"/>
                      <a:pt x="37" y="31"/>
                    </a:cubicBezTo>
                    <a:cubicBezTo>
                      <a:pt x="37" y="32"/>
                      <a:pt x="37" y="33"/>
                      <a:pt x="37" y="34"/>
                    </a:cubicBezTo>
                    <a:cubicBezTo>
                      <a:pt x="37" y="34"/>
                      <a:pt x="37" y="35"/>
                      <a:pt x="36" y="36"/>
                    </a:cubicBezTo>
                    <a:cubicBezTo>
                      <a:pt x="36" y="36"/>
                      <a:pt x="36" y="36"/>
                      <a:pt x="35" y="36"/>
                    </a:cubicBezTo>
                    <a:lnTo>
                      <a:pt x="11" y="36"/>
                    </a:lnTo>
                    <a:lnTo>
                      <a:pt x="11" y="55"/>
                    </a:lnTo>
                    <a:lnTo>
                      <a:pt x="38" y="55"/>
                    </a:lnTo>
                    <a:cubicBezTo>
                      <a:pt x="39" y="55"/>
                      <a:pt x="40" y="55"/>
                      <a:pt x="40" y="55"/>
                    </a:cubicBezTo>
                    <a:cubicBezTo>
                      <a:pt x="40" y="56"/>
                      <a:pt x="41" y="56"/>
                      <a:pt x="41" y="57"/>
                    </a:cubicBezTo>
                    <a:cubicBezTo>
                      <a:pt x="41" y="58"/>
                      <a:pt x="41" y="58"/>
                      <a:pt x="41" y="59"/>
                    </a:cubicBezTo>
                    <a:cubicBezTo>
                      <a:pt x="41" y="60"/>
                      <a:pt x="40" y="61"/>
                      <a:pt x="40" y="61"/>
                    </a:cubicBezTo>
                    <a:cubicBezTo>
                      <a:pt x="40" y="62"/>
                      <a:pt x="40" y="63"/>
                      <a:pt x="40" y="63"/>
                    </a:cubicBezTo>
                    <a:cubicBezTo>
                      <a:pt x="40" y="64"/>
                      <a:pt x="39" y="64"/>
                      <a:pt x="39" y="64"/>
                    </a:cubicBezTo>
                    <a:lnTo>
                      <a:pt x="4" y="64"/>
                    </a:lnTo>
                    <a:cubicBezTo>
                      <a:pt x="3" y="64"/>
                      <a:pt x="2" y="64"/>
                      <a:pt x="1" y="63"/>
                    </a:cubicBezTo>
                    <a:cubicBezTo>
                      <a:pt x="0" y="63"/>
                      <a:pt x="0" y="63"/>
                      <a:pt x="0" y="62"/>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6" name="Freeform 90">
                <a:extLst>
                  <a:ext uri="{FF2B5EF4-FFF2-40B4-BE49-F238E27FC236}">
                    <a16:creationId xmlns:a16="http://schemas.microsoft.com/office/drawing/2014/main" id="{D9C91780-96BE-4C0F-8B9A-0A31E34FECF9}"/>
                  </a:ext>
                </a:extLst>
              </p:cNvPr>
              <p:cNvSpPr>
                <a:spLocks noEditPoints="1"/>
              </p:cNvSpPr>
              <p:nvPr/>
            </p:nvSpPr>
            <p:spPr bwMode="auto">
              <a:xfrm>
                <a:off x="3339231" y="-5213966"/>
                <a:ext cx="46038" cy="66675"/>
              </a:xfrm>
              <a:custGeom>
                <a:avLst/>
                <a:gdLst>
                  <a:gd name="T0" fmla="*/ 23 w 46"/>
                  <a:gd name="T1" fmla="*/ 10 h 65"/>
                  <a:gd name="T2" fmla="*/ 23 w 46"/>
                  <a:gd name="T3" fmla="*/ 10 h 65"/>
                  <a:gd name="T4" fmla="*/ 11 w 46"/>
                  <a:gd name="T5" fmla="*/ 10 h 65"/>
                  <a:gd name="T6" fmla="*/ 11 w 46"/>
                  <a:gd name="T7" fmla="*/ 31 h 65"/>
                  <a:gd name="T8" fmla="*/ 23 w 46"/>
                  <a:gd name="T9" fmla="*/ 31 h 65"/>
                  <a:gd name="T10" fmla="*/ 29 w 46"/>
                  <a:gd name="T11" fmla="*/ 31 h 65"/>
                  <a:gd name="T12" fmla="*/ 32 w 46"/>
                  <a:gd name="T13" fmla="*/ 29 h 65"/>
                  <a:gd name="T14" fmla="*/ 34 w 46"/>
                  <a:gd name="T15" fmla="*/ 26 h 65"/>
                  <a:gd name="T16" fmla="*/ 34 w 46"/>
                  <a:gd name="T17" fmla="*/ 21 h 65"/>
                  <a:gd name="T18" fmla="*/ 34 w 46"/>
                  <a:gd name="T19" fmla="*/ 19 h 65"/>
                  <a:gd name="T20" fmla="*/ 34 w 46"/>
                  <a:gd name="T21" fmla="*/ 14 h 65"/>
                  <a:gd name="T22" fmla="*/ 32 w 46"/>
                  <a:gd name="T23" fmla="*/ 11 h 65"/>
                  <a:gd name="T24" fmla="*/ 29 w 46"/>
                  <a:gd name="T25" fmla="*/ 10 h 65"/>
                  <a:gd name="T26" fmla="*/ 23 w 46"/>
                  <a:gd name="T27" fmla="*/ 10 h 65"/>
                  <a:gd name="T28" fmla="*/ 0 w 46"/>
                  <a:gd name="T29" fmla="*/ 63 h 65"/>
                  <a:gd name="T30" fmla="*/ 0 w 46"/>
                  <a:gd name="T31" fmla="*/ 63 h 65"/>
                  <a:gd name="T32" fmla="*/ 0 w 46"/>
                  <a:gd name="T33" fmla="*/ 2 h 65"/>
                  <a:gd name="T34" fmla="*/ 1 w 46"/>
                  <a:gd name="T35" fmla="*/ 1 h 65"/>
                  <a:gd name="T36" fmla="*/ 3 w 46"/>
                  <a:gd name="T37" fmla="*/ 0 h 65"/>
                  <a:gd name="T38" fmla="*/ 22 w 46"/>
                  <a:gd name="T39" fmla="*/ 0 h 65"/>
                  <a:gd name="T40" fmla="*/ 33 w 46"/>
                  <a:gd name="T41" fmla="*/ 1 h 65"/>
                  <a:gd name="T42" fmla="*/ 40 w 46"/>
                  <a:gd name="T43" fmla="*/ 4 h 65"/>
                  <a:gd name="T44" fmla="*/ 44 w 46"/>
                  <a:gd name="T45" fmla="*/ 10 h 65"/>
                  <a:gd name="T46" fmla="*/ 45 w 46"/>
                  <a:gd name="T47" fmla="*/ 19 h 65"/>
                  <a:gd name="T48" fmla="*/ 45 w 46"/>
                  <a:gd name="T49" fmla="*/ 21 h 65"/>
                  <a:gd name="T50" fmla="*/ 45 w 46"/>
                  <a:gd name="T51" fmla="*/ 29 h 65"/>
                  <a:gd name="T52" fmla="*/ 42 w 46"/>
                  <a:gd name="T53" fmla="*/ 34 h 65"/>
                  <a:gd name="T54" fmla="*/ 39 w 46"/>
                  <a:gd name="T55" fmla="*/ 37 h 65"/>
                  <a:gd name="T56" fmla="*/ 33 w 46"/>
                  <a:gd name="T57" fmla="*/ 40 h 65"/>
                  <a:gd name="T58" fmla="*/ 45 w 46"/>
                  <a:gd name="T59" fmla="*/ 61 h 65"/>
                  <a:gd name="T60" fmla="*/ 46 w 46"/>
                  <a:gd name="T61" fmla="*/ 63 h 65"/>
                  <a:gd name="T62" fmla="*/ 46 w 46"/>
                  <a:gd name="T63" fmla="*/ 64 h 65"/>
                  <a:gd name="T64" fmla="*/ 45 w 46"/>
                  <a:gd name="T65" fmla="*/ 65 h 65"/>
                  <a:gd name="T66" fmla="*/ 44 w 46"/>
                  <a:gd name="T67" fmla="*/ 65 h 65"/>
                  <a:gd name="T68" fmla="*/ 43 w 46"/>
                  <a:gd name="T69" fmla="*/ 65 h 65"/>
                  <a:gd name="T70" fmla="*/ 41 w 46"/>
                  <a:gd name="T71" fmla="*/ 65 h 65"/>
                  <a:gd name="T72" fmla="*/ 38 w 46"/>
                  <a:gd name="T73" fmla="*/ 65 h 65"/>
                  <a:gd name="T74" fmla="*/ 36 w 46"/>
                  <a:gd name="T75" fmla="*/ 64 h 65"/>
                  <a:gd name="T76" fmla="*/ 35 w 46"/>
                  <a:gd name="T77" fmla="*/ 63 h 65"/>
                  <a:gd name="T78" fmla="*/ 22 w 46"/>
                  <a:gd name="T79" fmla="*/ 41 h 65"/>
                  <a:gd name="T80" fmla="*/ 11 w 46"/>
                  <a:gd name="T81" fmla="*/ 41 h 65"/>
                  <a:gd name="T82" fmla="*/ 11 w 46"/>
                  <a:gd name="T83" fmla="*/ 63 h 65"/>
                  <a:gd name="T84" fmla="*/ 10 w 46"/>
                  <a:gd name="T85" fmla="*/ 65 h 65"/>
                  <a:gd name="T86" fmla="*/ 8 w 46"/>
                  <a:gd name="T87" fmla="*/ 65 h 65"/>
                  <a:gd name="T88" fmla="*/ 6 w 46"/>
                  <a:gd name="T89" fmla="*/ 65 h 65"/>
                  <a:gd name="T90" fmla="*/ 3 w 46"/>
                  <a:gd name="T91" fmla="*/ 65 h 65"/>
                  <a:gd name="T92" fmla="*/ 1 w 46"/>
                  <a:gd name="T93" fmla="*/ 64 h 65"/>
                  <a:gd name="T94" fmla="*/ 0 w 46"/>
                  <a:gd name="T95" fmla="*/ 6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 h="65">
                    <a:moveTo>
                      <a:pt x="23" y="10"/>
                    </a:moveTo>
                    <a:lnTo>
                      <a:pt x="23" y="10"/>
                    </a:lnTo>
                    <a:lnTo>
                      <a:pt x="11" y="10"/>
                    </a:lnTo>
                    <a:lnTo>
                      <a:pt x="11" y="31"/>
                    </a:lnTo>
                    <a:lnTo>
                      <a:pt x="23" y="31"/>
                    </a:lnTo>
                    <a:cubicBezTo>
                      <a:pt x="25" y="31"/>
                      <a:pt x="27" y="31"/>
                      <a:pt x="29" y="31"/>
                    </a:cubicBezTo>
                    <a:cubicBezTo>
                      <a:pt x="30" y="30"/>
                      <a:pt x="31" y="30"/>
                      <a:pt x="32" y="29"/>
                    </a:cubicBezTo>
                    <a:cubicBezTo>
                      <a:pt x="33" y="28"/>
                      <a:pt x="34" y="27"/>
                      <a:pt x="34" y="26"/>
                    </a:cubicBezTo>
                    <a:cubicBezTo>
                      <a:pt x="34" y="25"/>
                      <a:pt x="34" y="23"/>
                      <a:pt x="34" y="21"/>
                    </a:cubicBezTo>
                    <a:lnTo>
                      <a:pt x="34" y="19"/>
                    </a:lnTo>
                    <a:cubicBezTo>
                      <a:pt x="34" y="17"/>
                      <a:pt x="34" y="16"/>
                      <a:pt x="34" y="14"/>
                    </a:cubicBezTo>
                    <a:cubicBezTo>
                      <a:pt x="34" y="13"/>
                      <a:pt x="33" y="12"/>
                      <a:pt x="32" y="11"/>
                    </a:cubicBezTo>
                    <a:cubicBezTo>
                      <a:pt x="31" y="11"/>
                      <a:pt x="30" y="10"/>
                      <a:pt x="29" y="10"/>
                    </a:cubicBezTo>
                    <a:cubicBezTo>
                      <a:pt x="27" y="10"/>
                      <a:pt x="25" y="10"/>
                      <a:pt x="23" y="10"/>
                    </a:cubicBezTo>
                    <a:close/>
                    <a:moveTo>
                      <a:pt x="0" y="63"/>
                    </a:moveTo>
                    <a:lnTo>
                      <a:pt x="0" y="63"/>
                    </a:lnTo>
                    <a:lnTo>
                      <a:pt x="0" y="2"/>
                    </a:lnTo>
                    <a:cubicBezTo>
                      <a:pt x="0" y="2"/>
                      <a:pt x="0" y="1"/>
                      <a:pt x="1" y="1"/>
                    </a:cubicBezTo>
                    <a:cubicBezTo>
                      <a:pt x="1" y="0"/>
                      <a:pt x="2" y="0"/>
                      <a:pt x="3" y="0"/>
                    </a:cubicBezTo>
                    <a:lnTo>
                      <a:pt x="22" y="0"/>
                    </a:lnTo>
                    <a:cubicBezTo>
                      <a:pt x="27" y="0"/>
                      <a:pt x="30" y="0"/>
                      <a:pt x="33" y="1"/>
                    </a:cubicBezTo>
                    <a:cubicBezTo>
                      <a:pt x="36" y="2"/>
                      <a:pt x="38" y="3"/>
                      <a:pt x="40" y="4"/>
                    </a:cubicBezTo>
                    <a:cubicBezTo>
                      <a:pt x="42" y="6"/>
                      <a:pt x="43" y="8"/>
                      <a:pt x="44" y="10"/>
                    </a:cubicBezTo>
                    <a:cubicBezTo>
                      <a:pt x="45" y="12"/>
                      <a:pt x="45" y="16"/>
                      <a:pt x="45" y="19"/>
                    </a:cubicBezTo>
                    <a:lnTo>
                      <a:pt x="45" y="21"/>
                    </a:lnTo>
                    <a:cubicBezTo>
                      <a:pt x="45" y="24"/>
                      <a:pt x="45" y="27"/>
                      <a:pt x="45" y="29"/>
                    </a:cubicBezTo>
                    <a:cubicBezTo>
                      <a:pt x="44" y="31"/>
                      <a:pt x="43" y="32"/>
                      <a:pt x="42" y="34"/>
                    </a:cubicBezTo>
                    <a:cubicBezTo>
                      <a:pt x="41" y="35"/>
                      <a:pt x="40" y="37"/>
                      <a:pt x="39" y="37"/>
                    </a:cubicBezTo>
                    <a:cubicBezTo>
                      <a:pt x="37" y="38"/>
                      <a:pt x="35" y="39"/>
                      <a:pt x="33" y="40"/>
                    </a:cubicBezTo>
                    <a:lnTo>
                      <a:pt x="45" y="61"/>
                    </a:lnTo>
                    <a:cubicBezTo>
                      <a:pt x="46" y="62"/>
                      <a:pt x="46" y="63"/>
                      <a:pt x="46" y="63"/>
                    </a:cubicBezTo>
                    <a:cubicBezTo>
                      <a:pt x="46" y="64"/>
                      <a:pt x="46" y="64"/>
                      <a:pt x="46" y="64"/>
                    </a:cubicBezTo>
                    <a:cubicBezTo>
                      <a:pt x="46" y="65"/>
                      <a:pt x="45" y="65"/>
                      <a:pt x="45" y="65"/>
                    </a:cubicBezTo>
                    <a:cubicBezTo>
                      <a:pt x="45" y="65"/>
                      <a:pt x="44" y="65"/>
                      <a:pt x="44" y="65"/>
                    </a:cubicBezTo>
                    <a:cubicBezTo>
                      <a:pt x="43" y="65"/>
                      <a:pt x="43" y="65"/>
                      <a:pt x="43" y="65"/>
                    </a:cubicBezTo>
                    <a:cubicBezTo>
                      <a:pt x="42" y="65"/>
                      <a:pt x="42" y="65"/>
                      <a:pt x="41" y="65"/>
                    </a:cubicBezTo>
                    <a:cubicBezTo>
                      <a:pt x="40" y="65"/>
                      <a:pt x="39" y="65"/>
                      <a:pt x="38" y="65"/>
                    </a:cubicBezTo>
                    <a:cubicBezTo>
                      <a:pt x="38" y="65"/>
                      <a:pt x="37" y="64"/>
                      <a:pt x="36" y="64"/>
                    </a:cubicBezTo>
                    <a:cubicBezTo>
                      <a:pt x="35" y="64"/>
                      <a:pt x="35" y="63"/>
                      <a:pt x="35" y="63"/>
                    </a:cubicBezTo>
                    <a:lnTo>
                      <a:pt x="22" y="41"/>
                    </a:lnTo>
                    <a:lnTo>
                      <a:pt x="11" y="41"/>
                    </a:lnTo>
                    <a:lnTo>
                      <a:pt x="11" y="63"/>
                    </a:lnTo>
                    <a:cubicBezTo>
                      <a:pt x="11" y="64"/>
                      <a:pt x="10" y="64"/>
                      <a:pt x="10" y="65"/>
                    </a:cubicBezTo>
                    <a:cubicBezTo>
                      <a:pt x="9" y="65"/>
                      <a:pt x="9" y="65"/>
                      <a:pt x="8" y="65"/>
                    </a:cubicBezTo>
                    <a:cubicBezTo>
                      <a:pt x="8" y="65"/>
                      <a:pt x="7" y="65"/>
                      <a:pt x="6" y="65"/>
                    </a:cubicBezTo>
                    <a:cubicBezTo>
                      <a:pt x="5" y="65"/>
                      <a:pt x="4" y="65"/>
                      <a:pt x="3" y="65"/>
                    </a:cubicBezTo>
                    <a:cubicBezTo>
                      <a:pt x="2" y="65"/>
                      <a:pt x="2" y="64"/>
                      <a:pt x="1" y="64"/>
                    </a:cubicBezTo>
                    <a:cubicBezTo>
                      <a:pt x="0" y="64"/>
                      <a:pt x="0" y="64"/>
                      <a:pt x="0" y="6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7" name="Freeform 91">
                <a:extLst>
                  <a:ext uri="{FF2B5EF4-FFF2-40B4-BE49-F238E27FC236}">
                    <a16:creationId xmlns:a16="http://schemas.microsoft.com/office/drawing/2014/main" id="{2ED89101-B3EC-4CFC-818C-5D10A712BF00}"/>
                  </a:ext>
                </a:extLst>
              </p:cNvPr>
              <p:cNvSpPr>
                <a:spLocks/>
              </p:cNvSpPr>
              <p:nvPr/>
            </p:nvSpPr>
            <p:spPr bwMode="auto">
              <a:xfrm>
                <a:off x="3393206" y="-5213966"/>
                <a:ext cx="41275" cy="66675"/>
              </a:xfrm>
              <a:custGeom>
                <a:avLst/>
                <a:gdLst>
                  <a:gd name="T0" fmla="*/ 3 w 41"/>
                  <a:gd name="T1" fmla="*/ 55 h 66"/>
                  <a:gd name="T2" fmla="*/ 3 w 41"/>
                  <a:gd name="T3" fmla="*/ 55 h 66"/>
                  <a:gd name="T4" fmla="*/ 5 w 41"/>
                  <a:gd name="T5" fmla="*/ 56 h 66"/>
                  <a:gd name="T6" fmla="*/ 9 w 41"/>
                  <a:gd name="T7" fmla="*/ 56 h 66"/>
                  <a:gd name="T8" fmla="*/ 13 w 41"/>
                  <a:gd name="T9" fmla="*/ 57 h 66"/>
                  <a:gd name="T10" fmla="*/ 17 w 41"/>
                  <a:gd name="T11" fmla="*/ 57 h 66"/>
                  <a:gd name="T12" fmla="*/ 22 w 41"/>
                  <a:gd name="T13" fmla="*/ 57 h 66"/>
                  <a:gd name="T14" fmla="*/ 26 w 41"/>
                  <a:gd name="T15" fmla="*/ 56 h 66"/>
                  <a:gd name="T16" fmla="*/ 29 w 41"/>
                  <a:gd name="T17" fmla="*/ 53 h 66"/>
                  <a:gd name="T18" fmla="*/ 30 w 41"/>
                  <a:gd name="T19" fmla="*/ 49 h 66"/>
                  <a:gd name="T20" fmla="*/ 28 w 41"/>
                  <a:gd name="T21" fmla="*/ 44 h 66"/>
                  <a:gd name="T22" fmla="*/ 23 w 41"/>
                  <a:gd name="T23" fmla="*/ 40 h 66"/>
                  <a:gd name="T24" fmla="*/ 16 w 41"/>
                  <a:gd name="T25" fmla="*/ 36 h 66"/>
                  <a:gd name="T26" fmla="*/ 9 w 41"/>
                  <a:gd name="T27" fmla="*/ 31 h 66"/>
                  <a:gd name="T28" fmla="*/ 4 w 41"/>
                  <a:gd name="T29" fmla="*/ 25 h 66"/>
                  <a:gd name="T30" fmla="*/ 2 w 41"/>
                  <a:gd name="T31" fmla="*/ 16 h 66"/>
                  <a:gd name="T32" fmla="*/ 3 w 41"/>
                  <a:gd name="T33" fmla="*/ 9 h 66"/>
                  <a:gd name="T34" fmla="*/ 8 w 41"/>
                  <a:gd name="T35" fmla="*/ 4 h 66"/>
                  <a:gd name="T36" fmla="*/ 14 w 41"/>
                  <a:gd name="T37" fmla="*/ 1 h 66"/>
                  <a:gd name="T38" fmla="*/ 23 w 41"/>
                  <a:gd name="T39" fmla="*/ 0 h 66"/>
                  <a:gd name="T40" fmla="*/ 26 w 41"/>
                  <a:gd name="T41" fmla="*/ 0 h 66"/>
                  <a:gd name="T42" fmla="*/ 30 w 41"/>
                  <a:gd name="T43" fmla="*/ 0 h 66"/>
                  <a:gd name="T44" fmla="*/ 34 w 41"/>
                  <a:gd name="T45" fmla="*/ 1 h 66"/>
                  <a:gd name="T46" fmla="*/ 38 w 41"/>
                  <a:gd name="T47" fmla="*/ 2 h 66"/>
                  <a:gd name="T48" fmla="*/ 39 w 41"/>
                  <a:gd name="T49" fmla="*/ 3 h 66"/>
                  <a:gd name="T50" fmla="*/ 39 w 41"/>
                  <a:gd name="T51" fmla="*/ 5 h 66"/>
                  <a:gd name="T52" fmla="*/ 38 w 41"/>
                  <a:gd name="T53" fmla="*/ 9 h 66"/>
                  <a:gd name="T54" fmla="*/ 36 w 41"/>
                  <a:gd name="T55" fmla="*/ 10 h 66"/>
                  <a:gd name="T56" fmla="*/ 31 w 41"/>
                  <a:gd name="T57" fmla="*/ 10 h 66"/>
                  <a:gd name="T58" fmla="*/ 25 w 41"/>
                  <a:gd name="T59" fmla="*/ 9 h 66"/>
                  <a:gd name="T60" fmla="*/ 16 w 41"/>
                  <a:gd name="T61" fmla="*/ 11 h 66"/>
                  <a:gd name="T62" fmla="*/ 12 w 41"/>
                  <a:gd name="T63" fmla="*/ 16 h 66"/>
                  <a:gd name="T64" fmla="*/ 14 w 41"/>
                  <a:gd name="T65" fmla="*/ 21 h 66"/>
                  <a:gd name="T66" fmla="*/ 20 w 41"/>
                  <a:gd name="T67" fmla="*/ 25 h 66"/>
                  <a:gd name="T68" fmla="*/ 26 w 41"/>
                  <a:gd name="T69" fmla="*/ 29 h 66"/>
                  <a:gd name="T70" fmla="*/ 33 w 41"/>
                  <a:gd name="T71" fmla="*/ 34 h 66"/>
                  <a:gd name="T72" fmla="*/ 39 w 41"/>
                  <a:gd name="T73" fmla="*/ 40 h 66"/>
                  <a:gd name="T74" fmla="*/ 41 w 41"/>
                  <a:gd name="T75" fmla="*/ 49 h 66"/>
                  <a:gd name="T76" fmla="*/ 39 w 41"/>
                  <a:gd name="T77" fmla="*/ 58 h 66"/>
                  <a:gd name="T78" fmla="*/ 34 w 41"/>
                  <a:gd name="T79" fmla="*/ 63 h 66"/>
                  <a:gd name="T80" fmla="*/ 26 w 41"/>
                  <a:gd name="T81" fmla="*/ 65 h 66"/>
                  <a:gd name="T82" fmla="*/ 18 w 41"/>
                  <a:gd name="T83" fmla="*/ 66 h 66"/>
                  <a:gd name="T84" fmla="*/ 13 w 41"/>
                  <a:gd name="T85" fmla="*/ 66 h 66"/>
                  <a:gd name="T86" fmla="*/ 9 w 41"/>
                  <a:gd name="T87" fmla="*/ 66 h 66"/>
                  <a:gd name="T88" fmla="*/ 5 w 41"/>
                  <a:gd name="T89" fmla="*/ 65 h 66"/>
                  <a:gd name="T90" fmla="*/ 2 w 41"/>
                  <a:gd name="T91" fmla="*/ 64 h 66"/>
                  <a:gd name="T92" fmla="*/ 0 w 41"/>
                  <a:gd name="T93" fmla="*/ 63 h 66"/>
                  <a:gd name="T94" fmla="*/ 0 w 41"/>
                  <a:gd name="T95" fmla="*/ 61 h 66"/>
                  <a:gd name="T96" fmla="*/ 1 w 41"/>
                  <a:gd name="T97" fmla="*/ 57 h 66"/>
                  <a:gd name="T98" fmla="*/ 3 w 41"/>
                  <a:gd name="T99" fmla="*/ 5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 h="66">
                    <a:moveTo>
                      <a:pt x="3" y="55"/>
                    </a:moveTo>
                    <a:lnTo>
                      <a:pt x="3" y="55"/>
                    </a:lnTo>
                    <a:cubicBezTo>
                      <a:pt x="4" y="55"/>
                      <a:pt x="4" y="55"/>
                      <a:pt x="5" y="56"/>
                    </a:cubicBezTo>
                    <a:cubicBezTo>
                      <a:pt x="6" y="56"/>
                      <a:pt x="7" y="56"/>
                      <a:pt x="9" y="56"/>
                    </a:cubicBezTo>
                    <a:cubicBezTo>
                      <a:pt x="10" y="57"/>
                      <a:pt x="11" y="57"/>
                      <a:pt x="13" y="57"/>
                    </a:cubicBezTo>
                    <a:cubicBezTo>
                      <a:pt x="14" y="57"/>
                      <a:pt x="16" y="57"/>
                      <a:pt x="17" y="57"/>
                    </a:cubicBezTo>
                    <a:cubicBezTo>
                      <a:pt x="19" y="57"/>
                      <a:pt x="21" y="57"/>
                      <a:pt x="22" y="57"/>
                    </a:cubicBezTo>
                    <a:cubicBezTo>
                      <a:pt x="24" y="57"/>
                      <a:pt x="25" y="56"/>
                      <a:pt x="26" y="56"/>
                    </a:cubicBezTo>
                    <a:cubicBezTo>
                      <a:pt x="27" y="55"/>
                      <a:pt x="28" y="54"/>
                      <a:pt x="29" y="53"/>
                    </a:cubicBezTo>
                    <a:cubicBezTo>
                      <a:pt x="30" y="52"/>
                      <a:pt x="30" y="51"/>
                      <a:pt x="30" y="49"/>
                    </a:cubicBezTo>
                    <a:cubicBezTo>
                      <a:pt x="30" y="47"/>
                      <a:pt x="29" y="45"/>
                      <a:pt x="28" y="44"/>
                    </a:cubicBezTo>
                    <a:cubicBezTo>
                      <a:pt x="27" y="42"/>
                      <a:pt x="25" y="41"/>
                      <a:pt x="23" y="40"/>
                    </a:cubicBezTo>
                    <a:cubicBezTo>
                      <a:pt x="21" y="38"/>
                      <a:pt x="18" y="37"/>
                      <a:pt x="16" y="36"/>
                    </a:cubicBezTo>
                    <a:cubicBezTo>
                      <a:pt x="13" y="34"/>
                      <a:pt x="11" y="33"/>
                      <a:pt x="9" y="31"/>
                    </a:cubicBezTo>
                    <a:cubicBezTo>
                      <a:pt x="7" y="29"/>
                      <a:pt x="5" y="27"/>
                      <a:pt x="4" y="25"/>
                    </a:cubicBezTo>
                    <a:cubicBezTo>
                      <a:pt x="2" y="22"/>
                      <a:pt x="2" y="20"/>
                      <a:pt x="2" y="16"/>
                    </a:cubicBezTo>
                    <a:cubicBezTo>
                      <a:pt x="2" y="13"/>
                      <a:pt x="2" y="11"/>
                      <a:pt x="3" y="9"/>
                    </a:cubicBezTo>
                    <a:cubicBezTo>
                      <a:pt x="4" y="7"/>
                      <a:pt x="6" y="5"/>
                      <a:pt x="8" y="4"/>
                    </a:cubicBezTo>
                    <a:cubicBezTo>
                      <a:pt x="9" y="3"/>
                      <a:pt x="12" y="2"/>
                      <a:pt x="14" y="1"/>
                    </a:cubicBezTo>
                    <a:cubicBezTo>
                      <a:pt x="17" y="0"/>
                      <a:pt x="20" y="0"/>
                      <a:pt x="23" y="0"/>
                    </a:cubicBezTo>
                    <a:cubicBezTo>
                      <a:pt x="23" y="0"/>
                      <a:pt x="24" y="0"/>
                      <a:pt x="26" y="0"/>
                    </a:cubicBezTo>
                    <a:cubicBezTo>
                      <a:pt x="27" y="0"/>
                      <a:pt x="28" y="0"/>
                      <a:pt x="30" y="0"/>
                    </a:cubicBezTo>
                    <a:cubicBezTo>
                      <a:pt x="31" y="1"/>
                      <a:pt x="33" y="1"/>
                      <a:pt x="34" y="1"/>
                    </a:cubicBezTo>
                    <a:cubicBezTo>
                      <a:pt x="36" y="1"/>
                      <a:pt x="37" y="2"/>
                      <a:pt x="38" y="2"/>
                    </a:cubicBezTo>
                    <a:cubicBezTo>
                      <a:pt x="39" y="2"/>
                      <a:pt x="39" y="3"/>
                      <a:pt x="39" y="3"/>
                    </a:cubicBezTo>
                    <a:cubicBezTo>
                      <a:pt x="39" y="4"/>
                      <a:pt x="39" y="4"/>
                      <a:pt x="39" y="5"/>
                    </a:cubicBezTo>
                    <a:cubicBezTo>
                      <a:pt x="39" y="7"/>
                      <a:pt x="39" y="8"/>
                      <a:pt x="38" y="9"/>
                    </a:cubicBezTo>
                    <a:cubicBezTo>
                      <a:pt x="38" y="10"/>
                      <a:pt x="37" y="11"/>
                      <a:pt x="36" y="10"/>
                    </a:cubicBezTo>
                    <a:cubicBezTo>
                      <a:pt x="35" y="10"/>
                      <a:pt x="33" y="10"/>
                      <a:pt x="31" y="10"/>
                    </a:cubicBezTo>
                    <a:cubicBezTo>
                      <a:pt x="29" y="9"/>
                      <a:pt x="27" y="9"/>
                      <a:pt x="25" y="9"/>
                    </a:cubicBezTo>
                    <a:cubicBezTo>
                      <a:pt x="21" y="9"/>
                      <a:pt x="18" y="10"/>
                      <a:pt x="16" y="11"/>
                    </a:cubicBezTo>
                    <a:cubicBezTo>
                      <a:pt x="13" y="12"/>
                      <a:pt x="12" y="14"/>
                      <a:pt x="12" y="16"/>
                    </a:cubicBezTo>
                    <a:cubicBezTo>
                      <a:pt x="12" y="18"/>
                      <a:pt x="13" y="20"/>
                      <a:pt x="14" y="21"/>
                    </a:cubicBezTo>
                    <a:cubicBezTo>
                      <a:pt x="16" y="22"/>
                      <a:pt x="17" y="24"/>
                      <a:pt x="20" y="25"/>
                    </a:cubicBezTo>
                    <a:cubicBezTo>
                      <a:pt x="22" y="26"/>
                      <a:pt x="24" y="28"/>
                      <a:pt x="26" y="29"/>
                    </a:cubicBezTo>
                    <a:cubicBezTo>
                      <a:pt x="29" y="30"/>
                      <a:pt x="31" y="32"/>
                      <a:pt x="33" y="34"/>
                    </a:cubicBezTo>
                    <a:cubicBezTo>
                      <a:pt x="35" y="35"/>
                      <a:pt x="37" y="38"/>
                      <a:pt x="39" y="40"/>
                    </a:cubicBezTo>
                    <a:cubicBezTo>
                      <a:pt x="40" y="43"/>
                      <a:pt x="41" y="46"/>
                      <a:pt x="41" y="49"/>
                    </a:cubicBezTo>
                    <a:cubicBezTo>
                      <a:pt x="41" y="53"/>
                      <a:pt x="40" y="55"/>
                      <a:pt x="39" y="58"/>
                    </a:cubicBezTo>
                    <a:cubicBezTo>
                      <a:pt x="37" y="60"/>
                      <a:pt x="36" y="62"/>
                      <a:pt x="34" y="63"/>
                    </a:cubicBezTo>
                    <a:cubicBezTo>
                      <a:pt x="32" y="64"/>
                      <a:pt x="29" y="65"/>
                      <a:pt x="26" y="65"/>
                    </a:cubicBezTo>
                    <a:cubicBezTo>
                      <a:pt x="24" y="66"/>
                      <a:pt x="21" y="66"/>
                      <a:pt x="18" y="66"/>
                    </a:cubicBezTo>
                    <a:cubicBezTo>
                      <a:pt x="16" y="66"/>
                      <a:pt x="15" y="66"/>
                      <a:pt x="13" y="66"/>
                    </a:cubicBezTo>
                    <a:cubicBezTo>
                      <a:pt x="12" y="66"/>
                      <a:pt x="11" y="66"/>
                      <a:pt x="9" y="66"/>
                    </a:cubicBezTo>
                    <a:cubicBezTo>
                      <a:pt x="8" y="65"/>
                      <a:pt x="6" y="65"/>
                      <a:pt x="5" y="65"/>
                    </a:cubicBezTo>
                    <a:cubicBezTo>
                      <a:pt x="4" y="65"/>
                      <a:pt x="3" y="64"/>
                      <a:pt x="2" y="64"/>
                    </a:cubicBezTo>
                    <a:cubicBezTo>
                      <a:pt x="1" y="64"/>
                      <a:pt x="0" y="64"/>
                      <a:pt x="0" y="63"/>
                    </a:cubicBezTo>
                    <a:cubicBezTo>
                      <a:pt x="0" y="63"/>
                      <a:pt x="0" y="62"/>
                      <a:pt x="0" y="61"/>
                    </a:cubicBezTo>
                    <a:cubicBezTo>
                      <a:pt x="0" y="59"/>
                      <a:pt x="1" y="58"/>
                      <a:pt x="1" y="57"/>
                    </a:cubicBezTo>
                    <a:cubicBezTo>
                      <a:pt x="2" y="56"/>
                      <a:pt x="2" y="55"/>
                      <a:pt x="3" y="55"/>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8" name="Freeform 92">
                <a:extLst>
                  <a:ext uri="{FF2B5EF4-FFF2-40B4-BE49-F238E27FC236}">
                    <a16:creationId xmlns:a16="http://schemas.microsoft.com/office/drawing/2014/main" id="{EB87CD93-1B1B-4D1E-B9F5-C9E6799B7205}"/>
                  </a:ext>
                </a:extLst>
              </p:cNvPr>
              <p:cNvSpPr>
                <a:spLocks/>
              </p:cNvSpPr>
              <p:nvPr/>
            </p:nvSpPr>
            <p:spPr bwMode="auto">
              <a:xfrm>
                <a:off x="3445594" y="-5213966"/>
                <a:ext cx="11113" cy="66675"/>
              </a:xfrm>
              <a:custGeom>
                <a:avLst/>
                <a:gdLst>
                  <a:gd name="T0" fmla="*/ 11 w 11"/>
                  <a:gd name="T1" fmla="*/ 64 h 66"/>
                  <a:gd name="T2" fmla="*/ 11 w 11"/>
                  <a:gd name="T3" fmla="*/ 64 h 66"/>
                  <a:gd name="T4" fmla="*/ 10 w 11"/>
                  <a:gd name="T5" fmla="*/ 65 h 66"/>
                  <a:gd name="T6" fmla="*/ 8 w 11"/>
                  <a:gd name="T7" fmla="*/ 66 h 66"/>
                  <a:gd name="T8" fmla="*/ 6 w 11"/>
                  <a:gd name="T9" fmla="*/ 66 h 66"/>
                  <a:gd name="T10" fmla="*/ 3 w 11"/>
                  <a:gd name="T11" fmla="*/ 66 h 66"/>
                  <a:gd name="T12" fmla="*/ 1 w 11"/>
                  <a:gd name="T13" fmla="*/ 65 h 66"/>
                  <a:gd name="T14" fmla="*/ 0 w 11"/>
                  <a:gd name="T15" fmla="*/ 64 h 66"/>
                  <a:gd name="T16" fmla="*/ 0 w 11"/>
                  <a:gd name="T17" fmla="*/ 2 h 66"/>
                  <a:gd name="T18" fmla="*/ 1 w 11"/>
                  <a:gd name="T19" fmla="*/ 1 h 66"/>
                  <a:gd name="T20" fmla="*/ 3 w 11"/>
                  <a:gd name="T21" fmla="*/ 0 h 66"/>
                  <a:gd name="T22" fmla="*/ 6 w 11"/>
                  <a:gd name="T23" fmla="*/ 0 h 66"/>
                  <a:gd name="T24" fmla="*/ 8 w 11"/>
                  <a:gd name="T25" fmla="*/ 0 h 66"/>
                  <a:gd name="T26" fmla="*/ 10 w 11"/>
                  <a:gd name="T27" fmla="*/ 1 h 66"/>
                  <a:gd name="T28" fmla="*/ 11 w 11"/>
                  <a:gd name="T29" fmla="*/ 3 h 66"/>
                  <a:gd name="T30" fmla="*/ 11 w 11"/>
                  <a:gd name="T31"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66">
                    <a:moveTo>
                      <a:pt x="11" y="64"/>
                    </a:moveTo>
                    <a:lnTo>
                      <a:pt x="11" y="64"/>
                    </a:lnTo>
                    <a:cubicBezTo>
                      <a:pt x="11" y="64"/>
                      <a:pt x="10" y="65"/>
                      <a:pt x="10" y="65"/>
                    </a:cubicBezTo>
                    <a:cubicBezTo>
                      <a:pt x="9" y="66"/>
                      <a:pt x="9" y="66"/>
                      <a:pt x="8" y="66"/>
                    </a:cubicBezTo>
                    <a:cubicBezTo>
                      <a:pt x="7" y="66"/>
                      <a:pt x="7" y="66"/>
                      <a:pt x="6" y="66"/>
                    </a:cubicBezTo>
                    <a:cubicBezTo>
                      <a:pt x="5" y="66"/>
                      <a:pt x="4" y="66"/>
                      <a:pt x="3" y="66"/>
                    </a:cubicBezTo>
                    <a:cubicBezTo>
                      <a:pt x="2" y="66"/>
                      <a:pt x="2" y="65"/>
                      <a:pt x="1" y="65"/>
                    </a:cubicBezTo>
                    <a:cubicBezTo>
                      <a:pt x="0" y="65"/>
                      <a:pt x="0" y="65"/>
                      <a:pt x="0" y="64"/>
                    </a:cubicBezTo>
                    <a:lnTo>
                      <a:pt x="0" y="2"/>
                    </a:lnTo>
                    <a:cubicBezTo>
                      <a:pt x="0" y="2"/>
                      <a:pt x="0" y="1"/>
                      <a:pt x="1" y="1"/>
                    </a:cubicBezTo>
                    <a:cubicBezTo>
                      <a:pt x="2" y="1"/>
                      <a:pt x="2" y="1"/>
                      <a:pt x="3" y="0"/>
                    </a:cubicBezTo>
                    <a:cubicBezTo>
                      <a:pt x="4" y="0"/>
                      <a:pt x="5" y="0"/>
                      <a:pt x="6" y="0"/>
                    </a:cubicBezTo>
                    <a:cubicBezTo>
                      <a:pt x="7" y="0"/>
                      <a:pt x="7" y="0"/>
                      <a:pt x="8" y="0"/>
                    </a:cubicBezTo>
                    <a:cubicBezTo>
                      <a:pt x="9" y="0"/>
                      <a:pt x="9" y="0"/>
                      <a:pt x="10" y="1"/>
                    </a:cubicBezTo>
                    <a:cubicBezTo>
                      <a:pt x="10" y="1"/>
                      <a:pt x="11" y="2"/>
                      <a:pt x="11" y="3"/>
                    </a:cubicBezTo>
                    <a:lnTo>
                      <a:pt x="11" y="64"/>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79" name="Freeform 93">
                <a:extLst>
                  <a:ext uri="{FF2B5EF4-FFF2-40B4-BE49-F238E27FC236}">
                    <a16:creationId xmlns:a16="http://schemas.microsoft.com/office/drawing/2014/main" id="{64BFADE9-4ABF-43AF-BB60-5F5FEF9F3CB6}"/>
                  </a:ext>
                </a:extLst>
              </p:cNvPr>
              <p:cNvSpPr>
                <a:spLocks/>
              </p:cNvSpPr>
              <p:nvPr/>
            </p:nvSpPr>
            <p:spPr bwMode="auto">
              <a:xfrm>
                <a:off x="3466231" y="-5213966"/>
                <a:ext cx="47625" cy="66675"/>
              </a:xfrm>
              <a:custGeom>
                <a:avLst/>
                <a:gdLst>
                  <a:gd name="T0" fmla="*/ 29 w 48"/>
                  <a:gd name="T1" fmla="*/ 10 h 65"/>
                  <a:gd name="T2" fmla="*/ 29 w 48"/>
                  <a:gd name="T3" fmla="*/ 10 h 65"/>
                  <a:gd name="T4" fmla="*/ 29 w 48"/>
                  <a:gd name="T5" fmla="*/ 63 h 65"/>
                  <a:gd name="T6" fmla="*/ 28 w 48"/>
                  <a:gd name="T7" fmla="*/ 64 h 65"/>
                  <a:gd name="T8" fmla="*/ 26 w 48"/>
                  <a:gd name="T9" fmla="*/ 65 h 65"/>
                  <a:gd name="T10" fmla="*/ 24 w 48"/>
                  <a:gd name="T11" fmla="*/ 65 h 65"/>
                  <a:gd name="T12" fmla="*/ 21 w 48"/>
                  <a:gd name="T13" fmla="*/ 65 h 65"/>
                  <a:gd name="T14" fmla="*/ 19 w 48"/>
                  <a:gd name="T15" fmla="*/ 64 h 65"/>
                  <a:gd name="T16" fmla="*/ 18 w 48"/>
                  <a:gd name="T17" fmla="*/ 63 h 65"/>
                  <a:gd name="T18" fmla="*/ 18 w 48"/>
                  <a:gd name="T19" fmla="*/ 10 h 65"/>
                  <a:gd name="T20" fmla="*/ 2 w 48"/>
                  <a:gd name="T21" fmla="*/ 10 h 65"/>
                  <a:gd name="T22" fmla="*/ 0 w 48"/>
                  <a:gd name="T23" fmla="*/ 9 h 65"/>
                  <a:gd name="T24" fmla="*/ 0 w 48"/>
                  <a:gd name="T25" fmla="*/ 7 h 65"/>
                  <a:gd name="T26" fmla="*/ 0 w 48"/>
                  <a:gd name="T27" fmla="*/ 5 h 65"/>
                  <a:gd name="T28" fmla="*/ 0 w 48"/>
                  <a:gd name="T29" fmla="*/ 3 h 65"/>
                  <a:gd name="T30" fmla="*/ 0 w 48"/>
                  <a:gd name="T31" fmla="*/ 1 h 65"/>
                  <a:gd name="T32" fmla="*/ 1 w 48"/>
                  <a:gd name="T33" fmla="*/ 0 h 65"/>
                  <a:gd name="T34" fmla="*/ 45 w 48"/>
                  <a:gd name="T35" fmla="*/ 0 h 65"/>
                  <a:gd name="T36" fmla="*/ 47 w 48"/>
                  <a:gd name="T37" fmla="*/ 1 h 65"/>
                  <a:gd name="T38" fmla="*/ 48 w 48"/>
                  <a:gd name="T39" fmla="*/ 3 h 65"/>
                  <a:gd name="T40" fmla="*/ 47 w 48"/>
                  <a:gd name="T41" fmla="*/ 5 h 65"/>
                  <a:gd name="T42" fmla="*/ 47 w 48"/>
                  <a:gd name="T43" fmla="*/ 7 h 65"/>
                  <a:gd name="T44" fmla="*/ 47 w 48"/>
                  <a:gd name="T45" fmla="*/ 9 h 65"/>
                  <a:gd name="T46" fmla="*/ 46 w 48"/>
                  <a:gd name="T47" fmla="*/ 10 h 65"/>
                  <a:gd name="T48" fmla="*/ 29 w 48"/>
                  <a:gd name="T49"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65">
                    <a:moveTo>
                      <a:pt x="29" y="10"/>
                    </a:moveTo>
                    <a:lnTo>
                      <a:pt x="29" y="10"/>
                    </a:lnTo>
                    <a:lnTo>
                      <a:pt x="29" y="63"/>
                    </a:lnTo>
                    <a:cubicBezTo>
                      <a:pt x="29" y="63"/>
                      <a:pt x="29" y="64"/>
                      <a:pt x="28" y="64"/>
                    </a:cubicBezTo>
                    <a:cubicBezTo>
                      <a:pt x="28" y="65"/>
                      <a:pt x="27" y="65"/>
                      <a:pt x="26" y="65"/>
                    </a:cubicBezTo>
                    <a:cubicBezTo>
                      <a:pt x="26" y="65"/>
                      <a:pt x="25" y="65"/>
                      <a:pt x="24" y="65"/>
                    </a:cubicBezTo>
                    <a:cubicBezTo>
                      <a:pt x="23" y="65"/>
                      <a:pt x="22" y="65"/>
                      <a:pt x="21" y="65"/>
                    </a:cubicBezTo>
                    <a:cubicBezTo>
                      <a:pt x="21" y="65"/>
                      <a:pt x="20" y="64"/>
                      <a:pt x="19" y="64"/>
                    </a:cubicBezTo>
                    <a:cubicBezTo>
                      <a:pt x="19" y="64"/>
                      <a:pt x="18" y="64"/>
                      <a:pt x="18" y="63"/>
                    </a:cubicBezTo>
                    <a:lnTo>
                      <a:pt x="18" y="10"/>
                    </a:lnTo>
                    <a:lnTo>
                      <a:pt x="2" y="10"/>
                    </a:lnTo>
                    <a:cubicBezTo>
                      <a:pt x="1" y="10"/>
                      <a:pt x="1" y="9"/>
                      <a:pt x="0" y="9"/>
                    </a:cubicBezTo>
                    <a:cubicBezTo>
                      <a:pt x="0" y="8"/>
                      <a:pt x="0" y="8"/>
                      <a:pt x="0" y="7"/>
                    </a:cubicBezTo>
                    <a:cubicBezTo>
                      <a:pt x="0" y="7"/>
                      <a:pt x="0" y="6"/>
                      <a:pt x="0" y="5"/>
                    </a:cubicBezTo>
                    <a:cubicBezTo>
                      <a:pt x="0" y="4"/>
                      <a:pt x="0" y="4"/>
                      <a:pt x="0" y="3"/>
                    </a:cubicBezTo>
                    <a:cubicBezTo>
                      <a:pt x="0" y="2"/>
                      <a:pt x="0" y="2"/>
                      <a:pt x="0" y="1"/>
                    </a:cubicBezTo>
                    <a:cubicBezTo>
                      <a:pt x="1" y="0"/>
                      <a:pt x="1" y="0"/>
                      <a:pt x="1" y="0"/>
                    </a:cubicBezTo>
                    <a:lnTo>
                      <a:pt x="45" y="0"/>
                    </a:lnTo>
                    <a:cubicBezTo>
                      <a:pt x="46" y="0"/>
                      <a:pt x="46" y="0"/>
                      <a:pt x="47" y="1"/>
                    </a:cubicBezTo>
                    <a:cubicBezTo>
                      <a:pt x="47" y="1"/>
                      <a:pt x="48" y="2"/>
                      <a:pt x="48" y="3"/>
                    </a:cubicBezTo>
                    <a:cubicBezTo>
                      <a:pt x="48" y="3"/>
                      <a:pt x="47" y="4"/>
                      <a:pt x="47" y="5"/>
                    </a:cubicBezTo>
                    <a:cubicBezTo>
                      <a:pt x="47" y="5"/>
                      <a:pt x="47" y="6"/>
                      <a:pt x="47" y="7"/>
                    </a:cubicBezTo>
                    <a:cubicBezTo>
                      <a:pt x="47" y="8"/>
                      <a:pt x="47" y="8"/>
                      <a:pt x="47" y="9"/>
                    </a:cubicBezTo>
                    <a:cubicBezTo>
                      <a:pt x="46" y="9"/>
                      <a:pt x="46" y="10"/>
                      <a:pt x="46" y="10"/>
                    </a:cubicBezTo>
                    <a:lnTo>
                      <a:pt x="29" y="1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80" name="Freeform 94">
                <a:extLst>
                  <a:ext uri="{FF2B5EF4-FFF2-40B4-BE49-F238E27FC236}">
                    <a16:creationId xmlns:a16="http://schemas.microsoft.com/office/drawing/2014/main" id="{00B40298-9D02-4A2F-9431-CD3F958468B0}"/>
                  </a:ext>
                </a:extLst>
              </p:cNvPr>
              <p:cNvSpPr>
                <a:spLocks/>
              </p:cNvSpPr>
              <p:nvPr/>
            </p:nvSpPr>
            <p:spPr bwMode="auto">
              <a:xfrm>
                <a:off x="3521794" y="-5213966"/>
                <a:ext cx="49213" cy="66675"/>
              </a:xfrm>
              <a:custGeom>
                <a:avLst/>
                <a:gdLst>
                  <a:gd name="T0" fmla="*/ 30 w 50"/>
                  <a:gd name="T1" fmla="*/ 42 h 66"/>
                  <a:gd name="T2" fmla="*/ 30 w 50"/>
                  <a:gd name="T3" fmla="*/ 42 h 66"/>
                  <a:gd name="T4" fmla="*/ 30 w 50"/>
                  <a:gd name="T5" fmla="*/ 64 h 66"/>
                  <a:gd name="T6" fmla="*/ 30 w 50"/>
                  <a:gd name="T7" fmla="*/ 65 h 66"/>
                  <a:gd name="T8" fmla="*/ 28 w 50"/>
                  <a:gd name="T9" fmla="*/ 66 h 66"/>
                  <a:gd name="T10" fmla="*/ 26 w 50"/>
                  <a:gd name="T11" fmla="*/ 66 h 66"/>
                  <a:gd name="T12" fmla="*/ 23 w 50"/>
                  <a:gd name="T13" fmla="*/ 66 h 66"/>
                  <a:gd name="T14" fmla="*/ 21 w 50"/>
                  <a:gd name="T15" fmla="*/ 65 h 66"/>
                  <a:gd name="T16" fmla="*/ 20 w 50"/>
                  <a:gd name="T17" fmla="*/ 64 h 66"/>
                  <a:gd name="T18" fmla="*/ 20 w 50"/>
                  <a:gd name="T19" fmla="*/ 42 h 66"/>
                  <a:gd name="T20" fmla="*/ 0 w 50"/>
                  <a:gd name="T21" fmla="*/ 4 h 66"/>
                  <a:gd name="T22" fmla="*/ 0 w 50"/>
                  <a:gd name="T23" fmla="*/ 1 h 66"/>
                  <a:gd name="T24" fmla="*/ 3 w 50"/>
                  <a:gd name="T25" fmla="*/ 0 h 66"/>
                  <a:gd name="T26" fmla="*/ 6 w 50"/>
                  <a:gd name="T27" fmla="*/ 0 h 66"/>
                  <a:gd name="T28" fmla="*/ 8 w 50"/>
                  <a:gd name="T29" fmla="*/ 0 h 66"/>
                  <a:gd name="T30" fmla="*/ 10 w 50"/>
                  <a:gd name="T31" fmla="*/ 1 h 66"/>
                  <a:gd name="T32" fmla="*/ 11 w 50"/>
                  <a:gd name="T33" fmla="*/ 2 h 66"/>
                  <a:gd name="T34" fmla="*/ 25 w 50"/>
                  <a:gd name="T35" fmla="*/ 31 h 66"/>
                  <a:gd name="T36" fmla="*/ 39 w 50"/>
                  <a:gd name="T37" fmla="*/ 2 h 66"/>
                  <a:gd name="T38" fmla="*/ 40 w 50"/>
                  <a:gd name="T39" fmla="*/ 1 h 66"/>
                  <a:gd name="T40" fmla="*/ 42 w 50"/>
                  <a:gd name="T41" fmla="*/ 0 h 66"/>
                  <a:gd name="T42" fmla="*/ 45 w 50"/>
                  <a:gd name="T43" fmla="*/ 0 h 66"/>
                  <a:gd name="T44" fmla="*/ 47 w 50"/>
                  <a:gd name="T45" fmla="*/ 0 h 66"/>
                  <a:gd name="T46" fmla="*/ 50 w 50"/>
                  <a:gd name="T47" fmla="*/ 1 h 66"/>
                  <a:gd name="T48" fmla="*/ 50 w 50"/>
                  <a:gd name="T49" fmla="*/ 4 h 66"/>
                  <a:gd name="T50" fmla="*/ 30 w 50"/>
                  <a:gd name="T51"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66">
                    <a:moveTo>
                      <a:pt x="30" y="42"/>
                    </a:moveTo>
                    <a:lnTo>
                      <a:pt x="30" y="42"/>
                    </a:lnTo>
                    <a:lnTo>
                      <a:pt x="30" y="64"/>
                    </a:lnTo>
                    <a:cubicBezTo>
                      <a:pt x="30" y="64"/>
                      <a:pt x="30" y="65"/>
                      <a:pt x="30" y="65"/>
                    </a:cubicBezTo>
                    <a:cubicBezTo>
                      <a:pt x="29" y="66"/>
                      <a:pt x="28" y="66"/>
                      <a:pt x="28" y="66"/>
                    </a:cubicBezTo>
                    <a:cubicBezTo>
                      <a:pt x="27" y="66"/>
                      <a:pt x="26" y="66"/>
                      <a:pt x="26" y="66"/>
                    </a:cubicBezTo>
                    <a:cubicBezTo>
                      <a:pt x="25" y="66"/>
                      <a:pt x="24" y="66"/>
                      <a:pt x="23" y="66"/>
                    </a:cubicBezTo>
                    <a:cubicBezTo>
                      <a:pt x="22" y="66"/>
                      <a:pt x="21" y="65"/>
                      <a:pt x="21" y="65"/>
                    </a:cubicBezTo>
                    <a:cubicBezTo>
                      <a:pt x="20" y="65"/>
                      <a:pt x="20" y="65"/>
                      <a:pt x="20" y="64"/>
                    </a:cubicBezTo>
                    <a:lnTo>
                      <a:pt x="20" y="42"/>
                    </a:lnTo>
                    <a:lnTo>
                      <a:pt x="0" y="4"/>
                    </a:lnTo>
                    <a:cubicBezTo>
                      <a:pt x="0" y="3"/>
                      <a:pt x="0" y="2"/>
                      <a:pt x="0" y="1"/>
                    </a:cubicBezTo>
                    <a:cubicBezTo>
                      <a:pt x="1" y="0"/>
                      <a:pt x="2" y="0"/>
                      <a:pt x="3" y="0"/>
                    </a:cubicBezTo>
                    <a:cubicBezTo>
                      <a:pt x="4" y="0"/>
                      <a:pt x="5" y="0"/>
                      <a:pt x="6" y="0"/>
                    </a:cubicBezTo>
                    <a:cubicBezTo>
                      <a:pt x="6" y="0"/>
                      <a:pt x="7" y="0"/>
                      <a:pt x="8" y="0"/>
                    </a:cubicBezTo>
                    <a:cubicBezTo>
                      <a:pt x="9" y="0"/>
                      <a:pt x="9" y="1"/>
                      <a:pt x="10" y="1"/>
                    </a:cubicBezTo>
                    <a:cubicBezTo>
                      <a:pt x="10" y="1"/>
                      <a:pt x="11" y="1"/>
                      <a:pt x="11" y="2"/>
                    </a:cubicBezTo>
                    <a:lnTo>
                      <a:pt x="25" y="31"/>
                    </a:lnTo>
                    <a:lnTo>
                      <a:pt x="39" y="2"/>
                    </a:lnTo>
                    <a:cubicBezTo>
                      <a:pt x="40" y="1"/>
                      <a:pt x="40" y="1"/>
                      <a:pt x="40" y="1"/>
                    </a:cubicBezTo>
                    <a:cubicBezTo>
                      <a:pt x="41" y="1"/>
                      <a:pt x="42" y="0"/>
                      <a:pt x="42" y="0"/>
                    </a:cubicBezTo>
                    <a:cubicBezTo>
                      <a:pt x="43" y="0"/>
                      <a:pt x="44" y="0"/>
                      <a:pt x="45" y="0"/>
                    </a:cubicBezTo>
                    <a:cubicBezTo>
                      <a:pt x="46" y="0"/>
                      <a:pt x="46" y="0"/>
                      <a:pt x="47" y="0"/>
                    </a:cubicBezTo>
                    <a:cubicBezTo>
                      <a:pt x="49" y="0"/>
                      <a:pt x="50" y="0"/>
                      <a:pt x="50" y="1"/>
                    </a:cubicBezTo>
                    <a:cubicBezTo>
                      <a:pt x="50" y="2"/>
                      <a:pt x="50" y="2"/>
                      <a:pt x="50" y="4"/>
                    </a:cubicBezTo>
                    <a:lnTo>
                      <a:pt x="30" y="42"/>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grpSp>
        <p:grpSp>
          <p:nvGrpSpPr>
            <p:cNvPr id="8" name="Group 7">
              <a:extLst>
                <a:ext uri="{FF2B5EF4-FFF2-40B4-BE49-F238E27FC236}">
                  <a16:creationId xmlns:a16="http://schemas.microsoft.com/office/drawing/2014/main" id="{74D0E855-AEE1-4344-9EFB-F1E32FC68F0B}"/>
                </a:ext>
              </a:extLst>
            </p:cNvPr>
            <p:cNvGrpSpPr/>
            <p:nvPr userDrawn="1"/>
          </p:nvGrpSpPr>
          <p:grpSpPr>
            <a:xfrm>
              <a:off x="4866994" y="2748251"/>
              <a:ext cx="3440469" cy="1294231"/>
              <a:chOff x="2218456" y="-6663353"/>
              <a:chExt cx="1852613" cy="696913"/>
            </a:xfrm>
          </p:grpSpPr>
          <p:sp>
            <p:nvSpPr>
              <p:cNvPr id="9" name="Freeform 95">
                <a:extLst>
                  <a:ext uri="{FF2B5EF4-FFF2-40B4-BE49-F238E27FC236}">
                    <a16:creationId xmlns:a16="http://schemas.microsoft.com/office/drawing/2014/main" id="{101F9A18-4157-46F6-B305-23D205D0FFDA}"/>
                  </a:ext>
                </a:extLst>
              </p:cNvPr>
              <p:cNvSpPr>
                <a:spLocks/>
              </p:cNvSpPr>
              <p:nvPr/>
            </p:nvSpPr>
            <p:spPr bwMode="auto">
              <a:xfrm>
                <a:off x="2936006" y="-6655416"/>
                <a:ext cx="68263" cy="422275"/>
              </a:xfrm>
              <a:custGeom>
                <a:avLst/>
                <a:gdLst>
                  <a:gd name="T0" fmla="*/ 68 w 68"/>
                  <a:gd name="T1" fmla="*/ 404 h 419"/>
                  <a:gd name="T2" fmla="*/ 68 w 68"/>
                  <a:gd name="T3" fmla="*/ 404 h 419"/>
                  <a:gd name="T4" fmla="*/ 63 w 68"/>
                  <a:gd name="T5" fmla="*/ 415 h 419"/>
                  <a:gd name="T6" fmla="*/ 50 w 68"/>
                  <a:gd name="T7" fmla="*/ 419 h 419"/>
                  <a:gd name="T8" fmla="*/ 37 w 68"/>
                  <a:gd name="T9" fmla="*/ 419 h 419"/>
                  <a:gd name="T10" fmla="*/ 20 w 68"/>
                  <a:gd name="T11" fmla="*/ 417 h 419"/>
                  <a:gd name="T12" fmla="*/ 6 w 68"/>
                  <a:gd name="T13" fmla="*/ 413 h 419"/>
                  <a:gd name="T14" fmla="*/ 0 w 68"/>
                  <a:gd name="T15" fmla="*/ 407 h 419"/>
                  <a:gd name="T16" fmla="*/ 0 w 68"/>
                  <a:gd name="T17" fmla="*/ 12 h 419"/>
                  <a:gd name="T18" fmla="*/ 6 w 68"/>
                  <a:gd name="T19" fmla="*/ 6 h 419"/>
                  <a:gd name="T20" fmla="*/ 20 w 68"/>
                  <a:gd name="T21" fmla="*/ 2 h 419"/>
                  <a:gd name="T22" fmla="*/ 37 w 68"/>
                  <a:gd name="T23" fmla="*/ 1 h 419"/>
                  <a:gd name="T24" fmla="*/ 50 w 68"/>
                  <a:gd name="T25" fmla="*/ 0 h 419"/>
                  <a:gd name="T26" fmla="*/ 63 w 68"/>
                  <a:gd name="T27" fmla="*/ 5 h 419"/>
                  <a:gd name="T28" fmla="*/ 68 w 68"/>
                  <a:gd name="T29" fmla="*/ 15 h 419"/>
                  <a:gd name="T30" fmla="*/ 68 w 68"/>
                  <a:gd name="T31" fmla="*/ 40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419">
                    <a:moveTo>
                      <a:pt x="68" y="404"/>
                    </a:moveTo>
                    <a:lnTo>
                      <a:pt x="68" y="404"/>
                    </a:lnTo>
                    <a:cubicBezTo>
                      <a:pt x="68" y="408"/>
                      <a:pt x="66" y="412"/>
                      <a:pt x="63" y="415"/>
                    </a:cubicBezTo>
                    <a:cubicBezTo>
                      <a:pt x="59" y="418"/>
                      <a:pt x="55" y="419"/>
                      <a:pt x="50" y="419"/>
                    </a:cubicBezTo>
                    <a:cubicBezTo>
                      <a:pt x="47" y="419"/>
                      <a:pt x="43" y="419"/>
                      <a:pt x="37" y="419"/>
                    </a:cubicBezTo>
                    <a:cubicBezTo>
                      <a:pt x="31" y="418"/>
                      <a:pt x="26" y="418"/>
                      <a:pt x="20" y="417"/>
                    </a:cubicBezTo>
                    <a:cubicBezTo>
                      <a:pt x="15" y="416"/>
                      <a:pt x="10" y="415"/>
                      <a:pt x="6" y="413"/>
                    </a:cubicBezTo>
                    <a:cubicBezTo>
                      <a:pt x="2" y="412"/>
                      <a:pt x="0" y="410"/>
                      <a:pt x="0" y="407"/>
                    </a:cubicBezTo>
                    <a:lnTo>
                      <a:pt x="0" y="12"/>
                    </a:lnTo>
                    <a:cubicBezTo>
                      <a:pt x="0" y="10"/>
                      <a:pt x="2" y="8"/>
                      <a:pt x="6" y="6"/>
                    </a:cubicBezTo>
                    <a:cubicBezTo>
                      <a:pt x="10" y="4"/>
                      <a:pt x="15" y="3"/>
                      <a:pt x="20" y="2"/>
                    </a:cubicBezTo>
                    <a:cubicBezTo>
                      <a:pt x="26" y="2"/>
                      <a:pt x="31" y="1"/>
                      <a:pt x="37" y="1"/>
                    </a:cubicBezTo>
                    <a:cubicBezTo>
                      <a:pt x="43" y="0"/>
                      <a:pt x="47" y="0"/>
                      <a:pt x="50" y="0"/>
                    </a:cubicBezTo>
                    <a:cubicBezTo>
                      <a:pt x="55" y="0"/>
                      <a:pt x="59" y="2"/>
                      <a:pt x="63" y="5"/>
                    </a:cubicBezTo>
                    <a:cubicBezTo>
                      <a:pt x="66" y="8"/>
                      <a:pt x="68" y="11"/>
                      <a:pt x="68" y="15"/>
                    </a:cubicBezTo>
                    <a:lnTo>
                      <a:pt x="68" y="404"/>
                    </a:ln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0" name="Freeform 96">
                <a:extLst>
                  <a:ext uri="{FF2B5EF4-FFF2-40B4-BE49-F238E27FC236}">
                    <a16:creationId xmlns:a16="http://schemas.microsoft.com/office/drawing/2014/main" id="{6C51F0D4-E57D-4D66-B075-643955833584}"/>
                  </a:ext>
                </a:extLst>
              </p:cNvPr>
              <p:cNvSpPr>
                <a:spLocks noEditPoints="1"/>
              </p:cNvSpPr>
              <p:nvPr/>
            </p:nvSpPr>
            <p:spPr bwMode="auto">
              <a:xfrm>
                <a:off x="3091581" y="-6649066"/>
                <a:ext cx="287338" cy="415925"/>
              </a:xfrm>
              <a:custGeom>
                <a:avLst/>
                <a:gdLst>
                  <a:gd name="T0" fmla="*/ 142 w 286"/>
                  <a:gd name="T1" fmla="*/ 61 h 413"/>
                  <a:gd name="T2" fmla="*/ 142 w 286"/>
                  <a:gd name="T3" fmla="*/ 61 h 413"/>
                  <a:gd name="T4" fmla="*/ 67 w 286"/>
                  <a:gd name="T5" fmla="*/ 61 h 413"/>
                  <a:gd name="T6" fmla="*/ 67 w 286"/>
                  <a:gd name="T7" fmla="*/ 197 h 413"/>
                  <a:gd name="T8" fmla="*/ 142 w 286"/>
                  <a:gd name="T9" fmla="*/ 197 h 413"/>
                  <a:gd name="T10" fmla="*/ 179 w 286"/>
                  <a:gd name="T11" fmla="*/ 194 h 413"/>
                  <a:gd name="T12" fmla="*/ 202 w 286"/>
                  <a:gd name="T13" fmla="*/ 185 h 413"/>
                  <a:gd name="T14" fmla="*/ 213 w 286"/>
                  <a:gd name="T15" fmla="*/ 166 h 413"/>
                  <a:gd name="T16" fmla="*/ 216 w 286"/>
                  <a:gd name="T17" fmla="*/ 135 h 413"/>
                  <a:gd name="T18" fmla="*/ 216 w 286"/>
                  <a:gd name="T19" fmla="*/ 123 h 413"/>
                  <a:gd name="T20" fmla="*/ 213 w 286"/>
                  <a:gd name="T21" fmla="*/ 92 h 413"/>
                  <a:gd name="T22" fmla="*/ 202 w 286"/>
                  <a:gd name="T23" fmla="*/ 73 h 413"/>
                  <a:gd name="T24" fmla="*/ 179 w 286"/>
                  <a:gd name="T25" fmla="*/ 63 h 413"/>
                  <a:gd name="T26" fmla="*/ 142 w 286"/>
                  <a:gd name="T27" fmla="*/ 61 h 413"/>
                  <a:gd name="T28" fmla="*/ 0 w 286"/>
                  <a:gd name="T29" fmla="*/ 401 h 413"/>
                  <a:gd name="T30" fmla="*/ 0 w 286"/>
                  <a:gd name="T31" fmla="*/ 401 h 413"/>
                  <a:gd name="T32" fmla="*/ 0 w 286"/>
                  <a:gd name="T33" fmla="*/ 15 h 413"/>
                  <a:gd name="T34" fmla="*/ 5 w 286"/>
                  <a:gd name="T35" fmla="*/ 3 h 413"/>
                  <a:gd name="T36" fmla="*/ 17 w 286"/>
                  <a:gd name="T37" fmla="*/ 0 h 413"/>
                  <a:gd name="T38" fmla="*/ 142 w 286"/>
                  <a:gd name="T39" fmla="*/ 0 h 413"/>
                  <a:gd name="T40" fmla="*/ 208 w 286"/>
                  <a:gd name="T41" fmla="*/ 6 h 413"/>
                  <a:gd name="T42" fmla="*/ 252 w 286"/>
                  <a:gd name="T43" fmla="*/ 26 h 413"/>
                  <a:gd name="T44" fmla="*/ 278 w 286"/>
                  <a:gd name="T45" fmla="*/ 63 h 413"/>
                  <a:gd name="T46" fmla="*/ 286 w 286"/>
                  <a:gd name="T47" fmla="*/ 123 h 413"/>
                  <a:gd name="T48" fmla="*/ 286 w 286"/>
                  <a:gd name="T49" fmla="*/ 135 h 413"/>
                  <a:gd name="T50" fmla="*/ 278 w 286"/>
                  <a:gd name="T51" fmla="*/ 195 h 413"/>
                  <a:gd name="T52" fmla="*/ 253 w 286"/>
                  <a:gd name="T53" fmla="*/ 233 h 413"/>
                  <a:gd name="T54" fmla="*/ 208 w 286"/>
                  <a:gd name="T55" fmla="*/ 252 h 413"/>
                  <a:gd name="T56" fmla="*/ 142 w 286"/>
                  <a:gd name="T57" fmla="*/ 257 h 413"/>
                  <a:gd name="T58" fmla="*/ 67 w 286"/>
                  <a:gd name="T59" fmla="*/ 257 h 413"/>
                  <a:gd name="T60" fmla="*/ 67 w 286"/>
                  <a:gd name="T61" fmla="*/ 399 h 413"/>
                  <a:gd name="T62" fmla="*/ 62 w 286"/>
                  <a:gd name="T63" fmla="*/ 409 h 413"/>
                  <a:gd name="T64" fmla="*/ 50 w 286"/>
                  <a:gd name="T65" fmla="*/ 413 h 413"/>
                  <a:gd name="T66" fmla="*/ 36 w 286"/>
                  <a:gd name="T67" fmla="*/ 413 h 413"/>
                  <a:gd name="T68" fmla="*/ 20 w 286"/>
                  <a:gd name="T69" fmla="*/ 411 h 413"/>
                  <a:gd name="T70" fmla="*/ 6 w 286"/>
                  <a:gd name="T71" fmla="*/ 407 h 413"/>
                  <a:gd name="T72" fmla="*/ 0 w 286"/>
                  <a:gd name="T73" fmla="*/ 401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6" h="413">
                    <a:moveTo>
                      <a:pt x="142" y="61"/>
                    </a:moveTo>
                    <a:lnTo>
                      <a:pt x="142" y="61"/>
                    </a:lnTo>
                    <a:lnTo>
                      <a:pt x="67" y="61"/>
                    </a:lnTo>
                    <a:lnTo>
                      <a:pt x="67" y="197"/>
                    </a:lnTo>
                    <a:lnTo>
                      <a:pt x="142" y="197"/>
                    </a:lnTo>
                    <a:cubicBezTo>
                      <a:pt x="157" y="197"/>
                      <a:pt x="170" y="196"/>
                      <a:pt x="179" y="194"/>
                    </a:cubicBezTo>
                    <a:cubicBezTo>
                      <a:pt x="189" y="192"/>
                      <a:pt x="196" y="189"/>
                      <a:pt x="202" y="185"/>
                    </a:cubicBezTo>
                    <a:cubicBezTo>
                      <a:pt x="207" y="180"/>
                      <a:pt x="211" y="174"/>
                      <a:pt x="213" y="166"/>
                    </a:cubicBezTo>
                    <a:cubicBezTo>
                      <a:pt x="215" y="158"/>
                      <a:pt x="216" y="148"/>
                      <a:pt x="216" y="135"/>
                    </a:cubicBezTo>
                    <a:lnTo>
                      <a:pt x="216" y="123"/>
                    </a:lnTo>
                    <a:cubicBezTo>
                      <a:pt x="216" y="110"/>
                      <a:pt x="215" y="100"/>
                      <a:pt x="213" y="92"/>
                    </a:cubicBezTo>
                    <a:cubicBezTo>
                      <a:pt x="211" y="84"/>
                      <a:pt x="207" y="78"/>
                      <a:pt x="202" y="73"/>
                    </a:cubicBezTo>
                    <a:cubicBezTo>
                      <a:pt x="196" y="69"/>
                      <a:pt x="189" y="65"/>
                      <a:pt x="179" y="63"/>
                    </a:cubicBezTo>
                    <a:cubicBezTo>
                      <a:pt x="170" y="62"/>
                      <a:pt x="157" y="61"/>
                      <a:pt x="142" y="61"/>
                    </a:cubicBezTo>
                    <a:close/>
                    <a:moveTo>
                      <a:pt x="0" y="401"/>
                    </a:moveTo>
                    <a:lnTo>
                      <a:pt x="0" y="401"/>
                    </a:lnTo>
                    <a:lnTo>
                      <a:pt x="0" y="15"/>
                    </a:lnTo>
                    <a:cubicBezTo>
                      <a:pt x="0" y="9"/>
                      <a:pt x="1" y="5"/>
                      <a:pt x="5" y="3"/>
                    </a:cubicBezTo>
                    <a:cubicBezTo>
                      <a:pt x="9" y="1"/>
                      <a:pt x="12" y="0"/>
                      <a:pt x="17" y="0"/>
                    </a:cubicBezTo>
                    <a:lnTo>
                      <a:pt x="142" y="0"/>
                    </a:lnTo>
                    <a:cubicBezTo>
                      <a:pt x="167" y="0"/>
                      <a:pt x="189" y="2"/>
                      <a:pt x="208" y="6"/>
                    </a:cubicBezTo>
                    <a:cubicBezTo>
                      <a:pt x="226" y="10"/>
                      <a:pt x="241" y="16"/>
                      <a:pt x="252" y="26"/>
                    </a:cubicBezTo>
                    <a:cubicBezTo>
                      <a:pt x="264" y="35"/>
                      <a:pt x="273" y="48"/>
                      <a:pt x="278" y="63"/>
                    </a:cubicBezTo>
                    <a:cubicBezTo>
                      <a:pt x="283" y="79"/>
                      <a:pt x="286" y="99"/>
                      <a:pt x="286" y="123"/>
                    </a:cubicBezTo>
                    <a:lnTo>
                      <a:pt x="286" y="135"/>
                    </a:lnTo>
                    <a:cubicBezTo>
                      <a:pt x="286" y="160"/>
                      <a:pt x="283" y="180"/>
                      <a:pt x="278" y="195"/>
                    </a:cubicBezTo>
                    <a:cubicBezTo>
                      <a:pt x="273" y="211"/>
                      <a:pt x="264" y="224"/>
                      <a:pt x="253" y="233"/>
                    </a:cubicBezTo>
                    <a:cubicBezTo>
                      <a:pt x="241" y="242"/>
                      <a:pt x="226" y="248"/>
                      <a:pt x="208" y="252"/>
                    </a:cubicBezTo>
                    <a:cubicBezTo>
                      <a:pt x="190" y="255"/>
                      <a:pt x="168" y="257"/>
                      <a:pt x="142" y="257"/>
                    </a:cubicBezTo>
                    <a:lnTo>
                      <a:pt x="67" y="257"/>
                    </a:lnTo>
                    <a:lnTo>
                      <a:pt x="67" y="399"/>
                    </a:lnTo>
                    <a:cubicBezTo>
                      <a:pt x="67" y="403"/>
                      <a:pt x="65" y="407"/>
                      <a:pt x="62" y="409"/>
                    </a:cubicBezTo>
                    <a:cubicBezTo>
                      <a:pt x="58" y="412"/>
                      <a:pt x="54" y="413"/>
                      <a:pt x="50" y="413"/>
                    </a:cubicBezTo>
                    <a:cubicBezTo>
                      <a:pt x="46" y="413"/>
                      <a:pt x="42" y="413"/>
                      <a:pt x="36" y="413"/>
                    </a:cubicBezTo>
                    <a:cubicBezTo>
                      <a:pt x="31" y="412"/>
                      <a:pt x="25" y="412"/>
                      <a:pt x="20" y="411"/>
                    </a:cubicBezTo>
                    <a:cubicBezTo>
                      <a:pt x="14" y="410"/>
                      <a:pt x="10" y="409"/>
                      <a:pt x="6" y="407"/>
                    </a:cubicBezTo>
                    <a:cubicBezTo>
                      <a:pt x="2" y="406"/>
                      <a:pt x="0" y="404"/>
                      <a:pt x="0" y="401"/>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1" name="Freeform 97">
                <a:extLst>
                  <a:ext uri="{FF2B5EF4-FFF2-40B4-BE49-F238E27FC236}">
                    <a16:creationId xmlns:a16="http://schemas.microsoft.com/office/drawing/2014/main" id="{6F5796D3-5093-4256-80F7-A0DE3BB53179}"/>
                  </a:ext>
                </a:extLst>
              </p:cNvPr>
              <p:cNvSpPr>
                <a:spLocks noEditPoints="1"/>
              </p:cNvSpPr>
              <p:nvPr/>
            </p:nvSpPr>
            <p:spPr bwMode="auto">
              <a:xfrm>
                <a:off x="3361456" y="-6655416"/>
                <a:ext cx="346075" cy="422275"/>
              </a:xfrm>
              <a:custGeom>
                <a:avLst/>
                <a:gdLst>
                  <a:gd name="T0" fmla="*/ 169 w 344"/>
                  <a:gd name="T1" fmla="*/ 107 h 419"/>
                  <a:gd name="T2" fmla="*/ 169 w 344"/>
                  <a:gd name="T3" fmla="*/ 107 h 419"/>
                  <a:gd name="T4" fmla="*/ 121 w 344"/>
                  <a:gd name="T5" fmla="*/ 252 h 419"/>
                  <a:gd name="T6" fmla="*/ 224 w 344"/>
                  <a:gd name="T7" fmla="*/ 252 h 419"/>
                  <a:gd name="T8" fmla="*/ 176 w 344"/>
                  <a:gd name="T9" fmla="*/ 107 h 419"/>
                  <a:gd name="T10" fmla="*/ 174 w 344"/>
                  <a:gd name="T11" fmla="*/ 97 h 419"/>
                  <a:gd name="T12" fmla="*/ 172 w 344"/>
                  <a:gd name="T13" fmla="*/ 88 h 419"/>
                  <a:gd name="T14" fmla="*/ 170 w 344"/>
                  <a:gd name="T15" fmla="*/ 97 h 419"/>
                  <a:gd name="T16" fmla="*/ 169 w 344"/>
                  <a:gd name="T17" fmla="*/ 107 h 419"/>
                  <a:gd name="T18" fmla="*/ 273 w 344"/>
                  <a:gd name="T19" fmla="*/ 406 h 419"/>
                  <a:gd name="T20" fmla="*/ 273 w 344"/>
                  <a:gd name="T21" fmla="*/ 406 h 419"/>
                  <a:gd name="T22" fmla="*/ 242 w 344"/>
                  <a:gd name="T23" fmla="*/ 310 h 419"/>
                  <a:gd name="T24" fmla="*/ 103 w 344"/>
                  <a:gd name="T25" fmla="*/ 310 h 419"/>
                  <a:gd name="T26" fmla="*/ 70 w 344"/>
                  <a:gd name="T27" fmla="*/ 407 h 419"/>
                  <a:gd name="T28" fmla="*/ 53 w 344"/>
                  <a:gd name="T29" fmla="*/ 417 h 419"/>
                  <a:gd name="T30" fmla="*/ 22 w 344"/>
                  <a:gd name="T31" fmla="*/ 419 h 419"/>
                  <a:gd name="T32" fmla="*/ 7 w 344"/>
                  <a:gd name="T33" fmla="*/ 417 h 419"/>
                  <a:gd name="T34" fmla="*/ 0 w 344"/>
                  <a:gd name="T35" fmla="*/ 407 h 419"/>
                  <a:gd name="T36" fmla="*/ 1 w 344"/>
                  <a:gd name="T37" fmla="*/ 404 h 419"/>
                  <a:gd name="T38" fmla="*/ 2 w 344"/>
                  <a:gd name="T39" fmla="*/ 402 h 419"/>
                  <a:gd name="T40" fmla="*/ 140 w 344"/>
                  <a:gd name="T41" fmla="*/ 12 h 419"/>
                  <a:gd name="T42" fmla="*/ 147 w 344"/>
                  <a:gd name="T43" fmla="*/ 6 h 419"/>
                  <a:gd name="T44" fmla="*/ 160 w 344"/>
                  <a:gd name="T45" fmla="*/ 2 h 419"/>
                  <a:gd name="T46" fmla="*/ 176 w 344"/>
                  <a:gd name="T47" fmla="*/ 1 h 419"/>
                  <a:gd name="T48" fmla="*/ 191 w 344"/>
                  <a:gd name="T49" fmla="*/ 0 h 419"/>
                  <a:gd name="T50" fmla="*/ 200 w 344"/>
                  <a:gd name="T51" fmla="*/ 3 h 419"/>
                  <a:gd name="T52" fmla="*/ 206 w 344"/>
                  <a:gd name="T53" fmla="*/ 12 h 419"/>
                  <a:gd name="T54" fmla="*/ 343 w 344"/>
                  <a:gd name="T55" fmla="*/ 402 h 419"/>
                  <a:gd name="T56" fmla="*/ 344 w 344"/>
                  <a:gd name="T57" fmla="*/ 404 h 419"/>
                  <a:gd name="T58" fmla="*/ 344 w 344"/>
                  <a:gd name="T59" fmla="*/ 407 h 419"/>
                  <a:gd name="T60" fmla="*/ 337 w 344"/>
                  <a:gd name="T61" fmla="*/ 417 h 419"/>
                  <a:gd name="T62" fmla="*/ 322 w 344"/>
                  <a:gd name="T63" fmla="*/ 419 h 419"/>
                  <a:gd name="T64" fmla="*/ 290 w 344"/>
                  <a:gd name="T65" fmla="*/ 417 h 419"/>
                  <a:gd name="T66" fmla="*/ 273 w 344"/>
                  <a:gd name="T67" fmla="*/ 40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4" h="419">
                    <a:moveTo>
                      <a:pt x="169" y="107"/>
                    </a:moveTo>
                    <a:lnTo>
                      <a:pt x="169" y="107"/>
                    </a:lnTo>
                    <a:lnTo>
                      <a:pt x="121" y="252"/>
                    </a:lnTo>
                    <a:lnTo>
                      <a:pt x="224" y="252"/>
                    </a:lnTo>
                    <a:lnTo>
                      <a:pt x="176" y="107"/>
                    </a:lnTo>
                    <a:cubicBezTo>
                      <a:pt x="175" y="104"/>
                      <a:pt x="174" y="101"/>
                      <a:pt x="174" y="97"/>
                    </a:cubicBezTo>
                    <a:cubicBezTo>
                      <a:pt x="173" y="94"/>
                      <a:pt x="173" y="91"/>
                      <a:pt x="172" y="88"/>
                    </a:cubicBezTo>
                    <a:cubicBezTo>
                      <a:pt x="171" y="91"/>
                      <a:pt x="171" y="94"/>
                      <a:pt x="170" y="97"/>
                    </a:cubicBezTo>
                    <a:cubicBezTo>
                      <a:pt x="170" y="101"/>
                      <a:pt x="170" y="104"/>
                      <a:pt x="169" y="107"/>
                    </a:cubicBezTo>
                    <a:close/>
                    <a:moveTo>
                      <a:pt x="273" y="406"/>
                    </a:moveTo>
                    <a:lnTo>
                      <a:pt x="273" y="406"/>
                    </a:lnTo>
                    <a:lnTo>
                      <a:pt x="242" y="310"/>
                    </a:lnTo>
                    <a:lnTo>
                      <a:pt x="103" y="310"/>
                    </a:lnTo>
                    <a:lnTo>
                      <a:pt x="70" y="407"/>
                    </a:lnTo>
                    <a:cubicBezTo>
                      <a:pt x="68" y="413"/>
                      <a:pt x="62" y="416"/>
                      <a:pt x="53" y="417"/>
                    </a:cubicBezTo>
                    <a:cubicBezTo>
                      <a:pt x="43" y="419"/>
                      <a:pt x="33" y="419"/>
                      <a:pt x="22" y="419"/>
                    </a:cubicBezTo>
                    <a:cubicBezTo>
                      <a:pt x="17" y="419"/>
                      <a:pt x="12" y="418"/>
                      <a:pt x="7" y="417"/>
                    </a:cubicBezTo>
                    <a:cubicBezTo>
                      <a:pt x="3" y="415"/>
                      <a:pt x="0" y="412"/>
                      <a:pt x="0" y="407"/>
                    </a:cubicBezTo>
                    <a:cubicBezTo>
                      <a:pt x="0" y="406"/>
                      <a:pt x="1" y="405"/>
                      <a:pt x="1" y="404"/>
                    </a:cubicBezTo>
                    <a:cubicBezTo>
                      <a:pt x="1" y="404"/>
                      <a:pt x="1" y="403"/>
                      <a:pt x="2" y="402"/>
                    </a:cubicBezTo>
                    <a:lnTo>
                      <a:pt x="140" y="12"/>
                    </a:lnTo>
                    <a:cubicBezTo>
                      <a:pt x="140" y="9"/>
                      <a:pt x="143" y="7"/>
                      <a:pt x="147" y="6"/>
                    </a:cubicBezTo>
                    <a:cubicBezTo>
                      <a:pt x="151" y="4"/>
                      <a:pt x="155" y="3"/>
                      <a:pt x="160" y="2"/>
                    </a:cubicBezTo>
                    <a:cubicBezTo>
                      <a:pt x="165" y="2"/>
                      <a:pt x="171" y="1"/>
                      <a:pt x="176" y="1"/>
                    </a:cubicBezTo>
                    <a:cubicBezTo>
                      <a:pt x="182" y="0"/>
                      <a:pt x="186" y="0"/>
                      <a:pt x="191" y="0"/>
                    </a:cubicBezTo>
                    <a:cubicBezTo>
                      <a:pt x="194" y="0"/>
                      <a:pt x="197" y="1"/>
                      <a:pt x="200" y="3"/>
                    </a:cubicBezTo>
                    <a:cubicBezTo>
                      <a:pt x="203" y="5"/>
                      <a:pt x="205" y="8"/>
                      <a:pt x="206" y="12"/>
                    </a:cubicBezTo>
                    <a:lnTo>
                      <a:pt x="343" y="402"/>
                    </a:lnTo>
                    <a:cubicBezTo>
                      <a:pt x="343" y="403"/>
                      <a:pt x="343" y="404"/>
                      <a:pt x="344" y="404"/>
                    </a:cubicBezTo>
                    <a:cubicBezTo>
                      <a:pt x="344" y="405"/>
                      <a:pt x="344" y="406"/>
                      <a:pt x="344" y="407"/>
                    </a:cubicBezTo>
                    <a:cubicBezTo>
                      <a:pt x="344" y="412"/>
                      <a:pt x="342" y="415"/>
                      <a:pt x="337" y="417"/>
                    </a:cubicBezTo>
                    <a:cubicBezTo>
                      <a:pt x="332" y="418"/>
                      <a:pt x="327" y="419"/>
                      <a:pt x="322" y="419"/>
                    </a:cubicBezTo>
                    <a:cubicBezTo>
                      <a:pt x="310" y="419"/>
                      <a:pt x="299" y="419"/>
                      <a:pt x="290" y="417"/>
                    </a:cubicBezTo>
                    <a:cubicBezTo>
                      <a:pt x="281" y="416"/>
                      <a:pt x="275" y="412"/>
                      <a:pt x="273" y="406"/>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2" name="Freeform 98">
                <a:extLst>
                  <a:ext uri="{FF2B5EF4-FFF2-40B4-BE49-F238E27FC236}">
                    <a16:creationId xmlns:a16="http://schemas.microsoft.com/office/drawing/2014/main" id="{EAFC1071-4C30-46E1-924B-DB4C6E488E94}"/>
                  </a:ext>
                </a:extLst>
              </p:cNvPr>
              <p:cNvSpPr>
                <a:spLocks/>
              </p:cNvSpPr>
              <p:nvPr/>
            </p:nvSpPr>
            <p:spPr bwMode="auto">
              <a:xfrm>
                <a:off x="3751981" y="-6655416"/>
                <a:ext cx="319088" cy="422275"/>
              </a:xfrm>
              <a:custGeom>
                <a:avLst/>
                <a:gdLst>
                  <a:gd name="T0" fmla="*/ 251 w 317"/>
                  <a:gd name="T1" fmla="*/ 294 h 419"/>
                  <a:gd name="T2" fmla="*/ 251 w 317"/>
                  <a:gd name="T3" fmla="*/ 294 h 419"/>
                  <a:gd name="T4" fmla="*/ 251 w 317"/>
                  <a:gd name="T5" fmla="*/ 11 h 419"/>
                  <a:gd name="T6" fmla="*/ 257 w 317"/>
                  <a:gd name="T7" fmla="*/ 5 h 419"/>
                  <a:gd name="T8" fmla="*/ 272 w 317"/>
                  <a:gd name="T9" fmla="*/ 2 h 419"/>
                  <a:gd name="T10" fmla="*/ 289 w 317"/>
                  <a:gd name="T11" fmla="*/ 1 h 419"/>
                  <a:gd name="T12" fmla="*/ 303 w 317"/>
                  <a:gd name="T13" fmla="*/ 0 h 419"/>
                  <a:gd name="T14" fmla="*/ 317 w 317"/>
                  <a:gd name="T15" fmla="*/ 17 h 419"/>
                  <a:gd name="T16" fmla="*/ 317 w 317"/>
                  <a:gd name="T17" fmla="*/ 404 h 419"/>
                  <a:gd name="T18" fmla="*/ 312 w 317"/>
                  <a:gd name="T19" fmla="*/ 415 h 419"/>
                  <a:gd name="T20" fmla="*/ 301 w 317"/>
                  <a:gd name="T21" fmla="*/ 419 h 419"/>
                  <a:gd name="T22" fmla="*/ 288 w 317"/>
                  <a:gd name="T23" fmla="*/ 419 h 419"/>
                  <a:gd name="T24" fmla="*/ 273 w 317"/>
                  <a:gd name="T25" fmla="*/ 417 h 419"/>
                  <a:gd name="T26" fmla="*/ 259 w 317"/>
                  <a:gd name="T27" fmla="*/ 414 h 419"/>
                  <a:gd name="T28" fmla="*/ 251 w 317"/>
                  <a:gd name="T29" fmla="*/ 408 h 419"/>
                  <a:gd name="T30" fmla="*/ 68 w 317"/>
                  <a:gd name="T31" fmla="*/ 126 h 419"/>
                  <a:gd name="T32" fmla="*/ 68 w 317"/>
                  <a:gd name="T33" fmla="*/ 404 h 419"/>
                  <a:gd name="T34" fmla="*/ 63 w 317"/>
                  <a:gd name="T35" fmla="*/ 415 h 419"/>
                  <a:gd name="T36" fmla="*/ 51 w 317"/>
                  <a:gd name="T37" fmla="*/ 419 h 419"/>
                  <a:gd name="T38" fmla="*/ 37 w 317"/>
                  <a:gd name="T39" fmla="*/ 419 h 419"/>
                  <a:gd name="T40" fmla="*/ 20 w 317"/>
                  <a:gd name="T41" fmla="*/ 417 h 419"/>
                  <a:gd name="T42" fmla="*/ 6 w 317"/>
                  <a:gd name="T43" fmla="*/ 413 h 419"/>
                  <a:gd name="T44" fmla="*/ 0 w 317"/>
                  <a:gd name="T45" fmla="*/ 407 h 419"/>
                  <a:gd name="T46" fmla="*/ 0 w 317"/>
                  <a:gd name="T47" fmla="*/ 12 h 419"/>
                  <a:gd name="T48" fmla="*/ 6 w 317"/>
                  <a:gd name="T49" fmla="*/ 6 h 419"/>
                  <a:gd name="T50" fmla="*/ 20 w 317"/>
                  <a:gd name="T51" fmla="*/ 2 h 419"/>
                  <a:gd name="T52" fmla="*/ 37 w 317"/>
                  <a:gd name="T53" fmla="*/ 1 h 419"/>
                  <a:gd name="T54" fmla="*/ 50 w 317"/>
                  <a:gd name="T55" fmla="*/ 0 h 419"/>
                  <a:gd name="T56" fmla="*/ 61 w 317"/>
                  <a:gd name="T57" fmla="*/ 4 h 419"/>
                  <a:gd name="T58" fmla="*/ 68 w 317"/>
                  <a:gd name="T59" fmla="*/ 12 h 419"/>
                  <a:gd name="T60" fmla="*/ 251 w 317"/>
                  <a:gd name="T61" fmla="*/ 29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7" h="419">
                    <a:moveTo>
                      <a:pt x="251" y="294"/>
                    </a:moveTo>
                    <a:lnTo>
                      <a:pt x="251" y="294"/>
                    </a:lnTo>
                    <a:lnTo>
                      <a:pt x="251" y="11"/>
                    </a:lnTo>
                    <a:cubicBezTo>
                      <a:pt x="251" y="9"/>
                      <a:pt x="253" y="7"/>
                      <a:pt x="257" y="5"/>
                    </a:cubicBezTo>
                    <a:cubicBezTo>
                      <a:pt x="261" y="4"/>
                      <a:pt x="266" y="3"/>
                      <a:pt x="272" y="2"/>
                    </a:cubicBezTo>
                    <a:cubicBezTo>
                      <a:pt x="277" y="2"/>
                      <a:pt x="283" y="1"/>
                      <a:pt x="289" y="1"/>
                    </a:cubicBezTo>
                    <a:cubicBezTo>
                      <a:pt x="295" y="0"/>
                      <a:pt x="299" y="0"/>
                      <a:pt x="303" y="0"/>
                    </a:cubicBezTo>
                    <a:cubicBezTo>
                      <a:pt x="313" y="0"/>
                      <a:pt x="317" y="6"/>
                      <a:pt x="317" y="17"/>
                    </a:cubicBezTo>
                    <a:lnTo>
                      <a:pt x="317" y="404"/>
                    </a:lnTo>
                    <a:cubicBezTo>
                      <a:pt x="317" y="409"/>
                      <a:pt x="316" y="413"/>
                      <a:pt x="312" y="415"/>
                    </a:cubicBezTo>
                    <a:cubicBezTo>
                      <a:pt x="309" y="418"/>
                      <a:pt x="305" y="419"/>
                      <a:pt x="301" y="419"/>
                    </a:cubicBezTo>
                    <a:cubicBezTo>
                      <a:pt x="298" y="419"/>
                      <a:pt x="294" y="419"/>
                      <a:pt x="288" y="419"/>
                    </a:cubicBezTo>
                    <a:cubicBezTo>
                      <a:pt x="283" y="419"/>
                      <a:pt x="278" y="418"/>
                      <a:pt x="273" y="417"/>
                    </a:cubicBezTo>
                    <a:cubicBezTo>
                      <a:pt x="268" y="416"/>
                      <a:pt x="264" y="415"/>
                      <a:pt x="259" y="414"/>
                    </a:cubicBezTo>
                    <a:cubicBezTo>
                      <a:pt x="255" y="412"/>
                      <a:pt x="252" y="411"/>
                      <a:pt x="251" y="408"/>
                    </a:cubicBezTo>
                    <a:lnTo>
                      <a:pt x="68" y="126"/>
                    </a:lnTo>
                    <a:lnTo>
                      <a:pt x="68" y="404"/>
                    </a:lnTo>
                    <a:cubicBezTo>
                      <a:pt x="68" y="408"/>
                      <a:pt x="66" y="412"/>
                      <a:pt x="63" y="415"/>
                    </a:cubicBezTo>
                    <a:cubicBezTo>
                      <a:pt x="59" y="418"/>
                      <a:pt x="55" y="419"/>
                      <a:pt x="51" y="419"/>
                    </a:cubicBezTo>
                    <a:cubicBezTo>
                      <a:pt x="47" y="419"/>
                      <a:pt x="43" y="419"/>
                      <a:pt x="37" y="419"/>
                    </a:cubicBezTo>
                    <a:cubicBezTo>
                      <a:pt x="31" y="418"/>
                      <a:pt x="25" y="418"/>
                      <a:pt x="20" y="417"/>
                    </a:cubicBezTo>
                    <a:cubicBezTo>
                      <a:pt x="15" y="416"/>
                      <a:pt x="10" y="415"/>
                      <a:pt x="6" y="413"/>
                    </a:cubicBezTo>
                    <a:cubicBezTo>
                      <a:pt x="2" y="412"/>
                      <a:pt x="0" y="410"/>
                      <a:pt x="0" y="407"/>
                    </a:cubicBezTo>
                    <a:lnTo>
                      <a:pt x="0" y="12"/>
                    </a:lnTo>
                    <a:cubicBezTo>
                      <a:pt x="0" y="10"/>
                      <a:pt x="2" y="8"/>
                      <a:pt x="6" y="6"/>
                    </a:cubicBezTo>
                    <a:cubicBezTo>
                      <a:pt x="10" y="4"/>
                      <a:pt x="15" y="3"/>
                      <a:pt x="20" y="2"/>
                    </a:cubicBezTo>
                    <a:cubicBezTo>
                      <a:pt x="25" y="2"/>
                      <a:pt x="31" y="1"/>
                      <a:pt x="37" y="1"/>
                    </a:cubicBezTo>
                    <a:cubicBezTo>
                      <a:pt x="42" y="0"/>
                      <a:pt x="47" y="0"/>
                      <a:pt x="50" y="0"/>
                    </a:cubicBezTo>
                    <a:cubicBezTo>
                      <a:pt x="54" y="0"/>
                      <a:pt x="58" y="1"/>
                      <a:pt x="61" y="4"/>
                    </a:cubicBezTo>
                    <a:cubicBezTo>
                      <a:pt x="63" y="6"/>
                      <a:pt x="66" y="9"/>
                      <a:pt x="68" y="12"/>
                    </a:cubicBezTo>
                    <a:lnTo>
                      <a:pt x="251" y="294"/>
                    </a:ln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3" name="Freeform 99">
                <a:extLst>
                  <a:ext uri="{FF2B5EF4-FFF2-40B4-BE49-F238E27FC236}">
                    <a16:creationId xmlns:a16="http://schemas.microsoft.com/office/drawing/2014/main" id="{AFD37D78-1822-498B-B99F-A5323FAE3345}"/>
                  </a:ext>
                </a:extLst>
              </p:cNvPr>
              <p:cNvSpPr>
                <a:spLocks/>
              </p:cNvSpPr>
              <p:nvPr/>
            </p:nvSpPr>
            <p:spPr bwMode="auto">
              <a:xfrm>
                <a:off x="2939181" y="-6160116"/>
                <a:ext cx="6350" cy="80963"/>
              </a:xfrm>
              <a:custGeom>
                <a:avLst/>
                <a:gdLst>
                  <a:gd name="T0" fmla="*/ 7 w 7"/>
                  <a:gd name="T1" fmla="*/ 77 h 80"/>
                  <a:gd name="T2" fmla="*/ 7 w 7"/>
                  <a:gd name="T3" fmla="*/ 77 h 80"/>
                  <a:gd name="T4" fmla="*/ 6 w 7"/>
                  <a:gd name="T5" fmla="*/ 79 h 80"/>
                  <a:gd name="T6" fmla="*/ 5 w 7"/>
                  <a:gd name="T7" fmla="*/ 80 h 80"/>
                  <a:gd name="T8" fmla="*/ 2 w 7"/>
                  <a:gd name="T9" fmla="*/ 80 h 80"/>
                  <a:gd name="T10" fmla="*/ 0 w 7"/>
                  <a:gd name="T11" fmla="*/ 79 h 80"/>
                  <a:gd name="T12" fmla="*/ 0 w 7"/>
                  <a:gd name="T13" fmla="*/ 1 h 80"/>
                  <a:gd name="T14" fmla="*/ 2 w 7"/>
                  <a:gd name="T15" fmla="*/ 0 h 80"/>
                  <a:gd name="T16" fmla="*/ 5 w 7"/>
                  <a:gd name="T17" fmla="*/ 0 h 80"/>
                  <a:gd name="T18" fmla="*/ 6 w 7"/>
                  <a:gd name="T19" fmla="*/ 0 h 80"/>
                  <a:gd name="T20" fmla="*/ 7 w 7"/>
                  <a:gd name="T21" fmla="*/ 3 h 80"/>
                  <a:gd name="T22" fmla="*/ 7 w 7"/>
                  <a:gd name="T23" fmla="*/ 7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0">
                    <a:moveTo>
                      <a:pt x="7" y="77"/>
                    </a:moveTo>
                    <a:lnTo>
                      <a:pt x="7" y="77"/>
                    </a:lnTo>
                    <a:cubicBezTo>
                      <a:pt x="7" y="78"/>
                      <a:pt x="7" y="79"/>
                      <a:pt x="6" y="79"/>
                    </a:cubicBezTo>
                    <a:cubicBezTo>
                      <a:pt x="6" y="80"/>
                      <a:pt x="6" y="80"/>
                      <a:pt x="5" y="80"/>
                    </a:cubicBezTo>
                    <a:cubicBezTo>
                      <a:pt x="4" y="80"/>
                      <a:pt x="3" y="80"/>
                      <a:pt x="2" y="80"/>
                    </a:cubicBezTo>
                    <a:cubicBezTo>
                      <a:pt x="1" y="79"/>
                      <a:pt x="0" y="79"/>
                      <a:pt x="0" y="79"/>
                    </a:cubicBezTo>
                    <a:lnTo>
                      <a:pt x="0" y="1"/>
                    </a:lnTo>
                    <a:cubicBezTo>
                      <a:pt x="0" y="1"/>
                      <a:pt x="1" y="1"/>
                      <a:pt x="2" y="0"/>
                    </a:cubicBezTo>
                    <a:cubicBezTo>
                      <a:pt x="3" y="0"/>
                      <a:pt x="4" y="0"/>
                      <a:pt x="5" y="0"/>
                    </a:cubicBezTo>
                    <a:cubicBezTo>
                      <a:pt x="6" y="0"/>
                      <a:pt x="6" y="0"/>
                      <a:pt x="6" y="0"/>
                    </a:cubicBezTo>
                    <a:cubicBezTo>
                      <a:pt x="7" y="1"/>
                      <a:pt x="7" y="2"/>
                      <a:pt x="7" y="3"/>
                    </a:cubicBezTo>
                    <a:lnTo>
                      <a:pt x="7" y="77"/>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4" name="Freeform 100">
                <a:extLst>
                  <a:ext uri="{FF2B5EF4-FFF2-40B4-BE49-F238E27FC236}">
                    <a16:creationId xmlns:a16="http://schemas.microsoft.com/office/drawing/2014/main" id="{969B515C-5606-4FE7-B146-B15922C84FC6}"/>
                  </a:ext>
                </a:extLst>
              </p:cNvPr>
              <p:cNvSpPr>
                <a:spLocks/>
              </p:cNvSpPr>
              <p:nvPr/>
            </p:nvSpPr>
            <p:spPr bwMode="auto">
              <a:xfrm>
                <a:off x="2964581" y="-6160116"/>
                <a:ext cx="55563" cy="80963"/>
              </a:xfrm>
              <a:custGeom>
                <a:avLst/>
                <a:gdLst>
                  <a:gd name="T0" fmla="*/ 49 w 55"/>
                  <a:gd name="T1" fmla="*/ 68 h 80"/>
                  <a:gd name="T2" fmla="*/ 49 w 55"/>
                  <a:gd name="T3" fmla="*/ 68 h 80"/>
                  <a:gd name="T4" fmla="*/ 49 w 55"/>
                  <a:gd name="T5" fmla="*/ 1 h 80"/>
                  <a:gd name="T6" fmla="*/ 50 w 55"/>
                  <a:gd name="T7" fmla="*/ 0 h 80"/>
                  <a:gd name="T8" fmla="*/ 53 w 55"/>
                  <a:gd name="T9" fmla="*/ 0 h 80"/>
                  <a:gd name="T10" fmla="*/ 54 w 55"/>
                  <a:gd name="T11" fmla="*/ 1 h 80"/>
                  <a:gd name="T12" fmla="*/ 55 w 55"/>
                  <a:gd name="T13" fmla="*/ 3 h 80"/>
                  <a:gd name="T14" fmla="*/ 55 w 55"/>
                  <a:gd name="T15" fmla="*/ 77 h 80"/>
                  <a:gd name="T16" fmla="*/ 54 w 55"/>
                  <a:gd name="T17" fmla="*/ 79 h 80"/>
                  <a:gd name="T18" fmla="*/ 53 w 55"/>
                  <a:gd name="T19" fmla="*/ 80 h 80"/>
                  <a:gd name="T20" fmla="*/ 50 w 55"/>
                  <a:gd name="T21" fmla="*/ 80 h 80"/>
                  <a:gd name="T22" fmla="*/ 49 w 55"/>
                  <a:gd name="T23" fmla="*/ 79 h 80"/>
                  <a:gd name="T24" fmla="*/ 6 w 55"/>
                  <a:gd name="T25" fmla="*/ 12 h 80"/>
                  <a:gd name="T26" fmla="*/ 6 w 55"/>
                  <a:gd name="T27" fmla="*/ 77 h 80"/>
                  <a:gd name="T28" fmla="*/ 5 w 55"/>
                  <a:gd name="T29" fmla="*/ 79 h 80"/>
                  <a:gd name="T30" fmla="*/ 4 w 55"/>
                  <a:gd name="T31" fmla="*/ 80 h 80"/>
                  <a:gd name="T32" fmla="*/ 1 w 55"/>
                  <a:gd name="T33" fmla="*/ 80 h 80"/>
                  <a:gd name="T34" fmla="*/ 0 w 55"/>
                  <a:gd name="T35" fmla="*/ 79 h 80"/>
                  <a:gd name="T36" fmla="*/ 0 w 55"/>
                  <a:gd name="T37" fmla="*/ 1 h 80"/>
                  <a:gd name="T38" fmla="*/ 1 w 55"/>
                  <a:gd name="T39" fmla="*/ 0 h 80"/>
                  <a:gd name="T40" fmla="*/ 4 w 55"/>
                  <a:gd name="T41" fmla="*/ 0 h 80"/>
                  <a:gd name="T42" fmla="*/ 5 w 55"/>
                  <a:gd name="T43" fmla="*/ 0 h 80"/>
                  <a:gd name="T44" fmla="*/ 6 w 55"/>
                  <a:gd name="T45" fmla="*/ 1 h 80"/>
                  <a:gd name="T46" fmla="*/ 49 w 55"/>
                  <a:gd name="T47"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0">
                    <a:moveTo>
                      <a:pt x="49" y="68"/>
                    </a:moveTo>
                    <a:lnTo>
                      <a:pt x="49" y="68"/>
                    </a:lnTo>
                    <a:lnTo>
                      <a:pt x="49" y="1"/>
                    </a:lnTo>
                    <a:cubicBezTo>
                      <a:pt x="49" y="1"/>
                      <a:pt x="49" y="0"/>
                      <a:pt x="50" y="0"/>
                    </a:cubicBezTo>
                    <a:cubicBezTo>
                      <a:pt x="51" y="0"/>
                      <a:pt x="52" y="0"/>
                      <a:pt x="53" y="0"/>
                    </a:cubicBezTo>
                    <a:cubicBezTo>
                      <a:pt x="54" y="0"/>
                      <a:pt x="54" y="0"/>
                      <a:pt x="54" y="1"/>
                    </a:cubicBezTo>
                    <a:cubicBezTo>
                      <a:pt x="55" y="1"/>
                      <a:pt x="55" y="2"/>
                      <a:pt x="55" y="3"/>
                    </a:cubicBezTo>
                    <a:lnTo>
                      <a:pt x="55" y="77"/>
                    </a:lnTo>
                    <a:cubicBezTo>
                      <a:pt x="55" y="78"/>
                      <a:pt x="55" y="79"/>
                      <a:pt x="54" y="79"/>
                    </a:cubicBezTo>
                    <a:cubicBezTo>
                      <a:pt x="54" y="80"/>
                      <a:pt x="54" y="80"/>
                      <a:pt x="53" y="80"/>
                    </a:cubicBezTo>
                    <a:cubicBezTo>
                      <a:pt x="52" y="80"/>
                      <a:pt x="51" y="80"/>
                      <a:pt x="50" y="80"/>
                    </a:cubicBezTo>
                    <a:cubicBezTo>
                      <a:pt x="49" y="80"/>
                      <a:pt x="49" y="79"/>
                      <a:pt x="49" y="79"/>
                    </a:cubicBezTo>
                    <a:lnTo>
                      <a:pt x="6" y="12"/>
                    </a:lnTo>
                    <a:lnTo>
                      <a:pt x="6" y="77"/>
                    </a:lnTo>
                    <a:cubicBezTo>
                      <a:pt x="6" y="78"/>
                      <a:pt x="6" y="79"/>
                      <a:pt x="5" y="79"/>
                    </a:cubicBezTo>
                    <a:cubicBezTo>
                      <a:pt x="5" y="80"/>
                      <a:pt x="5" y="80"/>
                      <a:pt x="4" y="80"/>
                    </a:cubicBezTo>
                    <a:cubicBezTo>
                      <a:pt x="3" y="80"/>
                      <a:pt x="2" y="80"/>
                      <a:pt x="1" y="80"/>
                    </a:cubicBezTo>
                    <a:cubicBezTo>
                      <a:pt x="0" y="79"/>
                      <a:pt x="0" y="79"/>
                      <a:pt x="0" y="79"/>
                    </a:cubicBezTo>
                    <a:lnTo>
                      <a:pt x="0" y="1"/>
                    </a:lnTo>
                    <a:cubicBezTo>
                      <a:pt x="0" y="1"/>
                      <a:pt x="0" y="1"/>
                      <a:pt x="1" y="0"/>
                    </a:cubicBezTo>
                    <a:cubicBezTo>
                      <a:pt x="2" y="0"/>
                      <a:pt x="3" y="0"/>
                      <a:pt x="4" y="0"/>
                    </a:cubicBezTo>
                    <a:cubicBezTo>
                      <a:pt x="4" y="0"/>
                      <a:pt x="5" y="0"/>
                      <a:pt x="5" y="0"/>
                    </a:cubicBezTo>
                    <a:cubicBezTo>
                      <a:pt x="5" y="0"/>
                      <a:pt x="6" y="1"/>
                      <a:pt x="6" y="1"/>
                    </a:cubicBezTo>
                    <a:lnTo>
                      <a:pt x="49" y="6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5" name="Freeform 101">
                <a:extLst>
                  <a:ext uri="{FF2B5EF4-FFF2-40B4-BE49-F238E27FC236}">
                    <a16:creationId xmlns:a16="http://schemas.microsoft.com/office/drawing/2014/main" id="{6E740D38-B999-4276-A476-BE394E523B22}"/>
                  </a:ext>
                </a:extLst>
              </p:cNvPr>
              <p:cNvSpPr>
                <a:spLocks/>
              </p:cNvSpPr>
              <p:nvPr/>
            </p:nvSpPr>
            <p:spPr bwMode="auto">
              <a:xfrm>
                <a:off x="3031256" y="-6160116"/>
                <a:ext cx="44450" cy="80963"/>
              </a:xfrm>
              <a:custGeom>
                <a:avLst/>
                <a:gdLst>
                  <a:gd name="T0" fmla="*/ 3 w 45"/>
                  <a:gd name="T1" fmla="*/ 72 h 80"/>
                  <a:gd name="T2" fmla="*/ 3 w 45"/>
                  <a:gd name="T3" fmla="*/ 72 h 80"/>
                  <a:gd name="T4" fmla="*/ 10 w 45"/>
                  <a:gd name="T5" fmla="*/ 74 h 80"/>
                  <a:gd name="T6" fmla="*/ 20 w 45"/>
                  <a:gd name="T7" fmla="*/ 75 h 80"/>
                  <a:gd name="T8" fmla="*/ 26 w 45"/>
                  <a:gd name="T9" fmla="*/ 74 h 80"/>
                  <a:gd name="T10" fmla="*/ 32 w 45"/>
                  <a:gd name="T11" fmla="*/ 72 h 80"/>
                  <a:gd name="T12" fmla="*/ 37 w 45"/>
                  <a:gd name="T13" fmla="*/ 68 h 80"/>
                  <a:gd name="T14" fmla="*/ 39 w 45"/>
                  <a:gd name="T15" fmla="*/ 62 h 80"/>
                  <a:gd name="T16" fmla="*/ 36 w 45"/>
                  <a:gd name="T17" fmla="*/ 53 h 80"/>
                  <a:gd name="T18" fmla="*/ 29 w 45"/>
                  <a:gd name="T19" fmla="*/ 46 h 80"/>
                  <a:gd name="T20" fmla="*/ 21 w 45"/>
                  <a:gd name="T21" fmla="*/ 40 h 80"/>
                  <a:gd name="T22" fmla="*/ 12 w 45"/>
                  <a:gd name="T23" fmla="*/ 34 h 80"/>
                  <a:gd name="T24" fmla="*/ 5 w 45"/>
                  <a:gd name="T25" fmla="*/ 26 h 80"/>
                  <a:gd name="T26" fmla="*/ 3 w 45"/>
                  <a:gd name="T27" fmla="*/ 17 h 80"/>
                  <a:gd name="T28" fmla="*/ 4 w 45"/>
                  <a:gd name="T29" fmla="*/ 9 h 80"/>
                  <a:gd name="T30" fmla="*/ 9 w 45"/>
                  <a:gd name="T31" fmla="*/ 4 h 80"/>
                  <a:gd name="T32" fmla="*/ 17 w 45"/>
                  <a:gd name="T33" fmla="*/ 1 h 80"/>
                  <a:gd name="T34" fmla="*/ 25 w 45"/>
                  <a:gd name="T35" fmla="*/ 0 h 80"/>
                  <a:gd name="T36" fmla="*/ 29 w 45"/>
                  <a:gd name="T37" fmla="*/ 0 h 80"/>
                  <a:gd name="T38" fmla="*/ 34 w 45"/>
                  <a:gd name="T39" fmla="*/ 0 h 80"/>
                  <a:gd name="T40" fmla="*/ 38 w 45"/>
                  <a:gd name="T41" fmla="*/ 1 h 80"/>
                  <a:gd name="T42" fmla="*/ 42 w 45"/>
                  <a:gd name="T43" fmla="*/ 2 h 80"/>
                  <a:gd name="T44" fmla="*/ 43 w 45"/>
                  <a:gd name="T45" fmla="*/ 3 h 80"/>
                  <a:gd name="T46" fmla="*/ 43 w 45"/>
                  <a:gd name="T47" fmla="*/ 4 h 80"/>
                  <a:gd name="T48" fmla="*/ 43 w 45"/>
                  <a:gd name="T49" fmla="*/ 6 h 80"/>
                  <a:gd name="T50" fmla="*/ 41 w 45"/>
                  <a:gd name="T51" fmla="*/ 7 h 80"/>
                  <a:gd name="T52" fmla="*/ 34 w 45"/>
                  <a:gd name="T53" fmla="*/ 6 h 80"/>
                  <a:gd name="T54" fmla="*/ 27 w 45"/>
                  <a:gd name="T55" fmla="*/ 5 h 80"/>
                  <a:gd name="T56" fmla="*/ 20 w 45"/>
                  <a:gd name="T57" fmla="*/ 6 h 80"/>
                  <a:gd name="T58" fmla="*/ 14 w 45"/>
                  <a:gd name="T59" fmla="*/ 8 h 80"/>
                  <a:gd name="T60" fmla="*/ 10 w 45"/>
                  <a:gd name="T61" fmla="*/ 11 h 80"/>
                  <a:gd name="T62" fmla="*/ 9 w 45"/>
                  <a:gd name="T63" fmla="*/ 16 h 80"/>
                  <a:gd name="T64" fmla="*/ 12 w 45"/>
                  <a:gd name="T65" fmla="*/ 24 h 80"/>
                  <a:gd name="T66" fmla="*/ 18 w 45"/>
                  <a:gd name="T67" fmla="*/ 30 h 80"/>
                  <a:gd name="T68" fmla="*/ 27 w 45"/>
                  <a:gd name="T69" fmla="*/ 36 h 80"/>
                  <a:gd name="T70" fmla="*/ 36 w 45"/>
                  <a:gd name="T71" fmla="*/ 43 h 80"/>
                  <a:gd name="T72" fmla="*/ 43 w 45"/>
                  <a:gd name="T73" fmla="*/ 51 h 80"/>
                  <a:gd name="T74" fmla="*/ 45 w 45"/>
                  <a:gd name="T75" fmla="*/ 62 h 80"/>
                  <a:gd name="T76" fmla="*/ 43 w 45"/>
                  <a:gd name="T77" fmla="*/ 70 h 80"/>
                  <a:gd name="T78" fmla="*/ 38 w 45"/>
                  <a:gd name="T79" fmla="*/ 76 h 80"/>
                  <a:gd name="T80" fmla="*/ 30 w 45"/>
                  <a:gd name="T81" fmla="*/ 79 h 80"/>
                  <a:gd name="T82" fmla="*/ 21 w 45"/>
                  <a:gd name="T83" fmla="*/ 80 h 80"/>
                  <a:gd name="T84" fmla="*/ 16 w 45"/>
                  <a:gd name="T85" fmla="*/ 80 h 80"/>
                  <a:gd name="T86" fmla="*/ 10 w 45"/>
                  <a:gd name="T87" fmla="*/ 79 h 80"/>
                  <a:gd name="T88" fmla="*/ 6 w 45"/>
                  <a:gd name="T89" fmla="*/ 79 h 80"/>
                  <a:gd name="T90" fmla="*/ 2 w 45"/>
                  <a:gd name="T91" fmla="*/ 78 h 80"/>
                  <a:gd name="T92" fmla="*/ 1 w 45"/>
                  <a:gd name="T93" fmla="*/ 77 h 80"/>
                  <a:gd name="T94" fmla="*/ 0 w 45"/>
                  <a:gd name="T95" fmla="*/ 76 h 80"/>
                  <a:gd name="T96" fmla="*/ 1 w 45"/>
                  <a:gd name="T97" fmla="*/ 73 h 80"/>
                  <a:gd name="T98" fmla="*/ 3 w 45"/>
                  <a:gd name="T99"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80">
                    <a:moveTo>
                      <a:pt x="3" y="72"/>
                    </a:moveTo>
                    <a:lnTo>
                      <a:pt x="3" y="72"/>
                    </a:lnTo>
                    <a:cubicBezTo>
                      <a:pt x="4" y="73"/>
                      <a:pt x="7" y="73"/>
                      <a:pt x="10" y="74"/>
                    </a:cubicBezTo>
                    <a:cubicBezTo>
                      <a:pt x="13" y="75"/>
                      <a:pt x="16" y="75"/>
                      <a:pt x="20" y="75"/>
                    </a:cubicBezTo>
                    <a:cubicBezTo>
                      <a:pt x="22" y="75"/>
                      <a:pt x="24" y="75"/>
                      <a:pt x="26" y="74"/>
                    </a:cubicBezTo>
                    <a:cubicBezTo>
                      <a:pt x="29" y="74"/>
                      <a:pt x="31" y="73"/>
                      <a:pt x="32" y="72"/>
                    </a:cubicBezTo>
                    <a:cubicBezTo>
                      <a:pt x="34" y="71"/>
                      <a:pt x="36" y="70"/>
                      <a:pt x="37" y="68"/>
                    </a:cubicBezTo>
                    <a:cubicBezTo>
                      <a:pt x="38" y="67"/>
                      <a:pt x="39" y="65"/>
                      <a:pt x="39" y="62"/>
                    </a:cubicBezTo>
                    <a:cubicBezTo>
                      <a:pt x="39" y="58"/>
                      <a:pt x="38" y="56"/>
                      <a:pt x="36" y="53"/>
                    </a:cubicBezTo>
                    <a:cubicBezTo>
                      <a:pt x="34" y="51"/>
                      <a:pt x="32" y="48"/>
                      <a:pt x="29" y="46"/>
                    </a:cubicBezTo>
                    <a:cubicBezTo>
                      <a:pt x="27" y="44"/>
                      <a:pt x="24" y="42"/>
                      <a:pt x="21" y="40"/>
                    </a:cubicBezTo>
                    <a:cubicBezTo>
                      <a:pt x="18" y="38"/>
                      <a:pt x="15" y="36"/>
                      <a:pt x="12" y="34"/>
                    </a:cubicBezTo>
                    <a:cubicBezTo>
                      <a:pt x="9" y="32"/>
                      <a:pt x="7" y="29"/>
                      <a:pt x="5" y="26"/>
                    </a:cubicBezTo>
                    <a:cubicBezTo>
                      <a:pt x="3" y="24"/>
                      <a:pt x="3" y="20"/>
                      <a:pt x="3" y="17"/>
                    </a:cubicBezTo>
                    <a:cubicBezTo>
                      <a:pt x="3" y="14"/>
                      <a:pt x="3" y="11"/>
                      <a:pt x="4" y="9"/>
                    </a:cubicBezTo>
                    <a:cubicBezTo>
                      <a:pt x="6" y="7"/>
                      <a:pt x="7" y="5"/>
                      <a:pt x="9" y="4"/>
                    </a:cubicBezTo>
                    <a:cubicBezTo>
                      <a:pt x="11" y="2"/>
                      <a:pt x="14" y="1"/>
                      <a:pt x="17" y="1"/>
                    </a:cubicBezTo>
                    <a:cubicBezTo>
                      <a:pt x="19" y="0"/>
                      <a:pt x="22" y="0"/>
                      <a:pt x="25" y="0"/>
                    </a:cubicBezTo>
                    <a:cubicBezTo>
                      <a:pt x="26" y="0"/>
                      <a:pt x="28" y="0"/>
                      <a:pt x="29" y="0"/>
                    </a:cubicBezTo>
                    <a:cubicBezTo>
                      <a:pt x="30" y="0"/>
                      <a:pt x="32" y="0"/>
                      <a:pt x="34" y="0"/>
                    </a:cubicBezTo>
                    <a:cubicBezTo>
                      <a:pt x="35" y="0"/>
                      <a:pt x="37" y="1"/>
                      <a:pt x="38" y="1"/>
                    </a:cubicBezTo>
                    <a:cubicBezTo>
                      <a:pt x="39" y="1"/>
                      <a:pt x="41" y="1"/>
                      <a:pt x="42" y="2"/>
                    </a:cubicBezTo>
                    <a:cubicBezTo>
                      <a:pt x="43" y="2"/>
                      <a:pt x="43" y="2"/>
                      <a:pt x="43" y="3"/>
                    </a:cubicBezTo>
                    <a:cubicBezTo>
                      <a:pt x="44" y="3"/>
                      <a:pt x="44" y="3"/>
                      <a:pt x="43" y="4"/>
                    </a:cubicBezTo>
                    <a:cubicBezTo>
                      <a:pt x="43" y="5"/>
                      <a:pt x="43" y="5"/>
                      <a:pt x="43" y="6"/>
                    </a:cubicBezTo>
                    <a:cubicBezTo>
                      <a:pt x="43" y="7"/>
                      <a:pt x="42" y="7"/>
                      <a:pt x="41" y="7"/>
                    </a:cubicBezTo>
                    <a:cubicBezTo>
                      <a:pt x="39" y="6"/>
                      <a:pt x="36" y="6"/>
                      <a:pt x="34" y="6"/>
                    </a:cubicBezTo>
                    <a:cubicBezTo>
                      <a:pt x="32" y="5"/>
                      <a:pt x="29" y="5"/>
                      <a:pt x="27" y="5"/>
                    </a:cubicBezTo>
                    <a:cubicBezTo>
                      <a:pt x="24" y="5"/>
                      <a:pt x="22" y="5"/>
                      <a:pt x="20" y="6"/>
                    </a:cubicBezTo>
                    <a:cubicBezTo>
                      <a:pt x="18" y="6"/>
                      <a:pt x="16" y="7"/>
                      <a:pt x="14" y="8"/>
                    </a:cubicBezTo>
                    <a:cubicBezTo>
                      <a:pt x="13" y="9"/>
                      <a:pt x="11" y="10"/>
                      <a:pt x="10" y="11"/>
                    </a:cubicBezTo>
                    <a:cubicBezTo>
                      <a:pt x="10" y="13"/>
                      <a:pt x="9" y="14"/>
                      <a:pt x="9" y="16"/>
                    </a:cubicBezTo>
                    <a:cubicBezTo>
                      <a:pt x="9" y="19"/>
                      <a:pt x="10" y="22"/>
                      <a:pt x="12" y="24"/>
                    </a:cubicBezTo>
                    <a:cubicBezTo>
                      <a:pt x="14" y="26"/>
                      <a:pt x="16" y="28"/>
                      <a:pt x="18" y="30"/>
                    </a:cubicBezTo>
                    <a:cubicBezTo>
                      <a:pt x="21" y="32"/>
                      <a:pt x="24" y="34"/>
                      <a:pt x="27" y="36"/>
                    </a:cubicBezTo>
                    <a:cubicBezTo>
                      <a:pt x="30" y="38"/>
                      <a:pt x="33" y="40"/>
                      <a:pt x="36" y="43"/>
                    </a:cubicBezTo>
                    <a:cubicBezTo>
                      <a:pt x="39" y="45"/>
                      <a:pt x="41" y="48"/>
                      <a:pt x="43" y="51"/>
                    </a:cubicBezTo>
                    <a:cubicBezTo>
                      <a:pt x="44" y="54"/>
                      <a:pt x="45" y="58"/>
                      <a:pt x="45" y="62"/>
                    </a:cubicBezTo>
                    <a:cubicBezTo>
                      <a:pt x="45" y="65"/>
                      <a:pt x="44" y="68"/>
                      <a:pt x="43" y="70"/>
                    </a:cubicBezTo>
                    <a:cubicBezTo>
                      <a:pt x="42" y="73"/>
                      <a:pt x="40" y="75"/>
                      <a:pt x="38" y="76"/>
                    </a:cubicBezTo>
                    <a:cubicBezTo>
                      <a:pt x="35" y="78"/>
                      <a:pt x="33" y="79"/>
                      <a:pt x="30" y="79"/>
                    </a:cubicBezTo>
                    <a:cubicBezTo>
                      <a:pt x="27" y="80"/>
                      <a:pt x="24" y="80"/>
                      <a:pt x="21" y="80"/>
                    </a:cubicBezTo>
                    <a:cubicBezTo>
                      <a:pt x="19" y="80"/>
                      <a:pt x="18" y="80"/>
                      <a:pt x="16" y="80"/>
                    </a:cubicBezTo>
                    <a:cubicBezTo>
                      <a:pt x="14" y="80"/>
                      <a:pt x="12" y="80"/>
                      <a:pt x="10" y="79"/>
                    </a:cubicBezTo>
                    <a:cubicBezTo>
                      <a:pt x="9" y="79"/>
                      <a:pt x="7" y="79"/>
                      <a:pt x="6" y="79"/>
                    </a:cubicBezTo>
                    <a:cubicBezTo>
                      <a:pt x="4" y="78"/>
                      <a:pt x="3" y="78"/>
                      <a:pt x="2" y="78"/>
                    </a:cubicBezTo>
                    <a:cubicBezTo>
                      <a:pt x="1" y="77"/>
                      <a:pt x="1" y="77"/>
                      <a:pt x="1" y="77"/>
                    </a:cubicBezTo>
                    <a:cubicBezTo>
                      <a:pt x="0" y="77"/>
                      <a:pt x="0" y="76"/>
                      <a:pt x="0" y="76"/>
                    </a:cubicBezTo>
                    <a:cubicBezTo>
                      <a:pt x="0" y="75"/>
                      <a:pt x="1" y="74"/>
                      <a:pt x="1" y="73"/>
                    </a:cubicBezTo>
                    <a:cubicBezTo>
                      <a:pt x="1" y="72"/>
                      <a:pt x="2" y="72"/>
                      <a:pt x="3" y="72"/>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6" name="Freeform 102">
                <a:extLst>
                  <a:ext uri="{FF2B5EF4-FFF2-40B4-BE49-F238E27FC236}">
                    <a16:creationId xmlns:a16="http://schemas.microsoft.com/office/drawing/2014/main" id="{A705A575-7045-48F5-A750-A71338CF8B35}"/>
                  </a:ext>
                </a:extLst>
              </p:cNvPr>
              <p:cNvSpPr>
                <a:spLocks/>
              </p:cNvSpPr>
              <p:nvPr/>
            </p:nvSpPr>
            <p:spPr bwMode="auto">
              <a:xfrm>
                <a:off x="3080469" y="-6160116"/>
                <a:ext cx="55563" cy="80963"/>
              </a:xfrm>
              <a:custGeom>
                <a:avLst/>
                <a:gdLst>
                  <a:gd name="T0" fmla="*/ 31 w 56"/>
                  <a:gd name="T1" fmla="*/ 6 h 79"/>
                  <a:gd name="T2" fmla="*/ 31 w 56"/>
                  <a:gd name="T3" fmla="*/ 6 h 79"/>
                  <a:gd name="T4" fmla="*/ 31 w 56"/>
                  <a:gd name="T5" fmla="*/ 76 h 79"/>
                  <a:gd name="T6" fmla="*/ 31 w 56"/>
                  <a:gd name="T7" fmla="*/ 78 h 79"/>
                  <a:gd name="T8" fmla="*/ 30 w 56"/>
                  <a:gd name="T9" fmla="*/ 79 h 79"/>
                  <a:gd name="T10" fmla="*/ 26 w 56"/>
                  <a:gd name="T11" fmla="*/ 79 h 79"/>
                  <a:gd name="T12" fmla="*/ 25 w 56"/>
                  <a:gd name="T13" fmla="*/ 78 h 79"/>
                  <a:gd name="T14" fmla="*/ 25 w 56"/>
                  <a:gd name="T15" fmla="*/ 6 h 79"/>
                  <a:gd name="T16" fmla="*/ 3 w 56"/>
                  <a:gd name="T17" fmla="*/ 6 h 79"/>
                  <a:gd name="T18" fmla="*/ 1 w 56"/>
                  <a:gd name="T19" fmla="*/ 5 h 79"/>
                  <a:gd name="T20" fmla="*/ 0 w 56"/>
                  <a:gd name="T21" fmla="*/ 4 h 79"/>
                  <a:gd name="T22" fmla="*/ 1 w 56"/>
                  <a:gd name="T23" fmla="*/ 1 h 79"/>
                  <a:gd name="T24" fmla="*/ 2 w 56"/>
                  <a:gd name="T25" fmla="*/ 0 h 79"/>
                  <a:gd name="T26" fmla="*/ 53 w 56"/>
                  <a:gd name="T27" fmla="*/ 0 h 79"/>
                  <a:gd name="T28" fmla="*/ 55 w 56"/>
                  <a:gd name="T29" fmla="*/ 0 h 79"/>
                  <a:gd name="T30" fmla="*/ 56 w 56"/>
                  <a:gd name="T31" fmla="*/ 2 h 79"/>
                  <a:gd name="T32" fmla="*/ 56 w 56"/>
                  <a:gd name="T33" fmla="*/ 5 h 79"/>
                  <a:gd name="T34" fmla="*/ 55 w 56"/>
                  <a:gd name="T35" fmla="*/ 6 h 79"/>
                  <a:gd name="T36" fmla="*/ 31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1" y="6"/>
                    </a:moveTo>
                    <a:lnTo>
                      <a:pt x="31" y="6"/>
                    </a:lnTo>
                    <a:lnTo>
                      <a:pt x="31" y="76"/>
                    </a:lnTo>
                    <a:cubicBezTo>
                      <a:pt x="31" y="77"/>
                      <a:pt x="31" y="78"/>
                      <a:pt x="31" y="78"/>
                    </a:cubicBezTo>
                    <a:cubicBezTo>
                      <a:pt x="31" y="79"/>
                      <a:pt x="30" y="79"/>
                      <a:pt x="30" y="79"/>
                    </a:cubicBezTo>
                    <a:cubicBezTo>
                      <a:pt x="28" y="79"/>
                      <a:pt x="27" y="79"/>
                      <a:pt x="26" y="79"/>
                    </a:cubicBezTo>
                    <a:cubicBezTo>
                      <a:pt x="25" y="78"/>
                      <a:pt x="25" y="78"/>
                      <a:pt x="25" y="78"/>
                    </a:cubicBezTo>
                    <a:lnTo>
                      <a:pt x="25" y="6"/>
                    </a:lnTo>
                    <a:lnTo>
                      <a:pt x="3" y="6"/>
                    </a:lnTo>
                    <a:cubicBezTo>
                      <a:pt x="2" y="6"/>
                      <a:pt x="2" y="6"/>
                      <a:pt x="1" y="5"/>
                    </a:cubicBezTo>
                    <a:cubicBezTo>
                      <a:pt x="1" y="5"/>
                      <a:pt x="0" y="5"/>
                      <a:pt x="0" y="4"/>
                    </a:cubicBezTo>
                    <a:cubicBezTo>
                      <a:pt x="0" y="3"/>
                      <a:pt x="1" y="2"/>
                      <a:pt x="1" y="1"/>
                    </a:cubicBezTo>
                    <a:cubicBezTo>
                      <a:pt x="1" y="0"/>
                      <a:pt x="1" y="0"/>
                      <a:pt x="2" y="0"/>
                    </a:cubicBezTo>
                    <a:lnTo>
                      <a:pt x="53" y="0"/>
                    </a:lnTo>
                    <a:cubicBezTo>
                      <a:pt x="54" y="0"/>
                      <a:pt x="55" y="0"/>
                      <a:pt x="55" y="0"/>
                    </a:cubicBezTo>
                    <a:cubicBezTo>
                      <a:pt x="56" y="1"/>
                      <a:pt x="56" y="1"/>
                      <a:pt x="56" y="2"/>
                    </a:cubicBezTo>
                    <a:cubicBezTo>
                      <a:pt x="56" y="3"/>
                      <a:pt x="56" y="4"/>
                      <a:pt x="56" y="5"/>
                    </a:cubicBezTo>
                    <a:cubicBezTo>
                      <a:pt x="55" y="5"/>
                      <a:pt x="55" y="6"/>
                      <a:pt x="55" y="6"/>
                    </a:cubicBezTo>
                    <a:lnTo>
                      <a:pt x="31"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7" name="Freeform 103">
                <a:extLst>
                  <a:ext uri="{FF2B5EF4-FFF2-40B4-BE49-F238E27FC236}">
                    <a16:creationId xmlns:a16="http://schemas.microsoft.com/office/drawing/2014/main" id="{EA0549B5-A0A3-4D89-A7A3-B23E79632A7F}"/>
                  </a:ext>
                </a:extLst>
              </p:cNvPr>
              <p:cNvSpPr>
                <a:spLocks/>
              </p:cNvSpPr>
              <p:nvPr/>
            </p:nvSpPr>
            <p:spPr bwMode="auto">
              <a:xfrm>
                <a:off x="3143969" y="-6160116"/>
                <a:ext cx="7938" cy="80963"/>
              </a:xfrm>
              <a:custGeom>
                <a:avLst/>
                <a:gdLst>
                  <a:gd name="T0" fmla="*/ 7 w 7"/>
                  <a:gd name="T1" fmla="*/ 77 h 80"/>
                  <a:gd name="T2" fmla="*/ 7 w 7"/>
                  <a:gd name="T3" fmla="*/ 77 h 80"/>
                  <a:gd name="T4" fmla="*/ 6 w 7"/>
                  <a:gd name="T5" fmla="*/ 79 h 80"/>
                  <a:gd name="T6" fmla="*/ 5 w 7"/>
                  <a:gd name="T7" fmla="*/ 80 h 80"/>
                  <a:gd name="T8" fmla="*/ 2 w 7"/>
                  <a:gd name="T9" fmla="*/ 80 h 80"/>
                  <a:gd name="T10" fmla="*/ 0 w 7"/>
                  <a:gd name="T11" fmla="*/ 79 h 80"/>
                  <a:gd name="T12" fmla="*/ 0 w 7"/>
                  <a:gd name="T13" fmla="*/ 1 h 80"/>
                  <a:gd name="T14" fmla="*/ 2 w 7"/>
                  <a:gd name="T15" fmla="*/ 0 h 80"/>
                  <a:gd name="T16" fmla="*/ 5 w 7"/>
                  <a:gd name="T17" fmla="*/ 0 h 80"/>
                  <a:gd name="T18" fmla="*/ 6 w 7"/>
                  <a:gd name="T19" fmla="*/ 0 h 80"/>
                  <a:gd name="T20" fmla="*/ 7 w 7"/>
                  <a:gd name="T21" fmla="*/ 3 h 80"/>
                  <a:gd name="T22" fmla="*/ 7 w 7"/>
                  <a:gd name="T23" fmla="*/ 7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0">
                    <a:moveTo>
                      <a:pt x="7" y="77"/>
                    </a:moveTo>
                    <a:lnTo>
                      <a:pt x="7" y="77"/>
                    </a:lnTo>
                    <a:cubicBezTo>
                      <a:pt x="7" y="78"/>
                      <a:pt x="6" y="79"/>
                      <a:pt x="6" y="79"/>
                    </a:cubicBezTo>
                    <a:cubicBezTo>
                      <a:pt x="6" y="80"/>
                      <a:pt x="5" y="80"/>
                      <a:pt x="5" y="80"/>
                    </a:cubicBezTo>
                    <a:cubicBezTo>
                      <a:pt x="4" y="80"/>
                      <a:pt x="3" y="80"/>
                      <a:pt x="2" y="80"/>
                    </a:cubicBezTo>
                    <a:cubicBezTo>
                      <a:pt x="1" y="79"/>
                      <a:pt x="0" y="79"/>
                      <a:pt x="0" y="79"/>
                    </a:cubicBezTo>
                    <a:lnTo>
                      <a:pt x="0" y="1"/>
                    </a:lnTo>
                    <a:cubicBezTo>
                      <a:pt x="0" y="1"/>
                      <a:pt x="1" y="1"/>
                      <a:pt x="2" y="0"/>
                    </a:cubicBezTo>
                    <a:cubicBezTo>
                      <a:pt x="3" y="0"/>
                      <a:pt x="4" y="0"/>
                      <a:pt x="5" y="0"/>
                    </a:cubicBezTo>
                    <a:cubicBezTo>
                      <a:pt x="5" y="0"/>
                      <a:pt x="6" y="0"/>
                      <a:pt x="6" y="0"/>
                    </a:cubicBezTo>
                    <a:cubicBezTo>
                      <a:pt x="6" y="1"/>
                      <a:pt x="7" y="2"/>
                      <a:pt x="7" y="3"/>
                    </a:cubicBezTo>
                    <a:lnTo>
                      <a:pt x="7" y="77"/>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8" name="Freeform 104">
                <a:extLst>
                  <a:ext uri="{FF2B5EF4-FFF2-40B4-BE49-F238E27FC236}">
                    <a16:creationId xmlns:a16="http://schemas.microsoft.com/office/drawing/2014/main" id="{78B8BB51-6B4E-4F2E-AFC1-650E3F1E6B0E}"/>
                  </a:ext>
                </a:extLst>
              </p:cNvPr>
              <p:cNvSpPr>
                <a:spLocks/>
              </p:cNvSpPr>
              <p:nvPr/>
            </p:nvSpPr>
            <p:spPr bwMode="auto">
              <a:xfrm>
                <a:off x="3158256" y="-6160116"/>
                <a:ext cx="55563" cy="80963"/>
              </a:xfrm>
              <a:custGeom>
                <a:avLst/>
                <a:gdLst>
                  <a:gd name="T0" fmla="*/ 32 w 56"/>
                  <a:gd name="T1" fmla="*/ 6 h 79"/>
                  <a:gd name="T2" fmla="*/ 32 w 56"/>
                  <a:gd name="T3" fmla="*/ 6 h 79"/>
                  <a:gd name="T4" fmla="*/ 32 w 56"/>
                  <a:gd name="T5" fmla="*/ 76 h 79"/>
                  <a:gd name="T6" fmla="*/ 31 w 56"/>
                  <a:gd name="T7" fmla="*/ 78 h 79"/>
                  <a:gd name="T8" fmla="*/ 30 w 56"/>
                  <a:gd name="T9" fmla="*/ 79 h 79"/>
                  <a:gd name="T10" fmla="*/ 27 w 56"/>
                  <a:gd name="T11" fmla="*/ 79 h 79"/>
                  <a:gd name="T12" fmla="*/ 25 w 56"/>
                  <a:gd name="T13" fmla="*/ 78 h 79"/>
                  <a:gd name="T14" fmla="*/ 25 w 56"/>
                  <a:gd name="T15" fmla="*/ 6 h 79"/>
                  <a:gd name="T16" fmla="*/ 3 w 56"/>
                  <a:gd name="T17" fmla="*/ 6 h 79"/>
                  <a:gd name="T18" fmla="*/ 1 w 56"/>
                  <a:gd name="T19" fmla="*/ 5 h 79"/>
                  <a:gd name="T20" fmla="*/ 0 w 56"/>
                  <a:gd name="T21" fmla="*/ 4 h 79"/>
                  <a:gd name="T22" fmla="*/ 1 w 56"/>
                  <a:gd name="T23" fmla="*/ 1 h 79"/>
                  <a:gd name="T24" fmla="*/ 2 w 56"/>
                  <a:gd name="T25" fmla="*/ 0 h 79"/>
                  <a:gd name="T26" fmla="*/ 54 w 56"/>
                  <a:gd name="T27" fmla="*/ 0 h 79"/>
                  <a:gd name="T28" fmla="*/ 55 w 56"/>
                  <a:gd name="T29" fmla="*/ 0 h 79"/>
                  <a:gd name="T30" fmla="*/ 56 w 56"/>
                  <a:gd name="T31" fmla="*/ 2 h 79"/>
                  <a:gd name="T32" fmla="*/ 56 w 56"/>
                  <a:gd name="T33" fmla="*/ 5 h 79"/>
                  <a:gd name="T34" fmla="*/ 55 w 56"/>
                  <a:gd name="T35" fmla="*/ 6 h 79"/>
                  <a:gd name="T36" fmla="*/ 32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2" y="6"/>
                    </a:moveTo>
                    <a:lnTo>
                      <a:pt x="32" y="6"/>
                    </a:lnTo>
                    <a:lnTo>
                      <a:pt x="32" y="76"/>
                    </a:lnTo>
                    <a:cubicBezTo>
                      <a:pt x="32" y="77"/>
                      <a:pt x="31" y="78"/>
                      <a:pt x="31" y="78"/>
                    </a:cubicBezTo>
                    <a:cubicBezTo>
                      <a:pt x="31" y="79"/>
                      <a:pt x="30" y="79"/>
                      <a:pt x="30" y="79"/>
                    </a:cubicBezTo>
                    <a:cubicBezTo>
                      <a:pt x="29" y="79"/>
                      <a:pt x="27" y="79"/>
                      <a:pt x="27" y="79"/>
                    </a:cubicBezTo>
                    <a:cubicBezTo>
                      <a:pt x="26" y="78"/>
                      <a:pt x="25" y="78"/>
                      <a:pt x="25" y="78"/>
                    </a:cubicBezTo>
                    <a:lnTo>
                      <a:pt x="25" y="6"/>
                    </a:lnTo>
                    <a:lnTo>
                      <a:pt x="3" y="6"/>
                    </a:lnTo>
                    <a:cubicBezTo>
                      <a:pt x="2" y="6"/>
                      <a:pt x="2" y="6"/>
                      <a:pt x="1" y="5"/>
                    </a:cubicBezTo>
                    <a:cubicBezTo>
                      <a:pt x="1" y="5"/>
                      <a:pt x="0" y="5"/>
                      <a:pt x="0" y="4"/>
                    </a:cubicBezTo>
                    <a:cubicBezTo>
                      <a:pt x="0" y="3"/>
                      <a:pt x="1" y="2"/>
                      <a:pt x="1" y="1"/>
                    </a:cubicBezTo>
                    <a:cubicBezTo>
                      <a:pt x="1" y="0"/>
                      <a:pt x="2" y="0"/>
                      <a:pt x="2" y="0"/>
                    </a:cubicBezTo>
                    <a:lnTo>
                      <a:pt x="54" y="0"/>
                    </a:lnTo>
                    <a:cubicBezTo>
                      <a:pt x="54" y="0"/>
                      <a:pt x="55" y="0"/>
                      <a:pt x="55" y="0"/>
                    </a:cubicBezTo>
                    <a:cubicBezTo>
                      <a:pt x="56" y="1"/>
                      <a:pt x="56" y="1"/>
                      <a:pt x="56" y="2"/>
                    </a:cubicBezTo>
                    <a:cubicBezTo>
                      <a:pt x="56" y="3"/>
                      <a:pt x="56" y="4"/>
                      <a:pt x="56" y="5"/>
                    </a:cubicBezTo>
                    <a:cubicBezTo>
                      <a:pt x="55" y="5"/>
                      <a:pt x="55" y="6"/>
                      <a:pt x="55" y="6"/>
                    </a:cubicBezTo>
                    <a:lnTo>
                      <a:pt x="32"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19" name="Freeform 105">
                <a:extLst>
                  <a:ext uri="{FF2B5EF4-FFF2-40B4-BE49-F238E27FC236}">
                    <a16:creationId xmlns:a16="http://schemas.microsoft.com/office/drawing/2014/main" id="{93E3E864-B022-47AB-BBA6-E8C2FA327BF8}"/>
                  </a:ext>
                </a:extLst>
              </p:cNvPr>
              <p:cNvSpPr>
                <a:spLocks/>
              </p:cNvSpPr>
              <p:nvPr/>
            </p:nvSpPr>
            <p:spPr bwMode="auto">
              <a:xfrm>
                <a:off x="3223344" y="-6160116"/>
                <a:ext cx="53975" cy="80963"/>
              </a:xfrm>
              <a:custGeom>
                <a:avLst/>
                <a:gdLst>
                  <a:gd name="T0" fmla="*/ 48 w 54"/>
                  <a:gd name="T1" fmla="*/ 52 h 80"/>
                  <a:gd name="T2" fmla="*/ 48 w 54"/>
                  <a:gd name="T3" fmla="*/ 52 h 80"/>
                  <a:gd name="T4" fmla="*/ 48 w 54"/>
                  <a:gd name="T5" fmla="*/ 1 h 80"/>
                  <a:gd name="T6" fmla="*/ 49 w 54"/>
                  <a:gd name="T7" fmla="*/ 0 h 80"/>
                  <a:gd name="T8" fmla="*/ 52 w 54"/>
                  <a:gd name="T9" fmla="*/ 0 h 80"/>
                  <a:gd name="T10" fmla="*/ 54 w 54"/>
                  <a:gd name="T11" fmla="*/ 1 h 80"/>
                  <a:gd name="T12" fmla="*/ 54 w 54"/>
                  <a:gd name="T13" fmla="*/ 3 h 80"/>
                  <a:gd name="T14" fmla="*/ 54 w 54"/>
                  <a:gd name="T15" fmla="*/ 52 h 80"/>
                  <a:gd name="T16" fmla="*/ 53 w 54"/>
                  <a:gd name="T17" fmla="*/ 65 h 80"/>
                  <a:gd name="T18" fmla="*/ 47 w 54"/>
                  <a:gd name="T19" fmla="*/ 74 h 80"/>
                  <a:gd name="T20" fmla="*/ 39 w 54"/>
                  <a:gd name="T21" fmla="*/ 79 h 80"/>
                  <a:gd name="T22" fmla="*/ 27 w 54"/>
                  <a:gd name="T23" fmla="*/ 80 h 80"/>
                  <a:gd name="T24" fmla="*/ 26 w 54"/>
                  <a:gd name="T25" fmla="*/ 80 h 80"/>
                  <a:gd name="T26" fmla="*/ 15 w 54"/>
                  <a:gd name="T27" fmla="*/ 79 h 80"/>
                  <a:gd name="T28" fmla="*/ 7 w 54"/>
                  <a:gd name="T29" fmla="*/ 74 h 80"/>
                  <a:gd name="T30" fmla="*/ 2 w 54"/>
                  <a:gd name="T31" fmla="*/ 65 h 80"/>
                  <a:gd name="T32" fmla="*/ 0 w 54"/>
                  <a:gd name="T33" fmla="*/ 52 h 80"/>
                  <a:gd name="T34" fmla="*/ 0 w 54"/>
                  <a:gd name="T35" fmla="*/ 1 h 80"/>
                  <a:gd name="T36" fmla="*/ 2 w 54"/>
                  <a:gd name="T37" fmla="*/ 0 h 80"/>
                  <a:gd name="T38" fmla="*/ 5 w 54"/>
                  <a:gd name="T39" fmla="*/ 0 h 80"/>
                  <a:gd name="T40" fmla="*/ 6 w 54"/>
                  <a:gd name="T41" fmla="*/ 1 h 80"/>
                  <a:gd name="T42" fmla="*/ 7 w 54"/>
                  <a:gd name="T43" fmla="*/ 3 h 80"/>
                  <a:gd name="T44" fmla="*/ 7 w 54"/>
                  <a:gd name="T45" fmla="*/ 52 h 80"/>
                  <a:gd name="T46" fmla="*/ 8 w 54"/>
                  <a:gd name="T47" fmla="*/ 62 h 80"/>
                  <a:gd name="T48" fmla="*/ 11 w 54"/>
                  <a:gd name="T49" fmla="*/ 69 h 80"/>
                  <a:gd name="T50" fmla="*/ 17 w 54"/>
                  <a:gd name="T51" fmla="*/ 73 h 80"/>
                  <a:gd name="T52" fmla="*/ 26 w 54"/>
                  <a:gd name="T53" fmla="*/ 74 h 80"/>
                  <a:gd name="T54" fmla="*/ 27 w 54"/>
                  <a:gd name="T55" fmla="*/ 74 h 80"/>
                  <a:gd name="T56" fmla="*/ 37 w 54"/>
                  <a:gd name="T57" fmla="*/ 73 h 80"/>
                  <a:gd name="T58" fmla="*/ 43 w 54"/>
                  <a:gd name="T59" fmla="*/ 69 h 80"/>
                  <a:gd name="T60" fmla="*/ 47 w 54"/>
                  <a:gd name="T61" fmla="*/ 62 h 80"/>
                  <a:gd name="T62" fmla="*/ 48 w 54"/>
                  <a:gd name="T63" fmla="*/ 5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 h="80">
                    <a:moveTo>
                      <a:pt x="48" y="52"/>
                    </a:moveTo>
                    <a:lnTo>
                      <a:pt x="48" y="52"/>
                    </a:lnTo>
                    <a:lnTo>
                      <a:pt x="48" y="1"/>
                    </a:lnTo>
                    <a:cubicBezTo>
                      <a:pt x="48" y="1"/>
                      <a:pt x="48" y="1"/>
                      <a:pt x="49" y="0"/>
                    </a:cubicBezTo>
                    <a:cubicBezTo>
                      <a:pt x="50" y="0"/>
                      <a:pt x="51" y="0"/>
                      <a:pt x="52" y="0"/>
                    </a:cubicBezTo>
                    <a:cubicBezTo>
                      <a:pt x="53" y="0"/>
                      <a:pt x="53" y="0"/>
                      <a:pt x="54" y="1"/>
                    </a:cubicBezTo>
                    <a:cubicBezTo>
                      <a:pt x="54" y="1"/>
                      <a:pt x="54" y="2"/>
                      <a:pt x="54" y="3"/>
                    </a:cubicBezTo>
                    <a:lnTo>
                      <a:pt x="54" y="52"/>
                    </a:lnTo>
                    <a:cubicBezTo>
                      <a:pt x="54" y="57"/>
                      <a:pt x="54" y="62"/>
                      <a:pt x="53" y="65"/>
                    </a:cubicBezTo>
                    <a:cubicBezTo>
                      <a:pt x="51" y="69"/>
                      <a:pt x="50" y="72"/>
                      <a:pt x="47" y="74"/>
                    </a:cubicBezTo>
                    <a:cubicBezTo>
                      <a:pt x="45" y="76"/>
                      <a:pt x="42" y="78"/>
                      <a:pt x="39" y="79"/>
                    </a:cubicBezTo>
                    <a:cubicBezTo>
                      <a:pt x="36" y="80"/>
                      <a:pt x="32" y="80"/>
                      <a:pt x="27" y="80"/>
                    </a:cubicBezTo>
                    <a:lnTo>
                      <a:pt x="26" y="80"/>
                    </a:lnTo>
                    <a:cubicBezTo>
                      <a:pt x="22" y="80"/>
                      <a:pt x="18" y="80"/>
                      <a:pt x="15" y="79"/>
                    </a:cubicBezTo>
                    <a:cubicBezTo>
                      <a:pt x="12" y="78"/>
                      <a:pt x="9" y="76"/>
                      <a:pt x="7" y="74"/>
                    </a:cubicBezTo>
                    <a:cubicBezTo>
                      <a:pt x="4" y="72"/>
                      <a:pt x="3" y="69"/>
                      <a:pt x="2" y="65"/>
                    </a:cubicBezTo>
                    <a:cubicBezTo>
                      <a:pt x="1" y="62"/>
                      <a:pt x="0" y="57"/>
                      <a:pt x="0" y="52"/>
                    </a:cubicBezTo>
                    <a:lnTo>
                      <a:pt x="0" y="1"/>
                    </a:lnTo>
                    <a:cubicBezTo>
                      <a:pt x="0" y="1"/>
                      <a:pt x="1" y="1"/>
                      <a:pt x="2" y="0"/>
                    </a:cubicBezTo>
                    <a:cubicBezTo>
                      <a:pt x="3" y="0"/>
                      <a:pt x="4" y="0"/>
                      <a:pt x="5" y="0"/>
                    </a:cubicBezTo>
                    <a:cubicBezTo>
                      <a:pt x="5" y="0"/>
                      <a:pt x="6" y="0"/>
                      <a:pt x="6" y="1"/>
                    </a:cubicBezTo>
                    <a:cubicBezTo>
                      <a:pt x="7" y="1"/>
                      <a:pt x="7" y="2"/>
                      <a:pt x="7" y="3"/>
                    </a:cubicBezTo>
                    <a:lnTo>
                      <a:pt x="7" y="52"/>
                    </a:lnTo>
                    <a:cubicBezTo>
                      <a:pt x="7" y="56"/>
                      <a:pt x="7" y="59"/>
                      <a:pt x="8" y="62"/>
                    </a:cubicBezTo>
                    <a:cubicBezTo>
                      <a:pt x="9" y="65"/>
                      <a:pt x="10" y="68"/>
                      <a:pt x="11" y="69"/>
                    </a:cubicBezTo>
                    <a:cubicBezTo>
                      <a:pt x="13" y="71"/>
                      <a:pt x="15" y="72"/>
                      <a:pt x="17" y="73"/>
                    </a:cubicBezTo>
                    <a:cubicBezTo>
                      <a:pt x="20" y="74"/>
                      <a:pt x="23" y="74"/>
                      <a:pt x="26" y="74"/>
                    </a:cubicBezTo>
                    <a:lnTo>
                      <a:pt x="27" y="74"/>
                    </a:lnTo>
                    <a:cubicBezTo>
                      <a:pt x="31" y="74"/>
                      <a:pt x="34" y="74"/>
                      <a:pt x="37" y="73"/>
                    </a:cubicBezTo>
                    <a:cubicBezTo>
                      <a:pt x="39" y="72"/>
                      <a:pt x="41" y="71"/>
                      <a:pt x="43" y="69"/>
                    </a:cubicBezTo>
                    <a:cubicBezTo>
                      <a:pt x="45" y="68"/>
                      <a:pt x="46" y="65"/>
                      <a:pt x="47" y="62"/>
                    </a:cubicBezTo>
                    <a:cubicBezTo>
                      <a:pt x="47" y="59"/>
                      <a:pt x="48" y="56"/>
                      <a:pt x="48" y="52"/>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0" name="Freeform 106">
                <a:extLst>
                  <a:ext uri="{FF2B5EF4-FFF2-40B4-BE49-F238E27FC236}">
                    <a16:creationId xmlns:a16="http://schemas.microsoft.com/office/drawing/2014/main" id="{1FF3E6B6-5573-491E-B6C6-B1725325DA96}"/>
                  </a:ext>
                </a:extLst>
              </p:cNvPr>
              <p:cNvSpPr>
                <a:spLocks/>
              </p:cNvSpPr>
              <p:nvPr/>
            </p:nvSpPr>
            <p:spPr bwMode="auto">
              <a:xfrm>
                <a:off x="3285256" y="-6160116"/>
                <a:ext cx="55563" cy="80963"/>
              </a:xfrm>
              <a:custGeom>
                <a:avLst/>
                <a:gdLst>
                  <a:gd name="T0" fmla="*/ 31 w 56"/>
                  <a:gd name="T1" fmla="*/ 6 h 79"/>
                  <a:gd name="T2" fmla="*/ 31 w 56"/>
                  <a:gd name="T3" fmla="*/ 6 h 79"/>
                  <a:gd name="T4" fmla="*/ 31 w 56"/>
                  <a:gd name="T5" fmla="*/ 76 h 79"/>
                  <a:gd name="T6" fmla="*/ 31 w 56"/>
                  <a:gd name="T7" fmla="*/ 78 h 79"/>
                  <a:gd name="T8" fmla="*/ 29 w 56"/>
                  <a:gd name="T9" fmla="*/ 79 h 79"/>
                  <a:gd name="T10" fmla="*/ 26 w 56"/>
                  <a:gd name="T11" fmla="*/ 79 h 79"/>
                  <a:gd name="T12" fmla="*/ 25 w 56"/>
                  <a:gd name="T13" fmla="*/ 78 h 79"/>
                  <a:gd name="T14" fmla="*/ 25 w 56"/>
                  <a:gd name="T15" fmla="*/ 6 h 79"/>
                  <a:gd name="T16" fmla="*/ 3 w 56"/>
                  <a:gd name="T17" fmla="*/ 6 h 79"/>
                  <a:gd name="T18" fmla="*/ 1 w 56"/>
                  <a:gd name="T19" fmla="*/ 5 h 79"/>
                  <a:gd name="T20" fmla="*/ 0 w 56"/>
                  <a:gd name="T21" fmla="*/ 4 h 79"/>
                  <a:gd name="T22" fmla="*/ 1 w 56"/>
                  <a:gd name="T23" fmla="*/ 1 h 79"/>
                  <a:gd name="T24" fmla="*/ 2 w 56"/>
                  <a:gd name="T25" fmla="*/ 0 h 79"/>
                  <a:gd name="T26" fmla="*/ 53 w 56"/>
                  <a:gd name="T27" fmla="*/ 0 h 79"/>
                  <a:gd name="T28" fmla="*/ 55 w 56"/>
                  <a:gd name="T29" fmla="*/ 0 h 79"/>
                  <a:gd name="T30" fmla="*/ 56 w 56"/>
                  <a:gd name="T31" fmla="*/ 2 h 79"/>
                  <a:gd name="T32" fmla="*/ 55 w 56"/>
                  <a:gd name="T33" fmla="*/ 5 h 79"/>
                  <a:gd name="T34" fmla="*/ 54 w 56"/>
                  <a:gd name="T35" fmla="*/ 6 h 79"/>
                  <a:gd name="T36" fmla="*/ 31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1" y="6"/>
                    </a:moveTo>
                    <a:lnTo>
                      <a:pt x="31" y="6"/>
                    </a:lnTo>
                    <a:lnTo>
                      <a:pt x="31" y="76"/>
                    </a:lnTo>
                    <a:cubicBezTo>
                      <a:pt x="31" y="77"/>
                      <a:pt x="31" y="78"/>
                      <a:pt x="31" y="78"/>
                    </a:cubicBezTo>
                    <a:cubicBezTo>
                      <a:pt x="31" y="79"/>
                      <a:pt x="30" y="79"/>
                      <a:pt x="29" y="79"/>
                    </a:cubicBezTo>
                    <a:cubicBezTo>
                      <a:pt x="28" y="79"/>
                      <a:pt x="27" y="79"/>
                      <a:pt x="26" y="79"/>
                    </a:cubicBezTo>
                    <a:cubicBezTo>
                      <a:pt x="25" y="78"/>
                      <a:pt x="25" y="78"/>
                      <a:pt x="25" y="78"/>
                    </a:cubicBezTo>
                    <a:lnTo>
                      <a:pt x="25" y="6"/>
                    </a:lnTo>
                    <a:lnTo>
                      <a:pt x="3" y="6"/>
                    </a:lnTo>
                    <a:cubicBezTo>
                      <a:pt x="2" y="6"/>
                      <a:pt x="1" y="6"/>
                      <a:pt x="1" y="5"/>
                    </a:cubicBezTo>
                    <a:cubicBezTo>
                      <a:pt x="0" y="5"/>
                      <a:pt x="0" y="5"/>
                      <a:pt x="0" y="4"/>
                    </a:cubicBezTo>
                    <a:cubicBezTo>
                      <a:pt x="0" y="3"/>
                      <a:pt x="0" y="2"/>
                      <a:pt x="1" y="1"/>
                    </a:cubicBezTo>
                    <a:cubicBezTo>
                      <a:pt x="1" y="0"/>
                      <a:pt x="1" y="0"/>
                      <a:pt x="2" y="0"/>
                    </a:cubicBezTo>
                    <a:lnTo>
                      <a:pt x="53" y="0"/>
                    </a:lnTo>
                    <a:cubicBezTo>
                      <a:pt x="54" y="0"/>
                      <a:pt x="55" y="0"/>
                      <a:pt x="55" y="0"/>
                    </a:cubicBezTo>
                    <a:cubicBezTo>
                      <a:pt x="56" y="1"/>
                      <a:pt x="56" y="1"/>
                      <a:pt x="56" y="2"/>
                    </a:cubicBezTo>
                    <a:cubicBezTo>
                      <a:pt x="56" y="3"/>
                      <a:pt x="56" y="4"/>
                      <a:pt x="55" y="5"/>
                    </a:cubicBezTo>
                    <a:cubicBezTo>
                      <a:pt x="55" y="5"/>
                      <a:pt x="55" y="6"/>
                      <a:pt x="54" y="6"/>
                    </a:cubicBezTo>
                    <a:lnTo>
                      <a:pt x="31"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1" name="Freeform 107">
                <a:extLst>
                  <a:ext uri="{FF2B5EF4-FFF2-40B4-BE49-F238E27FC236}">
                    <a16:creationId xmlns:a16="http://schemas.microsoft.com/office/drawing/2014/main" id="{C182C42D-4A36-4E31-AACC-E73977AA2283}"/>
                  </a:ext>
                </a:extLst>
              </p:cNvPr>
              <p:cNvSpPr>
                <a:spLocks/>
              </p:cNvSpPr>
              <p:nvPr/>
            </p:nvSpPr>
            <p:spPr bwMode="auto">
              <a:xfrm>
                <a:off x="3348756" y="-6160116"/>
                <a:ext cx="44450" cy="79375"/>
              </a:xfrm>
              <a:custGeom>
                <a:avLst/>
                <a:gdLst>
                  <a:gd name="T0" fmla="*/ 0 w 44"/>
                  <a:gd name="T1" fmla="*/ 76 h 78"/>
                  <a:gd name="T2" fmla="*/ 0 w 44"/>
                  <a:gd name="T3" fmla="*/ 76 h 78"/>
                  <a:gd name="T4" fmla="*/ 0 w 44"/>
                  <a:gd name="T5" fmla="*/ 3 h 78"/>
                  <a:gd name="T6" fmla="*/ 2 w 44"/>
                  <a:gd name="T7" fmla="*/ 0 h 78"/>
                  <a:gd name="T8" fmla="*/ 42 w 44"/>
                  <a:gd name="T9" fmla="*/ 0 h 78"/>
                  <a:gd name="T10" fmla="*/ 44 w 44"/>
                  <a:gd name="T11" fmla="*/ 0 h 78"/>
                  <a:gd name="T12" fmla="*/ 44 w 44"/>
                  <a:gd name="T13" fmla="*/ 2 h 78"/>
                  <a:gd name="T14" fmla="*/ 44 w 44"/>
                  <a:gd name="T15" fmla="*/ 4 h 78"/>
                  <a:gd name="T16" fmla="*/ 43 w 44"/>
                  <a:gd name="T17" fmla="*/ 6 h 78"/>
                  <a:gd name="T18" fmla="*/ 6 w 44"/>
                  <a:gd name="T19" fmla="*/ 6 h 78"/>
                  <a:gd name="T20" fmla="*/ 6 w 44"/>
                  <a:gd name="T21" fmla="*/ 35 h 78"/>
                  <a:gd name="T22" fmla="*/ 40 w 44"/>
                  <a:gd name="T23" fmla="*/ 35 h 78"/>
                  <a:gd name="T24" fmla="*/ 41 w 44"/>
                  <a:gd name="T25" fmla="*/ 36 h 78"/>
                  <a:gd name="T26" fmla="*/ 42 w 44"/>
                  <a:gd name="T27" fmla="*/ 37 h 78"/>
                  <a:gd name="T28" fmla="*/ 42 w 44"/>
                  <a:gd name="T29" fmla="*/ 40 h 78"/>
                  <a:gd name="T30" fmla="*/ 41 w 44"/>
                  <a:gd name="T31" fmla="*/ 41 h 78"/>
                  <a:gd name="T32" fmla="*/ 6 w 44"/>
                  <a:gd name="T33" fmla="*/ 41 h 78"/>
                  <a:gd name="T34" fmla="*/ 6 w 44"/>
                  <a:gd name="T35" fmla="*/ 72 h 78"/>
                  <a:gd name="T36" fmla="*/ 42 w 44"/>
                  <a:gd name="T37" fmla="*/ 72 h 78"/>
                  <a:gd name="T38" fmla="*/ 44 w 44"/>
                  <a:gd name="T39" fmla="*/ 73 h 78"/>
                  <a:gd name="T40" fmla="*/ 44 w 44"/>
                  <a:gd name="T41" fmla="*/ 74 h 78"/>
                  <a:gd name="T42" fmla="*/ 44 w 44"/>
                  <a:gd name="T43" fmla="*/ 77 h 78"/>
                  <a:gd name="T44" fmla="*/ 43 w 44"/>
                  <a:gd name="T45" fmla="*/ 78 h 78"/>
                  <a:gd name="T46" fmla="*/ 4 w 44"/>
                  <a:gd name="T47" fmla="*/ 78 h 78"/>
                  <a:gd name="T48" fmla="*/ 1 w 44"/>
                  <a:gd name="T49" fmla="*/ 77 h 78"/>
                  <a:gd name="T50" fmla="*/ 0 w 44"/>
                  <a:gd name="T51" fmla="*/ 7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78">
                    <a:moveTo>
                      <a:pt x="0" y="76"/>
                    </a:moveTo>
                    <a:lnTo>
                      <a:pt x="0" y="76"/>
                    </a:lnTo>
                    <a:lnTo>
                      <a:pt x="0" y="3"/>
                    </a:lnTo>
                    <a:cubicBezTo>
                      <a:pt x="0" y="1"/>
                      <a:pt x="1" y="0"/>
                      <a:pt x="2" y="0"/>
                    </a:cubicBezTo>
                    <a:lnTo>
                      <a:pt x="42" y="0"/>
                    </a:lnTo>
                    <a:cubicBezTo>
                      <a:pt x="43" y="0"/>
                      <a:pt x="43" y="0"/>
                      <a:pt x="44" y="0"/>
                    </a:cubicBezTo>
                    <a:cubicBezTo>
                      <a:pt x="44" y="1"/>
                      <a:pt x="44" y="1"/>
                      <a:pt x="44" y="2"/>
                    </a:cubicBezTo>
                    <a:cubicBezTo>
                      <a:pt x="44" y="3"/>
                      <a:pt x="44" y="4"/>
                      <a:pt x="44" y="4"/>
                    </a:cubicBezTo>
                    <a:cubicBezTo>
                      <a:pt x="44" y="5"/>
                      <a:pt x="43" y="6"/>
                      <a:pt x="43" y="6"/>
                    </a:cubicBezTo>
                    <a:lnTo>
                      <a:pt x="6" y="6"/>
                    </a:lnTo>
                    <a:lnTo>
                      <a:pt x="6" y="35"/>
                    </a:lnTo>
                    <a:lnTo>
                      <a:pt x="40" y="35"/>
                    </a:lnTo>
                    <a:cubicBezTo>
                      <a:pt x="40" y="35"/>
                      <a:pt x="41" y="36"/>
                      <a:pt x="41" y="36"/>
                    </a:cubicBezTo>
                    <a:cubicBezTo>
                      <a:pt x="42" y="36"/>
                      <a:pt x="42" y="37"/>
                      <a:pt x="42" y="37"/>
                    </a:cubicBezTo>
                    <a:cubicBezTo>
                      <a:pt x="42" y="38"/>
                      <a:pt x="42" y="39"/>
                      <a:pt x="42" y="40"/>
                    </a:cubicBezTo>
                    <a:cubicBezTo>
                      <a:pt x="41" y="41"/>
                      <a:pt x="41" y="41"/>
                      <a:pt x="41" y="41"/>
                    </a:cubicBezTo>
                    <a:lnTo>
                      <a:pt x="6" y="41"/>
                    </a:lnTo>
                    <a:lnTo>
                      <a:pt x="6" y="72"/>
                    </a:lnTo>
                    <a:lnTo>
                      <a:pt x="42" y="72"/>
                    </a:lnTo>
                    <a:cubicBezTo>
                      <a:pt x="43" y="72"/>
                      <a:pt x="43" y="72"/>
                      <a:pt x="44" y="73"/>
                    </a:cubicBezTo>
                    <a:cubicBezTo>
                      <a:pt x="44" y="73"/>
                      <a:pt x="44" y="73"/>
                      <a:pt x="44" y="74"/>
                    </a:cubicBezTo>
                    <a:cubicBezTo>
                      <a:pt x="44" y="75"/>
                      <a:pt x="44" y="76"/>
                      <a:pt x="44" y="77"/>
                    </a:cubicBezTo>
                    <a:cubicBezTo>
                      <a:pt x="44" y="77"/>
                      <a:pt x="43" y="78"/>
                      <a:pt x="43" y="78"/>
                    </a:cubicBezTo>
                    <a:lnTo>
                      <a:pt x="4" y="78"/>
                    </a:lnTo>
                    <a:cubicBezTo>
                      <a:pt x="3" y="78"/>
                      <a:pt x="2" y="78"/>
                      <a:pt x="1" y="77"/>
                    </a:cubicBezTo>
                    <a:cubicBezTo>
                      <a:pt x="0" y="77"/>
                      <a:pt x="0" y="77"/>
                      <a:pt x="0" y="76"/>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2" name="Freeform 108">
                <a:extLst>
                  <a:ext uri="{FF2B5EF4-FFF2-40B4-BE49-F238E27FC236}">
                    <a16:creationId xmlns:a16="http://schemas.microsoft.com/office/drawing/2014/main" id="{EAC788C2-A557-4B9E-A445-708EEDA2D8A6}"/>
                  </a:ext>
                </a:extLst>
              </p:cNvPr>
              <p:cNvSpPr>
                <a:spLocks/>
              </p:cNvSpPr>
              <p:nvPr/>
            </p:nvSpPr>
            <p:spPr bwMode="auto">
              <a:xfrm>
                <a:off x="3432894" y="-6160116"/>
                <a:ext cx="46038" cy="80963"/>
              </a:xfrm>
              <a:custGeom>
                <a:avLst/>
                <a:gdLst>
                  <a:gd name="T0" fmla="*/ 7 w 45"/>
                  <a:gd name="T1" fmla="*/ 41 h 79"/>
                  <a:gd name="T2" fmla="*/ 7 w 45"/>
                  <a:gd name="T3" fmla="*/ 41 h 79"/>
                  <a:gd name="T4" fmla="*/ 7 w 45"/>
                  <a:gd name="T5" fmla="*/ 76 h 79"/>
                  <a:gd name="T6" fmla="*/ 6 w 45"/>
                  <a:gd name="T7" fmla="*/ 78 h 79"/>
                  <a:gd name="T8" fmla="*/ 5 w 45"/>
                  <a:gd name="T9" fmla="*/ 79 h 79"/>
                  <a:gd name="T10" fmla="*/ 2 w 45"/>
                  <a:gd name="T11" fmla="*/ 79 h 79"/>
                  <a:gd name="T12" fmla="*/ 0 w 45"/>
                  <a:gd name="T13" fmla="*/ 78 h 79"/>
                  <a:gd name="T14" fmla="*/ 0 w 45"/>
                  <a:gd name="T15" fmla="*/ 2 h 79"/>
                  <a:gd name="T16" fmla="*/ 1 w 45"/>
                  <a:gd name="T17" fmla="*/ 0 h 79"/>
                  <a:gd name="T18" fmla="*/ 4 w 45"/>
                  <a:gd name="T19" fmla="*/ 0 h 79"/>
                  <a:gd name="T20" fmla="*/ 42 w 45"/>
                  <a:gd name="T21" fmla="*/ 0 h 79"/>
                  <a:gd name="T22" fmla="*/ 44 w 45"/>
                  <a:gd name="T23" fmla="*/ 0 h 79"/>
                  <a:gd name="T24" fmla="*/ 45 w 45"/>
                  <a:gd name="T25" fmla="*/ 2 h 79"/>
                  <a:gd name="T26" fmla="*/ 44 w 45"/>
                  <a:gd name="T27" fmla="*/ 4 h 79"/>
                  <a:gd name="T28" fmla="*/ 43 w 45"/>
                  <a:gd name="T29" fmla="*/ 6 h 79"/>
                  <a:gd name="T30" fmla="*/ 7 w 45"/>
                  <a:gd name="T31" fmla="*/ 6 h 79"/>
                  <a:gd name="T32" fmla="*/ 7 w 45"/>
                  <a:gd name="T33" fmla="*/ 35 h 79"/>
                  <a:gd name="T34" fmla="*/ 38 w 45"/>
                  <a:gd name="T35" fmla="*/ 35 h 79"/>
                  <a:gd name="T36" fmla="*/ 40 w 45"/>
                  <a:gd name="T37" fmla="*/ 36 h 79"/>
                  <a:gd name="T38" fmla="*/ 40 w 45"/>
                  <a:gd name="T39" fmla="*/ 37 h 79"/>
                  <a:gd name="T40" fmla="*/ 40 w 45"/>
                  <a:gd name="T41" fmla="*/ 40 h 79"/>
                  <a:gd name="T42" fmla="*/ 39 w 45"/>
                  <a:gd name="T43" fmla="*/ 41 h 79"/>
                  <a:gd name="T44" fmla="*/ 7 w 45"/>
                  <a:gd name="T45"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79">
                    <a:moveTo>
                      <a:pt x="7" y="41"/>
                    </a:moveTo>
                    <a:lnTo>
                      <a:pt x="7" y="41"/>
                    </a:lnTo>
                    <a:lnTo>
                      <a:pt x="7" y="76"/>
                    </a:lnTo>
                    <a:cubicBezTo>
                      <a:pt x="7" y="77"/>
                      <a:pt x="7" y="78"/>
                      <a:pt x="6" y="78"/>
                    </a:cubicBezTo>
                    <a:cubicBezTo>
                      <a:pt x="6" y="79"/>
                      <a:pt x="6" y="79"/>
                      <a:pt x="5" y="79"/>
                    </a:cubicBezTo>
                    <a:cubicBezTo>
                      <a:pt x="4" y="79"/>
                      <a:pt x="3" y="79"/>
                      <a:pt x="2" y="79"/>
                    </a:cubicBezTo>
                    <a:cubicBezTo>
                      <a:pt x="1" y="78"/>
                      <a:pt x="0" y="78"/>
                      <a:pt x="0" y="78"/>
                    </a:cubicBezTo>
                    <a:lnTo>
                      <a:pt x="0" y="2"/>
                    </a:lnTo>
                    <a:cubicBezTo>
                      <a:pt x="0" y="1"/>
                      <a:pt x="0" y="1"/>
                      <a:pt x="1" y="0"/>
                    </a:cubicBezTo>
                    <a:cubicBezTo>
                      <a:pt x="1" y="0"/>
                      <a:pt x="2" y="0"/>
                      <a:pt x="4" y="0"/>
                    </a:cubicBezTo>
                    <a:lnTo>
                      <a:pt x="42" y="0"/>
                    </a:lnTo>
                    <a:cubicBezTo>
                      <a:pt x="43" y="0"/>
                      <a:pt x="43" y="0"/>
                      <a:pt x="44" y="0"/>
                    </a:cubicBezTo>
                    <a:cubicBezTo>
                      <a:pt x="44" y="1"/>
                      <a:pt x="45" y="1"/>
                      <a:pt x="45" y="2"/>
                    </a:cubicBezTo>
                    <a:cubicBezTo>
                      <a:pt x="45" y="3"/>
                      <a:pt x="45" y="4"/>
                      <a:pt x="44" y="4"/>
                    </a:cubicBezTo>
                    <a:cubicBezTo>
                      <a:pt x="44" y="5"/>
                      <a:pt x="44" y="6"/>
                      <a:pt x="43" y="6"/>
                    </a:cubicBezTo>
                    <a:lnTo>
                      <a:pt x="7" y="6"/>
                    </a:lnTo>
                    <a:lnTo>
                      <a:pt x="7" y="35"/>
                    </a:lnTo>
                    <a:lnTo>
                      <a:pt x="38" y="35"/>
                    </a:lnTo>
                    <a:cubicBezTo>
                      <a:pt x="39" y="35"/>
                      <a:pt x="39" y="36"/>
                      <a:pt x="40" y="36"/>
                    </a:cubicBezTo>
                    <a:cubicBezTo>
                      <a:pt x="40" y="36"/>
                      <a:pt x="40" y="37"/>
                      <a:pt x="40" y="37"/>
                    </a:cubicBezTo>
                    <a:cubicBezTo>
                      <a:pt x="40" y="38"/>
                      <a:pt x="40" y="39"/>
                      <a:pt x="40" y="40"/>
                    </a:cubicBezTo>
                    <a:cubicBezTo>
                      <a:pt x="40" y="41"/>
                      <a:pt x="39" y="41"/>
                      <a:pt x="39" y="41"/>
                    </a:cubicBezTo>
                    <a:lnTo>
                      <a:pt x="7" y="41"/>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3" name="Freeform 109">
                <a:extLst>
                  <a:ext uri="{FF2B5EF4-FFF2-40B4-BE49-F238E27FC236}">
                    <a16:creationId xmlns:a16="http://schemas.microsoft.com/office/drawing/2014/main" id="{C1399B0E-3FF5-40C4-9A45-F363D42F0B40}"/>
                  </a:ext>
                </a:extLst>
              </p:cNvPr>
              <p:cNvSpPr>
                <a:spLocks noEditPoints="1"/>
              </p:cNvSpPr>
              <p:nvPr/>
            </p:nvSpPr>
            <p:spPr bwMode="auto">
              <a:xfrm>
                <a:off x="3485281" y="-6160116"/>
                <a:ext cx="60325" cy="80963"/>
              </a:xfrm>
              <a:custGeom>
                <a:avLst/>
                <a:gdLst>
                  <a:gd name="T0" fmla="*/ 7 w 60"/>
                  <a:gd name="T1" fmla="*/ 28 h 80"/>
                  <a:gd name="T2" fmla="*/ 7 w 60"/>
                  <a:gd name="T3" fmla="*/ 28 h 80"/>
                  <a:gd name="T4" fmla="*/ 7 w 60"/>
                  <a:gd name="T5" fmla="*/ 51 h 80"/>
                  <a:gd name="T6" fmla="*/ 8 w 60"/>
                  <a:gd name="T7" fmla="*/ 62 h 80"/>
                  <a:gd name="T8" fmla="*/ 12 w 60"/>
                  <a:gd name="T9" fmla="*/ 69 h 80"/>
                  <a:gd name="T10" fmla="*/ 19 w 60"/>
                  <a:gd name="T11" fmla="*/ 73 h 80"/>
                  <a:gd name="T12" fmla="*/ 30 w 60"/>
                  <a:gd name="T13" fmla="*/ 74 h 80"/>
                  <a:gd name="T14" fmla="*/ 30 w 60"/>
                  <a:gd name="T15" fmla="*/ 74 h 80"/>
                  <a:gd name="T16" fmla="*/ 41 w 60"/>
                  <a:gd name="T17" fmla="*/ 73 h 80"/>
                  <a:gd name="T18" fmla="*/ 48 w 60"/>
                  <a:gd name="T19" fmla="*/ 69 h 80"/>
                  <a:gd name="T20" fmla="*/ 52 w 60"/>
                  <a:gd name="T21" fmla="*/ 62 h 80"/>
                  <a:gd name="T22" fmla="*/ 53 w 60"/>
                  <a:gd name="T23" fmla="*/ 51 h 80"/>
                  <a:gd name="T24" fmla="*/ 53 w 60"/>
                  <a:gd name="T25" fmla="*/ 28 h 80"/>
                  <a:gd name="T26" fmla="*/ 52 w 60"/>
                  <a:gd name="T27" fmla="*/ 17 h 80"/>
                  <a:gd name="T28" fmla="*/ 48 w 60"/>
                  <a:gd name="T29" fmla="*/ 10 h 80"/>
                  <a:gd name="T30" fmla="*/ 41 w 60"/>
                  <a:gd name="T31" fmla="*/ 6 h 80"/>
                  <a:gd name="T32" fmla="*/ 30 w 60"/>
                  <a:gd name="T33" fmla="*/ 5 h 80"/>
                  <a:gd name="T34" fmla="*/ 30 w 60"/>
                  <a:gd name="T35" fmla="*/ 5 h 80"/>
                  <a:gd name="T36" fmla="*/ 19 w 60"/>
                  <a:gd name="T37" fmla="*/ 6 h 80"/>
                  <a:gd name="T38" fmla="*/ 12 w 60"/>
                  <a:gd name="T39" fmla="*/ 10 h 80"/>
                  <a:gd name="T40" fmla="*/ 8 w 60"/>
                  <a:gd name="T41" fmla="*/ 17 h 80"/>
                  <a:gd name="T42" fmla="*/ 7 w 60"/>
                  <a:gd name="T43" fmla="*/ 28 h 80"/>
                  <a:gd name="T44" fmla="*/ 30 w 60"/>
                  <a:gd name="T45" fmla="*/ 80 h 80"/>
                  <a:gd name="T46" fmla="*/ 30 w 60"/>
                  <a:gd name="T47" fmla="*/ 80 h 80"/>
                  <a:gd name="T48" fmla="*/ 30 w 60"/>
                  <a:gd name="T49" fmla="*/ 80 h 80"/>
                  <a:gd name="T50" fmla="*/ 17 w 60"/>
                  <a:gd name="T51" fmla="*/ 79 h 80"/>
                  <a:gd name="T52" fmla="*/ 8 w 60"/>
                  <a:gd name="T53" fmla="*/ 74 h 80"/>
                  <a:gd name="T54" fmla="*/ 2 w 60"/>
                  <a:gd name="T55" fmla="*/ 65 h 80"/>
                  <a:gd name="T56" fmla="*/ 0 w 60"/>
                  <a:gd name="T57" fmla="*/ 51 h 80"/>
                  <a:gd name="T58" fmla="*/ 0 w 60"/>
                  <a:gd name="T59" fmla="*/ 28 h 80"/>
                  <a:gd name="T60" fmla="*/ 2 w 60"/>
                  <a:gd name="T61" fmla="*/ 15 h 80"/>
                  <a:gd name="T62" fmla="*/ 8 w 60"/>
                  <a:gd name="T63" fmla="*/ 6 h 80"/>
                  <a:gd name="T64" fmla="*/ 17 w 60"/>
                  <a:gd name="T65" fmla="*/ 1 h 80"/>
                  <a:gd name="T66" fmla="*/ 30 w 60"/>
                  <a:gd name="T67" fmla="*/ 0 h 80"/>
                  <a:gd name="T68" fmla="*/ 30 w 60"/>
                  <a:gd name="T69" fmla="*/ 0 h 80"/>
                  <a:gd name="T70" fmla="*/ 43 w 60"/>
                  <a:gd name="T71" fmla="*/ 1 h 80"/>
                  <a:gd name="T72" fmla="*/ 53 w 60"/>
                  <a:gd name="T73" fmla="*/ 6 h 80"/>
                  <a:gd name="T74" fmla="*/ 58 w 60"/>
                  <a:gd name="T75" fmla="*/ 15 h 80"/>
                  <a:gd name="T76" fmla="*/ 60 w 60"/>
                  <a:gd name="T77" fmla="*/ 28 h 80"/>
                  <a:gd name="T78" fmla="*/ 60 w 60"/>
                  <a:gd name="T79" fmla="*/ 51 h 80"/>
                  <a:gd name="T80" fmla="*/ 58 w 60"/>
                  <a:gd name="T81" fmla="*/ 65 h 80"/>
                  <a:gd name="T82" fmla="*/ 53 w 60"/>
                  <a:gd name="T83" fmla="*/ 74 h 80"/>
                  <a:gd name="T84" fmla="*/ 43 w 60"/>
                  <a:gd name="T85" fmla="*/ 79 h 80"/>
                  <a:gd name="T86" fmla="*/ 30 w 60"/>
                  <a:gd name="T8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80">
                    <a:moveTo>
                      <a:pt x="7" y="28"/>
                    </a:moveTo>
                    <a:lnTo>
                      <a:pt x="7" y="28"/>
                    </a:lnTo>
                    <a:lnTo>
                      <a:pt x="7" y="51"/>
                    </a:lnTo>
                    <a:cubicBezTo>
                      <a:pt x="7" y="56"/>
                      <a:pt x="7" y="59"/>
                      <a:pt x="8" y="62"/>
                    </a:cubicBezTo>
                    <a:cubicBezTo>
                      <a:pt x="9" y="65"/>
                      <a:pt x="10" y="68"/>
                      <a:pt x="12" y="69"/>
                    </a:cubicBezTo>
                    <a:cubicBezTo>
                      <a:pt x="14" y="71"/>
                      <a:pt x="16" y="72"/>
                      <a:pt x="19" y="73"/>
                    </a:cubicBezTo>
                    <a:cubicBezTo>
                      <a:pt x="22" y="74"/>
                      <a:pt x="25" y="74"/>
                      <a:pt x="30" y="74"/>
                    </a:cubicBezTo>
                    <a:lnTo>
                      <a:pt x="30" y="74"/>
                    </a:lnTo>
                    <a:cubicBezTo>
                      <a:pt x="35" y="74"/>
                      <a:pt x="38" y="74"/>
                      <a:pt x="41" y="73"/>
                    </a:cubicBezTo>
                    <a:cubicBezTo>
                      <a:pt x="44" y="72"/>
                      <a:pt x="46" y="71"/>
                      <a:pt x="48" y="69"/>
                    </a:cubicBezTo>
                    <a:cubicBezTo>
                      <a:pt x="50" y="68"/>
                      <a:pt x="51" y="65"/>
                      <a:pt x="52" y="62"/>
                    </a:cubicBezTo>
                    <a:cubicBezTo>
                      <a:pt x="53" y="59"/>
                      <a:pt x="53" y="56"/>
                      <a:pt x="53" y="51"/>
                    </a:cubicBezTo>
                    <a:lnTo>
                      <a:pt x="53" y="28"/>
                    </a:lnTo>
                    <a:cubicBezTo>
                      <a:pt x="53" y="24"/>
                      <a:pt x="53" y="20"/>
                      <a:pt x="52" y="17"/>
                    </a:cubicBezTo>
                    <a:cubicBezTo>
                      <a:pt x="51" y="15"/>
                      <a:pt x="50" y="12"/>
                      <a:pt x="48" y="10"/>
                    </a:cubicBezTo>
                    <a:cubicBezTo>
                      <a:pt x="46" y="9"/>
                      <a:pt x="44" y="7"/>
                      <a:pt x="41" y="6"/>
                    </a:cubicBezTo>
                    <a:cubicBezTo>
                      <a:pt x="38" y="6"/>
                      <a:pt x="35" y="5"/>
                      <a:pt x="30" y="5"/>
                    </a:cubicBezTo>
                    <a:lnTo>
                      <a:pt x="30" y="5"/>
                    </a:lnTo>
                    <a:cubicBezTo>
                      <a:pt x="25" y="5"/>
                      <a:pt x="22" y="6"/>
                      <a:pt x="19" y="6"/>
                    </a:cubicBezTo>
                    <a:cubicBezTo>
                      <a:pt x="16" y="7"/>
                      <a:pt x="14" y="9"/>
                      <a:pt x="12" y="10"/>
                    </a:cubicBezTo>
                    <a:cubicBezTo>
                      <a:pt x="10" y="12"/>
                      <a:pt x="9" y="15"/>
                      <a:pt x="8" y="17"/>
                    </a:cubicBezTo>
                    <a:cubicBezTo>
                      <a:pt x="7" y="20"/>
                      <a:pt x="7" y="24"/>
                      <a:pt x="7" y="28"/>
                    </a:cubicBezTo>
                    <a:close/>
                    <a:moveTo>
                      <a:pt x="30" y="80"/>
                    </a:moveTo>
                    <a:lnTo>
                      <a:pt x="30" y="80"/>
                    </a:lnTo>
                    <a:lnTo>
                      <a:pt x="30" y="80"/>
                    </a:lnTo>
                    <a:cubicBezTo>
                      <a:pt x="25" y="80"/>
                      <a:pt x="20" y="80"/>
                      <a:pt x="17" y="79"/>
                    </a:cubicBezTo>
                    <a:cubicBezTo>
                      <a:pt x="13" y="78"/>
                      <a:pt x="10" y="76"/>
                      <a:pt x="8" y="74"/>
                    </a:cubicBezTo>
                    <a:cubicBezTo>
                      <a:pt x="5" y="72"/>
                      <a:pt x="3" y="69"/>
                      <a:pt x="2" y="65"/>
                    </a:cubicBezTo>
                    <a:cubicBezTo>
                      <a:pt x="1" y="61"/>
                      <a:pt x="0" y="57"/>
                      <a:pt x="0" y="51"/>
                    </a:cubicBezTo>
                    <a:lnTo>
                      <a:pt x="0" y="28"/>
                    </a:lnTo>
                    <a:cubicBezTo>
                      <a:pt x="0" y="23"/>
                      <a:pt x="1" y="18"/>
                      <a:pt x="2" y="15"/>
                    </a:cubicBezTo>
                    <a:cubicBezTo>
                      <a:pt x="3" y="11"/>
                      <a:pt x="5" y="8"/>
                      <a:pt x="8" y="6"/>
                    </a:cubicBezTo>
                    <a:cubicBezTo>
                      <a:pt x="10" y="4"/>
                      <a:pt x="13" y="2"/>
                      <a:pt x="17" y="1"/>
                    </a:cubicBezTo>
                    <a:cubicBezTo>
                      <a:pt x="20" y="0"/>
                      <a:pt x="25" y="0"/>
                      <a:pt x="30" y="0"/>
                    </a:cubicBezTo>
                    <a:lnTo>
                      <a:pt x="30" y="0"/>
                    </a:lnTo>
                    <a:cubicBezTo>
                      <a:pt x="35" y="0"/>
                      <a:pt x="40" y="0"/>
                      <a:pt x="43" y="1"/>
                    </a:cubicBezTo>
                    <a:cubicBezTo>
                      <a:pt x="47" y="2"/>
                      <a:pt x="50" y="4"/>
                      <a:pt x="53" y="6"/>
                    </a:cubicBezTo>
                    <a:cubicBezTo>
                      <a:pt x="55" y="8"/>
                      <a:pt x="57" y="11"/>
                      <a:pt x="58" y="15"/>
                    </a:cubicBezTo>
                    <a:cubicBezTo>
                      <a:pt x="59" y="18"/>
                      <a:pt x="60" y="23"/>
                      <a:pt x="60" y="28"/>
                    </a:cubicBezTo>
                    <a:lnTo>
                      <a:pt x="60" y="51"/>
                    </a:lnTo>
                    <a:cubicBezTo>
                      <a:pt x="60" y="57"/>
                      <a:pt x="59" y="61"/>
                      <a:pt x="58" y="65"/>
                    </a:cubicBezTo>
                    <a:cubicBezTo>
                      <a:pt x="57" y="69"/>
                      <a:pt x="55" y="72"/>
                      <a:pt x="53" y="74"/>
                    </a:cubicBezTo>
                    <a:cubicBezTo>
                      <a:pt x="50" y="76"/>
                      <a:pt x="47" y="78"/>
                      <a:pt x="43" y="79"/>
                    </a:cubicBezTo>
                    <a:cubicBezTo>
                      <a:pt x="40" y="80"/>
                      <a:pt x="35" y="80"/>
                      <a:pt x="30" y="80"/>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4" name="Freeform 110">
                <a:extLst>
                  <a:ext uri="{FF2B5EF4-FFF2-40B4-BE49-F238E27FC236}">
                    <a16:creationId xmlns:a16="http://schemas.microsoft.com/office/drawing/2014/main" id="{79E81E11-9834-4074-932E-EE9B09EDBB1A}"/>
                  </a:ext>
                </a:extLst>
              </p:cNvPr>
              <p:cNvSpPr>
                <a:spLocks noEditPoints="1"/>
              </p:cNvSpPr>
              <p:nvPr/>
            </p:nvSpPr>
            <p:spPr bwMode="auto">
              <a:xfrm>
                <a:off x="3559894" y="-6160116"/>
                <a:ext cx="50800" cy="80963"/>
              </a:xfrm>
              <a:custGeom>
                <a:avLst/>
                <a:gdLst>
                  <a:gd name="T0" fmla="*/ 25 w 50"/>
                  <a:gd name="T1" fmla="*/ 6 h 79"/>
                  <a:gd name="T2" fmla="*/ 25 w 50"/>
                  <a:gd name="T3" fmla="*/ 6 h 79"/>
                  <a:gd name="T4" fmla="*/ 6 w 50"/>
                  <a:gd name="T5" fmla="*/ 6 h 79"/>
                  <a:gd name="T6" fmla="*/ 6 w 50"/>
                  <a:gd name="T7" fmla="*/ 40 h 79"/>
                  <a:gd name="T8" fmla="*/ 25 w 50"/>
                  <a:gd name="T9" fmla="*/ 40 h 79"/>
                  <a:gd name="T10" fmla="*/ 33 w 50"/>
                  <a:gd name="T11" fmla="*/ 39 h 79"/>
                  <a:gd name="T12" fmla="*/ 39 w 50"/>
                  <a:gd name="T13" fmla="*/ 37 h 79"/>
                  <a:gd name="T14" fmla="*/ 42 w 50"/>
                  <a:gd name="T15" fmla="*/ 32 h 79"/>
                  <a:gd name="T16" fmla="*/ 42 w 50"/>
                  <a:gd name="T17" fmla="*/ 23 h 79"/>
                  <a:gd name="T18" fmla="*/ 42 w 50"/>
                  <a:gd name="T19" fmla="*/ 22 h 79"/>
                  <a:gd name="T20" fmla="*/ 42 w 50"/>
                  <a:gd name="T21" fmla="*/ 14 h 79"/>
                  <a:gd name="T22" fmla="*/ 39 w 50"/>
                  <a:gd name="T23" fmla="*/ 9 h 79"/>
                  <a:gd name="T24" fmla="*/ 33 w 50"/>
                  <a:gd name="T25" fmla="*/ 6 h 79"/>
                  <a:gd name="T26" fmla="*/ 25 w 50"/>
                  <a:gd name="T27" fmla="*/ 6 h 79"/>
                  <a:gd name="T28" fmla="*/ 0 w 50"/>
                  <a:gd name="T29" fmla="*/ 78 h 79"/>
                  <a:gd name="T30" fmla="*/ 0 w 50"/>
                  <a:gd name="T31" fmla="*/ 78 h 79"/>
                  <a:gd name="T32" fmla="*/ 0 w 50"/>
                  <a:gd name="T33" fmla="*/ 3 h 79"/>
                  <a:gd name="T34" fmla="*/ 0 w 50"/>
                  <a:gd name="T35" fmla="*/ 1 h 79"/>
                  <a:gd name="T36" fmla="*/ 2 w 50"/>
                  <a:gd name="T37" fmla="*/ 0 h 79"/>
                  <a:gd name="T38" fmla="*/ 24 w 50"/>
                  <a:gd name="T39" fmla="*/ 0 h 79"/>
                  <a:gd name="T40" fmla="*/ 36 w 50"/>
                  <a:gd name="T41" fmla="*/ 1 h 79"/>
                  <a:gd name="T42" fmla="*/ 44 w 50"/>
                  <a:gd name="T43" fmla="*/ 5 h 79"/>
                  <a:gd name="T44" fmla="*/ 48 w 50"/>
                  <a:gd name="T45" fmla="*/ 12 h 79"/>
                  <a:gd name="T46" fmla="*/ 49 w 50"/>
                  <a:gd name="T47" fmla="*/ 22 h 79"/>
                  <a:gd name="T48" fmla="*/ 49 w 50"/>
                  <a:gd name="T49" fmla="*/ 23 h 79"/>
                  <a:gd name="T50" fmla="*/ 48 w 50"/>
                  <a:gd name="T51" fmla="*/ 32 h 79"/>
                  <a:gd name="T52" fmla="*/ 46 w 50"/>
                  <a:gd name="T53" fmla="*/ 39 h 79"/>
                  <a:gd name="T54" fmla="*/ 40 w 50"/>
                  <a:gd name="T55" fmla="*/ 43 h 79"/>
                  <a:gd name="T56" fmla="*/ 32 w 50"/>
                  <a:gd name="T57" fmla="*/ 45 h 79"/>
                  <a:gd name="T58" fmla="*/ 49 w 50"/>
                  <a:gd name="T59" fmla="*/ 76 h 79"/>
                  <a:gd name="T60" fmla="*/ 50 w 50"/>
                  <a:gd name="T61" fmla="*/ 77 h 79"/>
                  <a:gd name="T62" fmla="*/ 50 w 50"/>
                  <a:gd name="T63" fmla="*/ 78 h 79"/>
                  <a:gd name="T64" fmla="*/ 49 w 50"/>
                  <a:gd name="T65" fmla="*/ 79 h 79"/>
                  <a:gd name="T66" fmla="*/ 48 w 50"/>
                  <a:gd name="T67" fmla="*/ 79 h 79"/>
                  <a:gd name="T68" fmla="*/ 45 w 50"/>
                  <a:gd name="T69" fmla="*/ 79 h 79"/>
                  <a:gd name="T70" fmla="*/ 42 w 50"/>
                  <a:gd name="T71" fmla="*/ 76 h 79"/>
                  <a:gd name="T72" fmla="*/ 25 w 50"/>
                  <a:gd name="T73" fmla="*/ 45 h 79"/>
                  <a:gd name="T74" fmla="*/ 6 w 50"/>
                  <a:gd name="T75" fmla="*/ 45 h 79"/>
                  <a:gd name="T76" fmla="*/ 6 w 50"/>
                  <a:gd name="T77" fmla="*/ 76 h 79"/>
                  <a:gd name="T78" fmla="*/ 6 w 50"/>
                  <a:gd name="T79" fmla="*/ 78 h 79"/>
                  <a:gd name="T80" fmla="*/ 5 w 50"/>
                  <a:gd name="T81" fmla="*/ 79 h 79"/>
                  <a:gd name="T82" fmla="*/ 1 w 50"/>
                  <a:gd name="T83" fmla="*/ 79 h 79"/>
                  <a:gd name="T84" fmla="*/ 0 w 50"/>
                  <a:gd name="T85"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79">
                    <a:moveTo>
                      <a:pt x="25" y="6"/>
                    </a:moveTo>
                    <a:lnTo>
                      <a:pt x="25" y="6"/>
                    </a:lnTo>
                    <a:lnTo>
                      <a:pt x="6" y="6"/>
                    </a:lnTo>
                    <a:lnTo>
                      <a:pt x="6" y="40"/>
                    </a:lnTo>
                    <a:lnTo>
                      <a:pt x="25" y="40"/>
                    </a:lnTo>
                    <a:cubicBezTo>
                      <a:pt x="28" y="40"/>
                      <a:pt x="31" y="39"/>
                      <a:pt x="33" y="39"/>
                    </a:cubicBezTo>
                    <a:cubicBezTo>
                      <a:pt x="36" y="39"/>
                      <a:pt x="38" y="38"/>
                      <a:pt x="39" y="37"/>
                    </a:cubicBezTo>
                    <a:cubicBezTo>
                      <a:pt x="40" y="35"/>
                      <a:pt x="41" y="34"/>
                      <a:pt x="42" y="32"/>
                    </a:cubicBezTo>
                    <a:cubicBezTo>
                      <a:pt x="42" y="29"/>
                      <a:pt x="42" y="27"/>
                      <a:pt x="42" y="23"/>
                    </a:cubicBezTo>
                    <a:lnTo>
                      <a:pt x="42" y="22"/>
                    </a:lnTo>
                    <a:cubicBezTo>
                      <a:pt x="42" y="19"/>
                      <a:pt x="42" y="16"/>
                      <a:pt x="42" y="14"/>
                    </a:cubicBezTo>
                    <a:cubicBezTo>
                      <a:pt x="41" y="12"/>
                      <a:pt x="40" y="10"/>
                      <a:pt x="39" y="9"/>
                    </a:cubicBezTo>
                    <a:cubicBezTo>
                      <a:pt x="38" y="8"/>
                      <a:pt x="36" y="7"/>
                      <a:pt x="33" y="6"/>
                    </a:cubicBezTo>
                    <a:cubicBezTo>
                      <a:pt x="31" y="6"/>
                      <a:pt x="28" y="6"/>
                      <a:pt x="25" y="6"/>
                    </a:cubicBezTo>
                    <a:close/>
                    <a:moveTo>
                      <a:pt x="0" y="78"/>
                    </a:moveTo>
                    <a:lnTo>
                      <a:pt x="0" y="78"/>
                    </a:lnTo>
                    <a:lnTo>
                      <a:pt x="0" y="3"/>
                    </a:lnTo>
                    <a:cubicBezTo>
                      <a:pt x="0" y="2"/>
                      <a:pt x="0" y="1"/>
                      <a:pt x="0" y="1"/>
                    </a:cubicBezTo>
                    <a:cubicBezTo>
                      <a:pt x="1" y="0"/>
                      <a:pt x="1" y="0"/>
                      <a:pt x="2" y="0"/>
                    </a:cubicBezTo>
                    <a:lnTo>
                      <a:pt x="24" y="0"/>
                    </a:lnTo>
                    <a:cubicBezTo>
                      <a:pt x="29" y="0"/>
                      <a:pt x="33" y="0"/>
                      <a:pt x="36" y="1"/>
                    </a:cubicBezTo>
                    <a:cubicBezTo>
                      <a:pt x="40" y="2"/>
                      <a:pt x="42" y="3"/>
                      <a:pt x="44" y="5"/>
                    </a:cubicBezTo>
                    <a:cubicBezTo>
                      <a:pt x="46" y="7"/>
                      <a:pt x="47" y="9"/>
                      <a:pt x="48" y="12"/>
                    </a:cubicBezTo>
                    <a:cubicBezTo>
                      <a:pt x="49" y="15"/>
                      <a:pt x="49" y="18"/>
                      <a:pt x="49" y="22"/>
                    </a:cubicBezTo>
                    <a:lnTo>
                      <a:pt x="49" y="23"/>
                    </a:lnTo>
                    <a:cubicBezTo>
                      <a:pt x="49" y="27"/>
                      <a:pt x="49" y="30"/>
                      <a:pt x="48" y="32"/>
                    </a:cubicBezTo>
                    <a:cubicBezTo>
                      <a:pt x="48" y="35"/>
                      <a:pt x="47" y="37"/>
                      <a:pt x="46" y="39"/>
                    </a:cubicBezTo>
                    <a:cubicBezTo>
                      <a:pt x="44" y="40"/>
                      <a:pt x="43" y="42"/>
                      <a:pt x="40" y="43"/>
                    </a:cubicBezTo>
                    <a:cubicBezTo>
                      <a:pt x="38" y="44"/>
                      <a:pt x="36" y="44"/>
                      <a:pt x="32" y="45"/>
                    </a:cubicBezTo>
                    <a:lnTo>
                      <a:pt x="49" y="76"/>
                    </a:lnTo>
                    <a:cubicBezTo>
                      <a:pt x="49" y="76"/>
                      <a:pt x="50" y="76"/>
                      <a:pt x="50" y="77"/>
                    </a:cubicBezTo>
                    <a:cubicBezTo>
                      <a:pt x="50" y="77"/>
                      <a:pt x="50" y="78"/>
                      <a:pt x="50" y="78"/>
                    </a:cubicBezTo>
                    <a:cubicBezTo>
                      <a:pt x="50" y="78"/>
                      <a:pt x="50" y="79"/>
                      <a:pt x="49" y="79"/>
                    </a:cubicBezTo>
                    <a:cubicBezTo>
                      <a:pt x="49" y="79"/>
                      <a:pt x="49" y="79"/>
                      <a:pt x="48" y="79"/>
                    </a:cubicBezTo>
                    <a:cubicBezTo>
                      <a:pt x="47" y="79"/>
                      <a:pt x="46" y="79"/>
                      <a:pt x="45" y="79"/>
                    </a:cubicBezTo>
                    <a:cubicBezTo>
                      <a:pt x="44" y="78"/>
                      <a:pt x="43" y="77"/>
                      <a:pt x="42" y="76"/>
                    </a:cubicBezTo>
                    <a:lnTo>
                      <a:pt x="25" y="45"/>
                    </a:lnTo>
                    <a:lnTo>
                      <a:pt x="6" y="45"/>
                    </a:lnTo>
                    <a:lnTo>
                      <a:pt x="6" y="76"/>
                    </a:lnTo>
                    <a:cubicBezTo>
                      <a:pt x="6" y="77"/>
                      <a:pt x="6" y="78"/>
                      <a:pt x="6" y="78"/>
                    </a:cubicBezTo>
                    <a:cubicBezTo>
                      <a:pt x="6" y="79"/>
                      <a:pt x="5" y="79"/>
                      <a:pt x="5" y="79"/>
                    </a:cubicBezTo>
                    <a:cubicBezTo>
                      <a:pt x="3" y="79"/>
                      <a:pt x="2" y="79"/>
                      <a:pt x="1" y="79"/>
                    </a:cubicBezTo>
                    <a:cubicBezTo>
                      <a:pt x="0" y="78"/>
                      <a:pt x="0" y="78"/>
                      <a:pt x="0" y="78"/>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5" name="Freeform 111">
                <a:extLst>
                  <a:ext uri="{FF2B5EF4-FFF2-40B4-BE49-F238E27FC236}">
                    <a16:creationId xmlns:a16="http://schemas.microsoft.com/office/drawing/2014/main" id="{3977A4B4-B851-4849-8301-C4EE1F1FF087}"/>
                  </a:ext>
                </a:extLst>
              </p:cNvPr>
              <p:cNvSpPr>
                <a:spLocks noEditPoints="1"/>
              </p:cNvSpPr>
              <p:nvPr/>
            </p:nvSpPr>
            <p:spPr bwMode="auto">
              <a:xfrm>
                <a:off x="3648794" y="-6160116"/>
                <a:ext cx="49213" cy="80963"/>
              </a:xfrm>
              <a:custGeom>
                <a:avLst/>
                <a:gdLst>
                  <a:gd name="T0" fmla="*/ 24 w 49"/>
                  <a:gd name="T1" fmla="*/ 6 h 79"/>
                  <a:gd name="T2" fmla="*/ 24 w 49"/>
                  <a:gd name="T3" fmla="*/ 6 h 79"/>
                  <a:gd name="T4" fmla="*/ 6 w 49"/>
                  <a:gd name="T5" fmla="*/ 6 h 79"/>
                  <a:gd name="T6" fmla="*/ 6 w 49"/>
                  <a:gd name="T7" fmla="*/ 40 h 79"/>
                  <a:gd name="T8" fmla="*/ 24 w 49"/>
                  <a:gd name="T9" fmla="*/ 40 h 79"/>
                  <a:gd name="T10" fmla="*/ 33 w 49"/>
                  <a:gd name="T11" fmla="*/ 39 h 79"/>
                  <a:gd name="T12" fmla="*/ 39 w 49"/>
                  <a:gd name="T13" fmla="*/ 36 h 79"/>
                  <a:gd name="T14" fmla="*/ 41 w 49"/>
                  <a:gd name="T15" fmla="*/ 31 h 79"/>
                  <a:gd name="T16" fmla="*/ 42 w 49"/>
                  <a:gd name="T17" fmla="*/ 23 h 79"/>
                  <a:gd name="T18" fmla="*/ 42 w 49"/>
                  <a:gd name="T19" fmla="*/ 22 h 79"/>
                  <a:gd name="T20" fmla="*/ 41 w 49"/>
                  <a:gd name="T21" fmla="*/ 14 h 79"/>
                  <a:gd name="T22" fmla="*/ 39 w 49"/>
                  <a:gd name="T23" fmla="*/ 9 h 79"/>
                  <a:gd name="T24" fmla="*/ 33 w 49"/>
                  <a:gd name="T25" fmla="*/ 6 h 79"/>
                  <a:gd name="T26" fmla="*/ 24 w 49"/>
                  <a:gd name="T27" fmla="*/ 6 h 79"/>
                  <a:gd name="T28" fmla="*/ 0 w 49"/>
                  <a:gd name="T29" fmla="*/ 78 h 79"/>
                  <a:gd name="T30" fmla="*/ 0 w 49"/>
                  <a:gd name="T31" fmla="*/ 78 h 79"/>
                  <a:gd name="T32" fmla="*/ 0 w 49"/>
                  <a:gd name="T33" fmla="*/ 3 h 79"/>
                  <a:gd name="T34" fmla="*/ 0 w 49"/>
                  <a:gd name="T35" fmla="*/ 0 h 79"/>
                  <a:gd name="T36" fmla="*/ 2 w 49"/>
                  <a:gd name="T37" fmla="*/ 0 h 79"/>
                  <a:gd name="T38" fmla="*/ 24 w 49"/>
                  <a:gd name="T39" fmla="*/ 0 h 79"/>
                  <a:gd name="T40" fmla="*/ 36 w 49"/>
                  <a:gd name="T41" fmla="*/ 1 h 79"/>
                  <a:gd name="T42" fmla="*/ 44 w 49"/>
                  <a:gd name="T43" fmla="*/ 5 h 79"/>
                  <a:gd name="T44" fmla="*/ 48 w 49"/>
                  <a:gd name="T45" fmla="*/ 12 h 79"/>
                  <a:gd name="T46" fmla="*/ 49 w 49"/>
                  <a:gd name="T47" fmla="*/ 22 h 79"/>
                  <a:gd name="T48" fmla="*/ 49 w 49"/>
                  <a:gd name="T49" fmla="*/ 23 h 79"/>
                  <a:gd name="T50" fmla="*/ 47 w 49"/>
                  <a:gd name="T51" fmla="*/ 34 h 79"/>
                  <a:gd name="T52" fmla="*/ 43 w 49"/>
                  <a:gd name="T53" fmla="*/ 41 h 79"/>
                  <a:gd name="T54" fmla="*/ 36 w 49"/>
                  <a:gd name="T55" fmla="*/ 44 h 79"/>
                  <a:gd name="T56" fmla="*/ 24 w 49"/>
                  <a:gd name="T57" fmla="*/ 45 h 79"/>
                  <a:gd name="T58" fmla="*/ 6 w 49"/>
                  <a:gd name="T59" fmla="*/ 45 h 79"/>
                  <a:gd name="T60" fmla="*/ 6 w 49"/>
                  <a:gd name="T61" fmla="*/ 76 h 79"/>
                  <a:gd name="T62" fmla="*/ 6 w 49"/>
                  <a:gd name="T63" fmla="*/ 78 h 79"/>
                  <a:gd name="T64" fmla="*/ 4 w 49"/>
                  <a:gd name="T65" fmla="*/ 79 h 79"/>
                  <a:gd name="T66" fmla="*/ 1 w 49"/>
                  <a:gd name="T67" fmla="*/ 79 h 79"/>
                  <a:gd name="T68" fmla="*/ 0 w 49"/>
                  <a:gd name="T6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79">
                    <a:moveTo>
                      <a:pt x="24" y="6"/>
                    </a:moveTo>
                    <a:lnTo>
                      <a:pt x="24" y="6"/>
                    </a:lnTo>
                    <a:lnTo>
                      <a:pt x="6" y="6"/>
                    </a:lnTo>
                    <a:lnTo>
                      <a:pt x="6" y="40"/>
                    </a:lnTo>
                    <a:lnTo>
                      <a:pt x="24" y="40"/>
                    </a:lnTo>
                    <a:cubicBezTo>
                      <a:pt x="28" y="40"/>
                      <a:pt x="31" y="39"/>
                      <a:pt x="33" y="39"/>
                    </a:cubicBezTo>
                    <a:cubicBezTo>
                      <a:pt x="35" y="38"/>
                      <a:pt x="37" y="38"/>
                      <a:pt x="39" y="36"/>
                    </a:cubicBezTo>
                    <a:cubicBezTo>
                      <a:pt x="40" y="35"/>
                      <a:pt x="41" y="34"/>
                      <a:pt x="41" y="31"/>
                    </a:cubicBezTo>
                    <a:cubicBezTo>
                      <a:pt x="42" y="29"/>
                      <a:pt x="42" y="27"/>
                      <a:pt x="42" y="23"/>
                    </a:cubicBezTo>
                    <a:lnTo>
                      <a:pt x="42" y="22"/>
                    </a:lnTo>
                    <a:cubicBezTo>
                      <a:pt x="42" y="19"/>
                      <a:pt x="42" y="16"/>
                      <a:pt x="41" y="14"/>
                    </a:cubicBezTo>
                    <a:cubicBezTo>
                      <a:pt x="41" y="12"/>
                      <a:pt x="40" y="10"/>
                      <a:pt x="39" y="9"/>
                    </a:cubicBezTo>
                    <a:cubicBezTo>
                      <a:pt x="37" y="8"/>
                      <a:pt x="35" y="7"/>
                      <a:pt x="33" y="6"/>
                    </a:cubicBezTo>
                    <a:cubicBezTo>
                      <a:pt x="31" y="6"/>
                      <a:pt x="28" y="6"/>
                      <a:pt x="24" y="6"/>
                    </a:cubicBezTo>
                    <a:close/>
                    <a:moveTo>
                      <a:pt x="0" y="78"/>
                    </a:moveTo>
                    <a:lnTo>
                      <a:pt x="0" y="78"/>
                    </a:lnTo>
                    <a:lnTo>
                      <a:pt x="0" y="3"/>
                    </a:lnTo>
                    <a:cubicBezTo>
                      <a:pt x="0" y="2"/>
                      <a:pt x="0" y="1"/>
                      <a:pt x="0" y="0"/>
                    </a:cubicBezTo>
                    <a:cubicBezTo>
                      <a:pt x="1" y="0"/>
                      <a:pt x="1" y="0"/>
                      <a:pt x="2" y="0"/>
                    </a:cubicBezTo>
                    <a:lnTo>
                      <a:pt x="24" y="0"/>
                    </a:lnTo>
                    <a:cubicBezTo>
                      <a:pt x="29" y="0"/>
                      <a:pt x="33" y="0"/>
                      <a:pt x="36" y="1"/>
                    </a:cubicBezTo>
                    <a:cubicBezTo>
                      <a:pt x="39" y="2"/>
                      <a:pt x="42" y="3"/>
                      <a:pt x="44" y="5"/>
                    </a:cubicBezTo>
                    <a:cubicBezTo>
                      <a:pt x="45" y="7"/>
                      <a:pt x="47" y="9"/>
                      <a:pt x="48" y="12"/>
                    </a:cubicBezTo>
                    <a:cubicBezTo>
                      <a:pt x="48" y="15"/>
                      <a:pt x="49" y="18"/>
                      <a:pt x="49" y="22"/>
                    </a:cubicBezTo>
                    <a:lnTo>
                      <a:pt x="49" y="23"/>
                    </a:lnTo>
                    <a:cubicBezTo>
                      <a:pt x="49" y="28"/>
                      <a:pt x="48" y="31"/>
                      <a:pt x="47" y="34"/>
                    </a:cubicBezTo>
                    <a:cubicBezTo>
                      <a:pt x="47" y="37"/>
                      <a:pt x="45" y="39"/>
                      <a:pt x="43" y="41"/>
                    </a:cubicBezTo>
                    <a:cubicBezTo>
                      <a:pt x="42" y="42"/>
                      <a:pt x="39" y="44"/>
                      <a:pt x="36" y="44"/>
                    </a:cubicBezTo>
                    <a:cubicBezTo>
                      <a:pt x="33" y="45"/>
                      <a:pt x="29" y="45"/>
                      <a:pt x="24" y="45"/>
                    </a:cubicBezTo>
                    <a:lnTo>
                      <a:pt x="6" y="45"/>
                    </a:lnTo>
                    <a:lnTo>
                      <a:pt x="6" y="76"/>
                    </a:lnTo>
                    <a:cubicBezTo>
                      <a:pt x="6" y="77"/>
                      <a:pt x="6" y="78"/>
                      <a:pt x="6" y="78"/>
                    </a:cubicBezTo>
                    <a:cubicBezTo>
                      <a:pt x="5" y="79"/>
                      <a:pt x="5" y="79"/>
                      <a:pt x="4" y="79"/>
                    </a:cubicBezTo>
                    <a:cubicBezTo>
                      <a:pt x="3" y="79"/>
                      <a:pt x="2" y="79"/>
                      <a:pt x="1" y="79"/>
                    </a:cubicBezTo>
                    <a:cubicBezTo>
                      <a:pt x="0" y="78"/>
                      <a:pt x="0" y="78"/>
                      <a:pt x="0" y="78"/>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6" name="Freeform 112">
                <a:extLst>
                  <a:ext uri="{FF2B5EF4-FFF2-40B4-BE49-F238E27FC236}">
                    <a16:creationId xmlns:a16="http://schemas.microsoft.com/office/drawing/2014/main" id="{B65ACCFF-4E56-4264-A857-B2314ADE21CC}"/>
                  </a:ext>
                </a:extLst>
              </p:cNvPr>
              <p:cNvSpPr>
                <a:spLocks/>
              </p:cNvSpPr>
              <p:nvPr/>
            </p:nvSpPr>
            <p:spPr bwMode="auto">
              <a:xfrm>
                <a:off x="3710706" y="-6160116"/>
                <a:ext cx="53975" cy="80963"/>
              </a:xfrm>
              <a:custGeom>
                <a:avLst/>
                <a:gdLst>
                  <a:gd name="T0" fmla="*/ 54 w 54"/>
                  <a:gd name="T1" fmla="*/ 3 h 80"/>
                  <a:gd name="T2" fmla="*/ 54 w 54"/>
                  <a:gd name="T3" fmla="*/ 3 h 80"/>
                  <a:gd name="T4" fmla="*/ 54 w 54"/>
                  <a:gd name="T5" fmla="*/ 77 h 80"/>
                  <a:gd name="T6" fmla="*/ 54 w 54"/>
                  <a:gd name="T7" fmla="*/ 79 h 80"/>
                  <a:gd name="T8" fmla="*/ 53 w 54"/>
                  <a:gd name="T9" fmla="*/ 80 h 80"/>
                  <a:gd name="T10" fmla="*/ 49 w 54"/>
                  <a:gd name="T11" fmla="*/ 80 h 80"/>
                  <a:gd name="T12" fmla="*/ 48 w 54"/>
                  <a:gd name="T13" fmla="*/ 79 h 80"/>
                  <a:gd name="T14" fmla="*/ 48 w 54"/>
                  <a:gd name="T15" fmla="*/ 41 h 80"/>
                  <a:gd name="T16" fmla="*/ 6 w 54"/>
                  <a:gd name="T17" fmla="*/ 41 h 80"/>
                  <a:gd name="T18" fmla="*/ 6 w 54"/>
                  <a:gd name="T19" fmla="*/ 77 h 80"/>
                  <a:gd name="T20" fmla="*/ 6 w 54"/>
                  <a:gd name="T21" fmla="*/ 79 h 80"/>
                  <a:gd name="T22" fmla="*/ 4 w 54"/>
                  <a:gd name="T23" fmla="*/ 80 h 80"/>
                  <a:gd name="T24" fmla="*/ 1 w 54"/>
                  <a:gd name="T25" fmla="*/ 80 h 80"/>
                  <a:gd name="T26" fmla="*/ 0 w 54"/>
                  <a:gd name="T27" fmla="*/ 79 h 80"/>
                  <a:gd name="T28" fmla="*/ 0 w 54"/>
                  <a:gd name="T29" fmla="*/ 1 h 80"/>
                  <a:gd name="T30" fmla="*/ 1 w 54"/>
                  <a:gd name="T31" fmla="*/ 0 h 80"/>
                  <a:gd name="T32" fmla="*/ 4 w 54"/>
                  <a:gd name="T33" fmla="*/ 0 h 80"/>
                  <a:gd name="T34" fmla="*/ 6 w 54"/>
                  <a:gd name="T35" fmla="*/ 0 h 80"/>
                  <a:gd name="T36" fmla="*/ 6 w 54"/>
                  <a:gd name="T37" fmla="*/ 3 h 80"/>
                  <a:gd name="T38" fmla="*/ 6 w 54"/>
                  <a:gd name="T39" fmla="*/ 35 h 80"/>
                  <a:gd name="T40" fmla="*/ 48 w 54"/>
                  <a:gd name="T41" fmla="*/ 35 h 80"/>
                  <a:gd name="T42" fmla="*/ 48 w 54"/>
                  <a:gd name="T43" fmla="*/ 1 h 80"/>
                  <a:gd name="T44" fmla="*/ 49 w 54"/>
                  <a:gd name="T45" fmla="*/ 0 h 80"/>
                  <a:gd name="T46" fmla="*/ 53 w 54"/>
                  <a:gd name="T47" fmla="*/ 0 h 80"/>
                  <a:gd name="T48" fmla="*/ 54 w 54"/>
                  <a:gd name="T49" fmla="*/ 1 h 80"/>
                  <a:gd name="T50" fmla="*/ 54 w 54"/>
                  <a:gd name="T51" fmla="*/ 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80">
                    <a:moveTo>
                      <a:pt x="54" y="3"/>
                    </a:moveTo>
                    <a:lnTo>
                      <a:pt x="54" y="3"/>
                    </a:lnTo>
                    <a:lnTo>
                      <a:pt x="54" y="77"/>
                    </a:lnTo>
                    <a:cubicBezTo>
                      <a:pt x="54" y="78"/>
                      <a:pt x="54" y="79"/>
                      <a:pt x="54" y="79"/>
                    </a:cubicBezTo>
                    <a:cubicBezTo>
                      <a:pt x="54" y="80"/>
                      <a:pt x="53" y="80"/>
                      <a:pt x="53" y="80"/>
                    </a:cubicBezTo>
                    <a:cubicBezTo>
                      <a:pt x="51" y="80"/>
                      <a:pt x="50" y="80"/>
                      <a:pt x="49" y="80"/>
                    </a:cubicBezTo>
                    <a:cubicBezTo>
                      <a:pt x="48" y="79"/>
                      <a:pt x="48" y="79"/>
                      <a:pt x="48" y="79"/>
                    </a:cubicBezTo>
                    <a:lnTo>
                      <a:pt x="48" y="41"/>
                    </a:lnTo>
                    <a:lnTo>
                      <a:pt x="6" y="41"/>
                    </a:lnTo>
                    <a:lnTo>
                      <a:pt x="6" y="77"/>
                    </a:lnTo>
                    <a:cubicBezTo>
                      <a:pt x="6" y="78"/>
                      <a:pt x="6" y="79"/>
                      <a:pt x="6" y="79"/>
                    </a:cubicBezTo>
                    <a:cubicBezTo>
                      <a:pt x="6" y="80"/>
                      <a:pt x="5" y="80"/>
                      <a:pt x="4" y="80"/>
                    </a:cubicBezTo>
                    <a:cubicBezTo>
                      <a:pt x="3" y="80"/>
                      <a:pt x="2" y="80"/>
                      <a:pt x="1" y="80"/>
                    </a:cubicBezTo>
                    <a:cubicBezTo>
                      <a:pt x="0" y="79"/>
                      <a:pt x="0" y="79"/>
                      <a:pt x="0" y="79"/>
                    </a:cubicBezTo>
                    <a:lnTo>
                      <a:pt x="0" y="1"/>
                    </a:lnTo>
                    <a:cubicBezTo>
                      <a:pt x="0" y="1"/>
                      <a:pt x="0" y="0"/>
                      <a:pt x="1" y="0"/>
                    </a:cubicBezTo>
                    <a:cubicBezTo>
                      <a:pt x="2" y="0"/>
                      <a:pt x="3" y="0"/>
                      <a:pt x="4" y="0"/>
                    </a:cubicBezTo>
                    <a:cubicBezTo>
                      <a:pt x="5" y="0"/>
                      <a:pt x="6" y="0"/>
                      <a:pt x="6" y="0"/>
                    </a:cubicBezTo>
                    <a:cubicBezTo>
                      <a:pt x="6" y="1"/>
                      <a:pt x="6" y="2"/>
                      <a:pt x="6" y="3"/>
                    </a:cubicBezTo>
                    <a:lnTo>
                      <a:pt x="6" y="35"/>
                    </a:lnTo>
                    <a:lnTo>
                      <a:pt x="48" y="35"/>
                    </a:lnTo>
                    <a:lnTo>
                      <a:pt x="48" y="1"/>
                    </a:lnTo>
                    <a:cubicBezTo>
                      <a:pt x="48" y="1"/>
                      <a:pt x="48" y="1"/>
                      <a:pt x="49" y="0"/>
                    </a:cubicBezTo>
                    <a:cubicBezTo>
                      <a:pt x="50" y="0"/>
                      <a:pt x="51" y="0"/>
                      <a:pt x="53" y="0"/>
                    </a:cubicBezTo>
                    <a:cubicBezTo>
                      <a:pt x="53" y="0"/>
                      <a:pt x="54" y="0"/>
                      <a:pt x="54" y="1"/>
                    </a:cubicBezTo>
                    <a:cubicBezTo>
                      <a:pt x="54" y="1"/>
                      <a:pt x="54" y="2"/>
                      <a:pt x="54" y="3"/>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7" name="Freeform 113">
                <a:extLst>
                  <a:ext uri="{FF2B5EF4-FFF2-40B4-BE49-F238E27FC236}">
                    <a16:creationId xmlns:a16="http://schemas.microsoft.com/office/drawing/2014/main" id="{27444067-34B6-441C-8284-AD896D1648FF}"/>
                  </a:ext>
                </a:extLst>
              </p:cNvPr>
              <p:cNvSpPr>
                <a:spLocks/>
              </p:cNvSpPr>
              <p:nvPr/>
            </p:nvSpPr>
            <p:spPr bwMode="auto">
              <a:xfrm>
                <a:off x="3775794" y="-6160116"/>
                <a:ext cx="53975" cy="80963"/>
              </a:xfrm>
              <a:custGeom>
                <a:avLst/>
                <a:gdLst>
                  <a:gd name="T0" fmla="*/ 30 w 54"/>
                  <a:gd name="T1" fmla="*/ 48 h 80"/>
                  <a:gd name="T2" fmla="*/ 30 w 54"/>
                  <a:gd name="T3" fmla="*/ 48 h 80"/>
                  <a:gd name="T4" fmla="*/ 30 w 54"/>
                  <a:gd name="T5" fmla="*/ 77 h 80"/>
                  <a:gd name="T6" fmla="*/ 30 w 54"/>
                  <a:gd name="T7" fmla="*/ 79 h 80"/>
                  <a:gd name="T8" fmla="*/ 28 w 54"/>
                  <a:gd name="T9" fmla="*/ 80 h 80"/>
                  <a:gd name="T10" fmla="*/ 25 w 54"/>
                  <a:gd name="T11" fmla="*/ 80 h 80"/>
                  <a:gd name="T12" fmla="*/ 23 w 54"/>
                  <a:gd name="T13" fmla="*/ 79 h 80"/>
                  <a:gd name="T14" fmla="*/ 23 w 54"/>
                  <a:gd name="T15" fmla="*/ 48 h 80"/>
                  <a:gd name="T16" fmla="*/ 0 w 54"/>
                  <a:gd name="T17" fmla="*/ 2 h 80"/>
                  <a:gd name="T18" fmla="*/ 0 w 54"/>
                  <a:gd name="T19" fmla="*/ 0 h 80"/>
                  <a:gd name="T20" fmla="*/ 2 w 54"/>
                  <a:gd name="T21" fmla="*/ 0 h 80"/>
                  <a:gd name="T22" fmla="*/ 5 w 54"/>
                  <a:gd name="T23" fmla="*/ 0 h 80"/>
                  <a:gd name="T24" fmla="*/ 6 w 54"/>
                  <a:gd name="T25" fmla="*/ 1 h 80"/>
                  <a:gd name="T26" fmla="*/ 27 w 54"/>
                  <a:gd name="T27" fmla="*/ 42 h 80"/>
                  <a:gd name="T28" fmla="*/ 47 w 54"/>
                  <a:gd name="T29" fmla="*/ 1 h 80"/>
                  <a:gd name="T30" fmla="*/ 49 w 54"/>
                  <a:gd name="T31" fmla="*/ 0 h 80"/>
                  <a:gd name="T32" fmla="*/ 52 w 54"/>
                  <a:gd name="T33" fmla="*/ 0 h 80"/>
                  <a:gd name="T34" fmla="*/ 54 w 54"/>
                  <a:gd name="T35" fmla="*/ 0 h 80"/>
                  <a:gd name="T36" fmla="*/ 53 w 54"/>
                  <a:gd name="T37" fmla="*/ 2 h 80"/>
                  <a:gd name="T38" fmla="*/ 30 w 54"/>
                  <a:gd name="T39"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80">
                    <a:moveTo>
                      <a:pt x="30" y="48"/>
                    </a:moveTo>
                    <a:lnTo>
                      <a:pt x="30" y="48"/>
                    </a:lnTo>
                    <a:lnTo>
                      <a:pt x="30" y="77"/>
                    </a:lnTo>
                    <a:cubicBezTo>
                      <a:pt x="30" y="78"/>
                      <a:pt x="30" y="79"/>
                      <a:pt x="30" y="79"/>
                    </a:cubicBezTo>
                    <a:cubicBezTo>
                      <a:pt x="29" y="80"/>
                      <a:pt x="29" y="80"/>
                      <a:pt x="28" y="80"/>
                    </a:cubicBezTo>
                    <a:cubicBezTo>
                      <a:pt x="27" y="80"/>
                      <a:pt x="26" y="80"/>
                      <a:pt x="25" y="80"/>
                    </a:cubicBezTo>
                    <a:cubicBezTo>
                      <a:pt x="24" y="79"/>
                      <a:pt x="23" y="79"/>
                      <a:pt x="23" y="79"/>
                    </a:cubicBezTo>
                    <a:lnTo>
                      <a:pt x="23" y="48"/>
                    </a:lnTo>
                    <a:lnTo>
                      <a:pt x="0" y="2"/>
                    </a:lnTo>
                    <a:cubicBezTo>
                      <a:pt x="0" y="1"/>
                      <a:pt x="0" y="1"/>
                      <a:pt x="0" y="0"/>
                    </a:cubicBezTo>
                    <a:cubicBezTo>
                      <a:pt x="0" y="0"/>
                      <a:pt x="1" y="0"/>
                      <a:pt x="2" y="0"/>
                    </a:cubicBezTo>
                    <a:cubicBezTo>
                      <a:pt x="3" y="0"/>
                      <a:pt x="4" y="0"/>
                      <a:pt x="5" y="0"/>
                    </a:cubicBezTo>
                    <a:cubicBezTo>
                      <a:pt x="6" y="0"/>
                      <a:pt x="6" y="0"/>
                      <a:pt x="6" y="1"/>
                    </a:cubicBezTo>
                    <a:lnTo>
                      <a:pt x="27" y="42"/>
                    </a:lnTo>
                    <a:lnTo>
                      <a:pt x="47" y="1"/>
                    </a:lnTo>
                    <a:cubicBezTo>
                      <a:pt x="47" y="0"/>
                      <a:pt x="48" y="0"/>
                      <a:pt x="49" y="0"/>
                    </a:cubicBezTo>
                    <a:cubicBezTo>
                      <a:pt x="49" y="0"/>
                      <a:pt x="51" y="0"/>
                      <a:pt x="52" y="0"/>
                    </a:cubicBezTo>
                    <a:cubicBezTo>
                      <a:pt x="53" y="0"/>
                      <a:pt x="53" y="0"/>
                      <a:pt x="54" y="0"/>
                    </a:cubicBezTo>
                    <a:cubicBezTo>
                      <a:pt x="54" y="1"/>
                      <a:pt x="54" y="1"/>
                      <a:pt x="53" y="2"/>
                    </a:cubicBezTo>
                    <a:lnTo>
                      <a:pt x="30" y="4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8" name="Freeform 114">
                <a:extLst>
                  <a:ext uri="{FF2B5EF4-FFF2-40B4-BE49-F238E27FC236}">
                    <a16:creationId xmlns:a16="http://schemas.microsoft.com/office/drawing/2014/main" id="{ADBCDB0C-1364-4B55-BDA4-8C5BD8DAF703}"/>
                  </a:ext>
                </a:extLst>
              </p:cNvPr>
              <p:cNvSpPr>
                <a:spLocks/>
              </p:cNvSpPr>
              <p:nvPr/>
            </p:nvSpPr>
            <p:spPr bwMode="auto">
              <a:xfrm>
                <a:off x="3829769" y="-6160116"/>
                <a:ext cx="46038" cy="80963"/>
              </a:xfrm>
              <a:custGeom>
                <a:avLst/>
                <a:gdLst>
                  <a:gd name="T0" fmla="*/ 2 w 45"/>
                  <a:gd name="T1" fmla="*/ 72 h 80"/>
                  <a:gd name="T2" fmla="*/ 2 w 45"/>
                  <a:gd name="T3" fmla="*/ 72 h 80"/>
                  <a:gd name="T4" fmla="*/ 10 w 45"/>
                  <a:gd name="T5" fmla="*/ 74 h 80"/>
                  <a:gd name="T6" fmla="*/ 20 w 45"/>
                  <a:gd name="T7" fmla="*/ 75 h 80"/>
                  <a:gd name="T8" fmla="*/ 26 w 45"/>
                  <a:gd name="T9" fmla="*/ 74 h 80"/>
                  <a:gd name="T10" fmla="*/ 32 w 45"/>
                  <a:gd name="T11" fmla="*/ 72 h 80"/>
                  <a:gd name="T12" fmla="*/ 37 w 45"/>
                  <a:gd name="T13" fmla="*/ 68 h 80"/>
                  <a:gd name="T14" fmla="*/ 38 w 45"/>
                  <a:gd name="T15" fmla="*/ 62 h 80"/>
                  <a:gd name="T16" fmla="*/ 36 w 45"/>
                  <a:gd name="T17" fmla="*/ 53 h 80"/>
                  <a:gd name="T18" fmla="*/ 29 w 45"/>
                  <a:gd name="T19" fmla="*/ 46 h 80"/>
                  <a:gd name="T20" fmla="*/ 20 w 45"/>
                  <a:gd name="T21" fmla="*/ 40 h 80"/>
                  <a:gd name="T22" fmla="*/ 12 w 45"/>
                  <a:gd name="T23" fmla="*/ 34 h 80"/>
                  <a:gd name="T24" fmla="*/ 5 w 45"/>
                  <a:gd name="T25" fmla="*/ 26 h 80"/>
                  <a:gd name="T26" fmla="*/ 2 w 45"/>
                  <a:gd name="T27" fmla="*/ 17 h 80"/>
                  <a:gd name="T28" fmla="*/ 4 w 45"/>
                  <a:gd name="T29" fmla="*/ 9 h 80"/>
                  <a:gd name="T30" fmla="*/ 9 w 45"/>
                  <a:gd name="T31" fmla="*/ 4 h 80"/>
                  <a:gd name="T32" fmla="*/ 16 w 45"/>
                  <a:gd name="T33" fmla="*/ 1 h 80"/>
                  <a:gd name="T34" fmla="*/ 25 w 45"/>
                  <a:gd name="T35" fmla="*/ 0 h 80"/>
                  <a:gd name="T36" fmla="*/ 29 w 45"/>
                  <a:gd name="T37" fmla="*/ 0 h 80"/>
                  <a:gd name="T38" fmla="*/ 33 w 45"/>
                  <a:gd name="T39" fmla="*/ 0 h 80"/>
                  <a:gd name="T40" fmla="*/ 38 w 45"/>
                  <a:gd name="T41" fmla="*/ 1 h 80"/>
                  <a:gd name="T42" fmla="*/ 41 w 45"/>
                  <a:gd name="T43" fmla="*/ 2 h 80"/>
                  <a:gd name="T44" fmla="*/ 43 w 45"/>
                  <a:gd name="T45" fmla="*/ 3 h 80"/>
                  <a:gd name="T46" fmla="*/ 43 w 45"/>
                  <a:gd name="T47" fmla="*/ 4 h 80"/>
                  <a:gd name="T48" fmla="*/ 42 w 45"/>
                  <a:gd name="T49" fmla="*/ 6 h 80"/>
                  <a:gd name="T50" fmla="*/ 41 w 45"/>
                  <a:gd name="T51" fmla="*/ 7 h 80"/>
                  <a:gd name="T52" fmla="*/ 34 w 45"/>
                  <a:gd name="T53" fmla="*/ 6 h 80"/>
                  <a:gd name="T54" fmla="*/ 26 w 45"/>
                  <a:gd name="T55" fmla="*/ 5 h 80"/>
                  <a:gd name="T56" fmla="*/ 19 w 45"/>
                  <a:gd name="T57" fmla="*/ 6 h 80"/>
                  <a:gd name="T58" fmla="*/ 14 w 45"/>
                  <a:gd name="T59" fmla="*/ 8 h 80"/>
                  <a:gd name="T60" fmla="*/ 10 w 45"/>
                  <a:gd name="T61" fmla="*/ 11 h 80"/>
                  <a:gd name="T62" fmla="*/ 9 w 45"/>
                  <a:gd name="T63" fmla="*/ 16 h 80"/>
                  <a:gd name="T64" fmla="*/ 11 w 45"/>
                  <a:gd name="T65" fmla="*/ 24 h 80"/>
                  <a:gd name="T66" fmla="*/ 18 w 45"/>
                  <a:gd name="T67" fmla="*/ 30 h 80"/>
                  <a:gd name="T68" fmla="*/ 27 w 45"/>
                  <a:gd name="T69" fmla="*/ 36 h 80"/>
                  <a:gd name="T70" fmla="*/ 36 w 45"/>
                  <a:gd name="T71" fmla="*/ 43 h 80"/>
                  <a:gd name="T72" fmla="*/ 42 w 45"/>
                  <a:gd name="T73" fmla="*/ 51 h 80"/>
                  <a:gd name="T74" fmla="*/ 45 w 45"/>
                  <a:gd name="T75" fmla="*/ 62 h 80"/>
                  <a:gd name="T76" fmla="*/ 43 w 45"/>
                  <a:gd name="T77" fmla="*/ 70 h 80"/>
                  <a:gd name="T78" fmla="*/ 37 w 45"/>
                  <a:gd name="T79" fmla="*/ 76 h 80"/>
                  <a:gd name="T80" fmla="*/ 30 w 45"/>
                  <a:gd name="T81" fmla="*/ 79 h 80"/>
                  <a:gd name="T82" fmla="*/ 21 w 45"/>
                  <a:gd name="T83" fmla="*/ 80 h 80"/>
                  <a:gd name="T84" fmla="*/ 16 w 45"/>
                  <a:gd name="T85" fmla="*/ 80 h 80"/>
                  <a:gd name="T86" fmla="*/ 10 w 45"/>
                  <a:gd name="T87" fmla="*/ 79 h 80"/>
                  <a:gd name="T88" fmla="*/ 5 w 45"/>
                  <a:gd name="T89" fmla="*/ 79 h 80"/>
                  <a:gd name="T90" fmla="*/ 2 w 45"/>
                  <a:gd name="T91" fmla="*/ 78 h 80"/>
                  <a:gd name="T92" fmla="*/ 0 w 45"/>
                  <a:gd name="T93" fmla="*/ 77 h 80"/>
                  <a:gd name="T94" fmla="*/ 0 w 45"/>
                  <a:gd name="T95" fmla="*/ 76 h 80"/>
                  <a:gd name="T96" fmla="*/ 1 w 45"/>
                  <a:gd name="T97" fmla="*/ 73 h 80"/>
                  <a:gd name="T98" fmla="*/ 2 w 45"/>
                  <a:gd name="T99"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80">
                    <a:moveTo>
                      <a:pt x="2" y="72"/>
                    </a:moveTo>
                    <a:lnTo>
                      <a:pt x="2" y="72"/>
                    </a:lnTo>
                    <a:cubicBezTo>
                      <a:pt x="4" y="73"/>
                      <a:pt x="7" y="73"/>
                      <a:pt x="10" y="74"/>
                    </a:cubicBezTo>
                    <a:cubicBezTo>
                      <a:pt x="13" y="75"/>
                      <a:pt x="16" y="75"/>
                      <a:pt x="20" y="75"/>
                    </a:cubicBezTo>
                    <a:cubicBezTo>
                      <a:pt x="22" y="75"/>
                      <a:pt x="24" y="75"/>
                      <a:pt x="26" y="74"/>
                    </a:cubicBezTo>
                    <a:cubicBezTo>
                      <a:pt x="28" y="74"/>
                      <a:pt x="30" y="73"/>
                      <a:pt x="32" y="72"/>
                    </a:cubicBezTo>
                    <a:cubicBezTo>
                      <a:pt x="34" y="71"/>
                      <a:pt x="35" y="70"/>
                      <a:pt x="37" y="68"/>
                    </a:cubicBezTo>
                    <a:cubicBezTo>
                      <a:pt x="38" y="67"/>
                      <a:pt x="38" y="65"/>
                      <a:pt x="38" y="62"/>
                    </a:cubicBezTo>
                    <a:cubicBezTo>
                      <a:pt x="38" y="58"/>
                      <a:pt x="37" y="56"/>
                      <a:pt x="36" y="53"/>
                    </a:cubicBezTo>
                    <a:cubicBezTo>
                      <a:pt x="34" y="51"/>
                      <a:pt x="32" y="48"/>
                      <a:pt x="29" y="46"/>
                    </a:cubicBezTo>
                    <a:cubicBezTo>
                      <a:pt x="26" y="44"/>
                      <a:pt x="23" y="42"/>
                      <a:pt x="20" y="40"/>
                    </a:cubicBezTo>
                    <a:cubicBezTo>
                      <a:pt x="17" y="38"/>
                      <a:pt x="14" y="36"/>
                      <a:pt x="12" y="34"/>
                    </a:cubicBezTo>
                    <a:cubicBezTo>
                      <a:pt x="9" y="32"/>
                      <a:pt x="7" y="29"/>
                      <a:pt x="5" y="26"/>
                    </a:cubicBezTo>
                    <a:cubicBezTo>
                      <a:pt x="3" y="24"/>
                      <a:pt x="2" y="20"/>
                      <a:pt x="2" y="17"/>
                    </a:cubicBezTo>
                    <a:cubicBezTo>
                      <a:pt x="2" y="14"/>
                      <a:pt x="3" y="11"/>
                      <a:pt x="4" y="9"/>
                    </a:cubicBezTo>
                    <a:cubicBezTo>
                      <a:pt x="5" y="7"/>
                      <a:pt x="7" y="5"/>
                      <a:pt x="9" y="4"/>
                    </a:cubicBezTo>
                    <a:cubicBezTo>
                      <a:pt x="11" y="2"/>
                      <a:pt x="14" y="1"/>
                      <a:pt x="16" y="1"/>
                    </a:cubicBezTo>
                    <a:cubicBezTo>
                      <a:pt x="19" y="0"/>
                      <a:pt x="22" y="0"/>
                      <a:pt x="25" y="0"/>
                    </a:cubicBezTo>
                    <a:cubicBezTo>
                      <a:pt x="26" y="0"/>
                      <a:pt x="27" y="0"/>
                      <a:pt x="29" y="0"/>
                    </a:cubicBezTo>
                    <a:cubicBezTo>
                      <a:pt x="30" y="0"/>
                      <a:pt x="32" y="0"/>
                      <a:pt x="33" y="0"/>
                    </a:cubicBezTo>
                    <a:cubicBezTo>
                      <a:pt x="35" y="0"/>
                      <a:pt x="36" y="1"/>
                      <a:pt x="38" y="1"/>
                    </a:cubicBezTo>
                    <a:cubicBezTo>
                      <a:pt x="39" y="1"/>
                      <a:pt x="40" y="1"/>
                      <a:pt x="41" y="2"/>
                    </a:cubicBezTo>
                    <a:cubicBezTo>
                      <a:pt x="42" y="2"/>
                      <a:pt x="43" y="2"/>
                      <a:pt x="43" y="3"/>
                    </a:cubicBezTo>
                    <a:cubicBezTo>
                      <a:pt x="43" y="3"/>
                      <a:pt x="43" y="3"/>
                      <a:pt x="43" y="4"/>
                    </a:cubicBezTo>
                    <a:cubicBezTo>
                      <a:pt x="43" y="5"/>
                      <a:pt x="43" y="5"/>
                      <a:pt x="42" y="6"/>
                    </a:cubicBezTo>
                    <a:cubicBezTo>
                      <a:pt x="42" y="7"/>
                      <a:pt x="42" y="7"/>
                      <a:pt x="41" y="7"/>
                    </a:cubicBezTo>
                    <a:cubicBezTo>
                      <a:pt x="38" y="6"/>
                      <a:pt x="36" y="6"/>
                      <a:pt x="34" y="6"/>
                    </a:cubicBezTo>
                    <a:cubicBezTo>
                      <a:pt x="31" y="5"/>
                      <a:pt x="29" y="5"/>
                      <a:pt x="26" y="5"/>
                    </a:cubicBezTo>
                    <a:cubicBezTo>
                      <a:pt x="24" y="5"/>
                      <a:pt x="22" y="5"/>
                      <a:pt x="19" y="6"/>
                    </a:cubicBezTo>
                    <a:cubicBezTo>
                      <a:pt x="17" y="6"/>
                      <a:pt x="15" y="7"/>
                      <a:pt x="14" y="8"/>
                    </a:cubicBezTo>
                    <a:cubicBezTo>
                      <a:pt x="12" y="9"/>
                      <a:pt x="11" y="10"/>
                      <a:pt x="10" y="11"/>
                    </a:cubicBezTo>
                    <a:cubicBezTo>
                      <a:pt x="9" y="13"/>
                      <a:pt x="9" y="14"/>
                      <a:pt x="9" y="16"/>
                    </a:cubicBezTo>
                    <a:cubicBezTo>
                      <a:pt x="9" y="19"/>
                      <a:pt x="10" y="22"/>
                      <a:pt x="11" y="24"/>
                    </a:cubicBezTo>
                    <a:cubicBezTo>
                      <a:pt x="13" y="26"/>
                      <a:pt x="15" y="28"/>
                      <a:pt x="18" y="30"/>
                    </a:cubicBezTo>
                    <a:cubicBezTo>
                      <a:pt x="21" y="32"/>
                      <a:pt x="24" y="34"/>
                      <a:pt x="27" y="36"/>
                    </a:cubicBezTo>
                    <a:cubicBezTo>
                      <a:pt x="30" y="38"/>
                      <a:pt x="33" y="40"/>
                      <a:pt x="36" y="43"/>
                    </a:cubicBezTo>
                    <a:cubicBezTo>
                      <a:pt x="38" y="45"/>
                      <a:pt x="40" y="48"/>
                      <a:pt x="42" y="51"/>
                    </a:cubicBezTo>
                    <a:cubicBezTo>
                      <a:pt x="44" y="54"/>
                      <a:pt x="45" y="58"/>
                      <a:pt x="45" y="62"/>
                    </a:cubicBezTo>
                    <a:cubicBezTo>
                      <a:pt x="45" y="65"/>
                      <a:pt x="44" y="68"/>
                      <a:pt x="43" y="70"/>
                    </a:cubicBezTo>
                    <a:cubicBezTo>
                      <a:pt x="41" y="73"/>
                      <a:pt x="40" y="75"/>
                      <a:pt x="37" y="76"/>
                    </a:cubicBezTo>
                    <a:cubicBezTo>
                      <a:pt x="35" y="78"/>
                      <a:pt x="33" y="79"/>
                      <a:pt x="30" y="79"/>
                    </a:cubicBezTo>
                    <a:cubicBezTo>
                      <a:pt x="27" y="80"/>
                      <a:pt x="24" y="80"/>
                      <a:pt x="21" y="80"/>
                    </a:cubicBezTo>
                    <a:cubicBezTo>
                      <a:pt x="19" y="80"/>
                      <a:pt x="17" y="80"/>
                      <a:pt x="16" y="80"/>
                    </a:cubicBezTo>
                    <a:cubicBezTo>
                      <a:pt x="14" y="80"/>
                      <a:pt x="12" y="80"/>
                      <a:pt x="10" y="79"/>
                    </a:cubicBezTo>
                    <a:cubicBezTo>
                      <a:pt x="8" y="79"/>
                      <a:pt x="7" y="79"/>
                      <a:pt x="5" y="79"/>
                    </a:cubicBezTo>
                    <a:cubicBezTo>
                      <a:pt x="4" y="78"/>
                      <a:pt x="3" y="78"/>
                      <a:pt x="2" y="78"/>
                    </a:cubicBezTo>
                    <a:cubicBezTo>
                      <a:pt x="1" y="77"/>
                      <a:pt x="0" y="77"/>
                      <a:pt x="0" y="77"/>
                    </a:cubicBezTo>
                    <a:cubicBezTo>
                      <a:pt x="0" y="77"/>
                      <a:pt x="0" y="76"/>
                      <a:pt x="0" y="76"/>
                    </a:cubicBezTo>
                    <a:cubicBezTo>
                      <a:pt x="0" y="75"/>
                      <a:pt x="0" y="74"/>
                      <a:pt x="1" y="73"/>
                    </a:cubicBezTo>
                    <a:cubicBezTo>
                      <a:pt x="1" y="72"/>
                      <a:pt x="1" y="72"/>
                      <a:pt x="2" y="72"/>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29" name="Freeform 115">
                <a:extLst>
                  <a:ext uri="{FF2B5EF4-FFF2-40B4-BE49-F238E27FC236}">
                    <a16:creationId xmlns:a16="http://schemas.microsoft.com/office/drawing/2014/main" id="{A72BA2A7-F563-4154-9903-09F08505C786}"/>
                  </a:ext>
                </a:extLst>
              </p:cNvPr>
              <p:cNvSpPr>
                <a:spLocks/>
              </p:cNvSpPr>
              <p:nvPr/>
            </p:nvSpPr>
            <p:spPr bwMode="auto">
              <a:xfrm>
                <a:off x="3886919" y="-6160116"/>
                <a:ext cx="6350" cy="80963"/>
              </a:xfrm>
              <a:custGeom>
                <a:avLst/>
                <a:gdLst>
                  <a:gd name="T0" fmla="*/ 6 w 6"/>
                  <a:gd name="T1" fmla="*/ 77 h 80"/>
                  <a:gd name="T2" fmla="*/ 6 w 6"/>
                  <a:gd name="T3" fmla="*/ 77 h 80"/>
                  <a:gd name="T4" fmla="*/ 6 w 6"/>
                  <a:gd name="T5" fmla="*/ 79 h 80"/>
                  <a:gd name="T6" fmla="*/ 4 w 6"/>
                  <a:gd name="T7" fmla="*/ 80 h 80"/>
                  <a:gd name="T8" fmla="*/ 1 w 6"/>
                  <a:gd name="T9" fmla="*/ 80 h 80"/>
                  <a:gd name="T10" fmla="*/ 0 w 6"/>
                  <a:gd name="T11" fmla="*/ 79 h 80"/>
                  <a:gd name="T12" fmla="*/ 0 w 6"/>
                  <a:gd name="T13" fmla="*/ 1 h 80"/>
                  <a:gd name="T14" fmla="*/ 1 w 6"/>
                  <a:gd name="T15" fmla="*/ 0 h 80"/>
                  <a:gd name="T16" fmla="*/ 4 w 6"/>
                  <a:gd name="T17" fmla="*/ 0 h 80"/>
                  <a:gd name="T18" fmla="*/ 6 w 6"/>
                  <a:gd name="T19" fmla="*/ 0 h 80"/>
                  <a:gd name="T20" fmla="*/ 6 w 6"/>
                  <a:gd name="T21" fmla="*/ 3 h 80"/>
                  <a:gd name="T22" fmla="*/ 6 w 6"/>
                  <a:gd name="T23" fmla="*/ 7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0">
                    <a:moveTo>
                      <a:pt x="6" y="77"/>
                    </a:moveTo>
                    <a:lnTo>
                      <a:pt x="6" y="77"/>
                    </a:lnTo>
                    <a:cubicBezTo>
                      <a:pt x="6" y="78"/>
                      <a:pt x="6" y="79"/>
                      <a:pt x="6" y="79"/>
                    </a:cubicBezTo>
                    <a:cubicBezTo>
                      <a:pt x="5" y="80"/>
                      <a:pt x="5" y="80"/>
                      <a:pt x="4" y="80"/>
                    </a:cubicBezTo>
                    <a:cubicBezTo>
                      <a:pt x="3" y="80"/>
                      <a:pt x="2" y="80"/>
                      <a:pt x="1" y="80"/>
                    </a:cubicBezTo>
                    <a:cubicBezTo>
                      <a:pt x="0" y="79"/>
                      <a:pt x="0" y="79"/>
                      <a:pt x="0" y="79"/>
                    </a:cubicBezTo>
                    <a:lnTo>
                      <a:pt x="0" y="1"/>
                    </a:lnTo>
                    <a:cubicBezTo>
                      <a:pt x="0" y="1"/>
                      <a:pt x="0" y="1"/>
                      <a:pt x="1" y="0"/>
                    </a:cubicBezTo>
                    <a:cubicBezTo>
                      <a:pt x="2" y="0"/>
                      <a:pt x="3" y="0"/>
                      <a:pt x="4" y="0"/>
                    </a:cubicBezTo>
                    <a:cubicBezTo>
                      <a:pt x="5" y="0"/>
                      <a:pt x="5" y="0"/>
                      <a:pt x="6" y="0"/>
                    </a:cubicBezTo>
                    <a:cubicBezTo>
                      <a:pt x="6" y="1"/>
                      <a:pt x="6" y="2"/>
                      <a:pt x="6" y="3"/>
                    </a:cubicBezTo>
                    <a:lnTo>
                      <a:pt x="6" y="77"/>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0" name="Freeform 116">
                <a:extLst>
                  <a:ext uri="{FF2B5EF4-FFF2-40B4-BE49-F238E27FC236}">
                    <a16:creationId xmlns:a16="http://schemas.microsoft.com/office/drawing/2014/main" id="{8AD621C9-2B13-4EDE-8E58-369B1820085E}"/>
                  </a:ext>
                </a:extLst>
              </p:cNvPr>
              <p:cNvSpPr>
                <a:spLocks/>
              </p:cNvSpPr>
              <p:nvPr/>
            </p:nvSpPr>
            <p:spPr bwMode="auto">
              <a:xfrm>
                <a:off x="3907556" y="-6160116"/>
                <a:ext cx="46038" cy="80963"/>
              </a:xfrm>
              <a:custGeom>
                <a:avLst/>
                <a:gdLst>
                  <a:gd name="T0" fmla="*/ 7 w 46"/>
                  <a:gd name="T1" fmla="*/ 29 h 80"/>
                  <a:gd name="T2" fmla="*/ 7 w 46"/>
                  <a:gd name="T3" fmla="*/ 29 h 80"/>
                  <a:gd name="T4" fmla="*/ 7 w 46"/>
                  <a:gd name="T5" fmla="*/ 51 h 80"/>
                  <a:gd name="T6" fmla="*/ 8 w 46"/>
                  <a:gd name="T7" fmla="*/ 62 h 80"/>
                  <a:gd name="T8" fmla="*/ 11 w 46"/>
                  <a:gd name="T9" fmla="*/ 70 h 80"/>
                  <a:gd name="T10" fmla="*/ 18 w 46"/>
                  <a:gd name="T11" fmla="*/ 74 h 80"/>
                  <a:gd name="T12" fmla="*/ 28 w 46"/>
                  <a:gd name="T13" fmla="*/ 75 h 80"/>
                  <a:gd name="T14" fmla="*/ 29 w 46"/>
                  <a:gd name="T15" fmla="*/ 75 h 80"/>
                  <a:gd name="T16" fmla="*/ 39 w 46"/>
                  <a:gd name="T17" fmla="*/ 74 h 80"/>
                  <a:gd name="T18" fmla="*/ 44 w 46"/>
                  <a:gd name="T19" fmla="*/ 73 h 80"/>
                  <a:gd name="T20" fmla="*/ 45 w 46"/>
                  <a:gd name="T21" fmla="*/ 75 h 80"/>
                  <a:gd name="T22" fmla="*/ 45 w 46"/>
                  <a:gd name="T23" fmla="*/ 77 h 80"/>
                  <a:gd name="T24" fmla="*/ 44 w 46"/>
                  <a:gd name="T25" fmla="*/ 78 h 80"/>
                  <a:gd name="T26" fmla="*/ 40 w 46"/>
                  <a:gd name="T27" fmla="*/ 79 h 80"/>
                  <a:gd name="T28" fmla="*/ 34 w 46"/>
                  <a:gd name="T29" fmla="*/ 80 h 80"/>
                  <a:gd name="T30" fmla="*/ 28 w 46"/>
                  <a:gd name="T31" fmla="*/ 80 h 80"/>
                  <a:gd name="T32" fmla="*/ 28 w 46"/>
                  <a:gd name="T33" fmla="*/ 80 h 80"/>
                  <a:gd name="T34" fmla="*/ 15 w 46"/>
                  <a:gd name="T35" fmla="*/ 79 h 80"/>
                  <a:gd name="T36" fmla="*/ 7 w 46"/>
                  <a:gd name="T37" fmla="*/ 74 h 80"/>
                  <a:gd name="T38" fmla="*/ 2 w 46"/>
                  <a:gd name="T39" fmla="*/ 65 h 80"/>
                  <a:gd name="T40" fmla="*/ 0 w 46"/>
                  <a:gd name="T41" fmla="*/ 51 h 80"/>
                  <a:gd name="T42" fmla="*/ 0 w 46"/>
                  <a:gd name="T43" fmla="*/ 28 h 80"/>
                  <a:gd name="T44" fmla="*/ 2 w 46"/>
                  <a:gd name="T45" fmla="*/ 15 h 80"/>
                  <a:gd name="T46" fmla="*/ 7 w 46"/>
                  <a:gd name="T47" fmla="*/ 6 h 80"/>
                  <a:gd name="T48" fmla="*/ 16 w 46"/>
                  <a:gd name="T49" fmla="*/ 1 h 80"/>
                  <a:gd name="T50" fmla="*/ 28 w 46"/>
                  <a:gd name="T51" fmla="*/ 0 h 80"/>
                  <a:gd name="T52" fmla="*/ 29 w 46"/>
                  <a:gd name="T53" fmla="*/ 0 h 80"/>
                  <a:gd name="T54" fmla="*/ 34 w 46"/>
                  <a:gd name="T55" fmla="*/ 0 h 80"/>
                  <a:gd name="T56" fmla="*/ 40 w 46"/>
                  <a:gd name="T57" fmla="*/ 0 h 80"/>
                  <a:gd name="T58" fmla="*/ 44 w 46"/>
                  <a:gd name="T59" fmla="*/ 1 h 80"/>
                  <a:gd name="T60" fmla="*/ 46 w 46"/>
                  <a:gd name="T61" fmla="*/ 2 h 80"/>
                  <a:gd name="T62" fmla="*/ 45 w 46"/>
                  <a:gd name="T63" fmla="*/ 5 h 80"/>
                  <a:gd name="T64" fmla="*/ 44 w 46"/>
                  <a:gd name="T65" fmla="*/ 7 h 80"/>
                  <a:gd name="T66" fmla="*/ 42 w 46"/>
                  <a:gd name="T67" fmla="*/ 6 h 80"/>
                  <a:gd name="T68" fmla="*/ 39 w 46"/>
                  <a:gd name="T69" fmla="*/ 6 h 80"/>
                  <a:gd name="T70" fmla="*/ 34 w 46"/>
                  <a:gd name="T71" fmla="*/ 5 h 80"/>
                  <a:gd name="T72" fmla="*/ 29 w 46"/>
                  <a:gd name="T73" fmla="*/ 5 h 80"/>
                  <a:gd name="T74" fmla="*/ 28 w 46"/>
                  <a:gd name="T75" fmla="*/ 5 h 80"/>
                  <a:gd name="T76" fmla="*/ 18 w 46"/>
                  <a:gd name="T77" fmla="*/ 6 h 80"/>
                  <a:gd name="T78" fmla="*/ 11 w 46"/>
                  <a:gd name="T79" fmla="*/ 10 h 80"/>
                  <a:gd name="T80" fmla="*/ 8 w 46"/>
                  <a:gd name="T81" fmla="*/ 18 h 80"/>
                  <a:gd name="T82" fmla="*/ 7 w 46"/>
                  <a:gd name="T83" fmla="*/ 2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 h="80">
                    <a:moveTo>
                      <a:pt x="7" y="29"/>
                    </a:moveTo>
                    <a:lnTo>
                      <a:pt x="7" y="29"/>
                    </a:lnTo>
                    <a:lnTo>
                      <a:pt x="7" y="51"/>
                    </a:lnTo>
                    <a:cubicBezTo>
                      <a:pt x="7" y="55"/>
                      <a:pt x="7" y="59"/>
                      <a:pt x="8" y="62"/>
                    </a:cubicBezTo>
                    <a:cubicBezTo>
                      <a:pt x="9" y="65"/>
                      <a:pt x="10" y="68"/>
                      <a:pt x="11" y="70"/>
                    </a:cubicBezTo>
                    <a:cubicBezTo>
                      <a:pt x="13" y="71"/>
                      <a:pt x="15" y="73"/>
                      <a:pt x="18" y="74"/>
                    </a:cubicBezTo>
                    <a:cubicBezTo>
                      <a:pt x="21" y="74"/>
                      <a:pt x="24" y="75"/>
                      <a:pt x="28" y="75"/>
                    </a:cubicBezTo>
                    <a:lnTo>
                      <a:pt x="29" y="75"/>
                    </a:lnTo>
                    <a:cubicBezTo>
                      <a:pt x="33" y="75"/>
                      <a:pt x="36" y="75"/>
                      <a:pt x="39" y="74"/>
                    </a:cubicBezTo>
                    <a:cubicBezTo>
                      <a:pt x="41" y="74"/>
                      <a:pt x="43" y="73"/>
                      <a:pt x="44" y="73"/>
                    </a:cubicBezTo>
                    <a:cubicBezTo>
                      <a:pt x="44" y="73"/>
                      <a:pt x="45" y="74"/>
                      <a:pt x="45" y="75"/>
                    </a:cubicBezTo>
                    <a:cubicBezTo>
                      <a:pt x="45" y="76"/>
                      <a:pt x="45" y="77"/>
                      <a:pt x="45" y="77"/>
                    </a:cubicBezTo>
                    <a:cubicBezTo>
                      <a:pt x="45" y="78"/>
                      <a:pt x="45" y="78"/>
                      <a:pt x="44" y="78"/>
                    </a:cubicBezTo>
                    <a:cubicBezTo>
                      <a:pt x="43" y="79"/>
                      <a:pt x="42" y="79"/>
                      <a:pt x="40" y="79"/>
                    </a:cubicBezTo>
                    <a:cubicBezTo>
                      <a:pt x="38" y="80"/>
                      <a:pt x="36" y="80"/>
                      <a:pt x="34" y="80"/>
                    </a:cubicBezTo>
                    <a:cubicBezTo>
                      <a:pt x="32" y="80"/>
                      <a:pt x="30" y="80"/>
                      <a:pt x="28" y="80"/>
                    </a:cubicBezTo>
                    <a:lnTo>
                      <a:pt x="28" y="80"/>
                    </a:lnTo>
                    <a:cubicBezTo>
                      <a:pt x="23" y="80"/>
                      <a:pt x="19" y="80"/>
                      <a:pt x="15" y="79"/>
                    </a:cubicBezTo>
                    <a:cubicBezTo>
                      <a:pt x="12" y="78"/>
                      <a:pt x="9" y="76"/>
                      <a:pt x="7" y="74"/>
                    </a:cubicBezTo>
                    <a:cubicBezTo>
                      <a:pt x="5" y="72"/>
                      <a:pt x="3" y="69"/>
                      <a:pt x="2" y="65"/>
                    </a:cubicBezTo>
                    <a:cubicBezTo>
                      <a:pt x="1" y="61"/>
                      <a:pt x="0" y="57"/>
                      <a:pt x="0" y="51"/>
                    </a:cubicBezTo>
                    <a:lnTo>
                      <a:pt x="0" y="28"/>
                    </a:lnTo>
                    <a:cubicBezTo>
                      <a:pt x="0" y="23"/>
                      <a:pt x="1" y="18"/>
                      <a:pt x="2" y="15"/>
                    </a:cubicBezTo>
                    <a:cubicBezTo>
                      <a:pt x="3" y="11"/>
                      <a:pt x="5" y="8"/>
                      <a:pt x="7" y="6"/>
                    </a:cubicBezTo>
                    <a:cubicBezTo>
                      <a:pt x="9" y="4"/>
                      <a:pt x="12" y="2"/>
                      <a:pt x="16" y="1"/>
                    </a:cubicBezTo>
                    <a:cubicBezTo>
                      <a:pt x="19" y="0"/>
                      <a:pt x="23" y="0"/>
                      <a:pt x="28" y="0"/>
                    </a:cubicBezTo>
                    <a:lnTo>
                      <a:pt x="29" y="0"/>
                    </a:lnTo>
                    <a:cubicBezTo>
                      <a:pt x="30" y="0"/>
                      <a:pt x="32" y="0"/>
                      <a:pt x="34" y="0"/>
                    </a:cubicBezTo>
                    <a:cubicBezTo>
                      <a:pt x="36" y="0"/>
                      <a:pt x="38" y="0"/>
                      <a:pt x="40" y="0"/>
                    </a:cubicBezTo>
                    <a:cubicBezTo>
                      <a:pt x="41" y="1"/>
                      <a:pt x="43" y="1"/>
                      <a:pt x="44" y="1"/>
                    </a:cubicBezTo>
                    <a:cubicBezTo>
                      <a:pt x="45" y="2"/>
                      <a:pt x="46" y="2"/>
                      <a:pt x="46" y="2"/>
                    </a:cubicBezTo>
                    <a:cubicBezTo>
                      <a:pt x="46" y="3"/>
                      <a:pt x="45" y="4"/>
                      <a:pt x="45" y="5"/>
                    </a:cubicBezTo>
                    <a:cubicBezTo>
                      <a:pt x="45" y="6"/>
                      <a:pt x="45" y="7"/>
                      <a:pt x="44" y="7"/>
                    </a:cubicBezTo>
                    <a:cubicBezTo>
                      <a:pt x="44" y="7"/>
                      <a:pt x="43" y="7"/>
                      <a:pt x="42" y="6"/>
                    </a:cubicBezTo>
                    <a:cubicBezTo>
                      <a:pt x="41" y="6"/>
                      <a:pt x="40" y="6"/>
                      <a:pt x="39" y="6"/>
                    </a:cubicBezTo>
                    <a:cubicBezTo>
                      <a:pt x="37" y="6"/>
                      <a:pt x="36" y="5"/>
                      <a:pt x="34" y="5"/>
                    </a:cubicBezTo>
                    <a:cubicBezTo>
                      <a:pt x="33" y="5"/>
                      <a:pt x="31" y="5"/>
                      <a:pt x="29" y="5"/>
                    </a:cubicBezTo>
                    <a:lnTo>
                      <a:pt x="28" y="5"/>
                    </a:lnTo>
                    <a:cubicBezTo>
                      <a:pt x="24" y="5"/>
                      <a:pt x="21" y="6"/>
                      <a:pt x="18" y="6"/>
                    </a:cubicBezTo>
                    <a:cubicBezTo>
                      <a:pt x="15" y="7"/>
                      <a:pt x="13" y="9"/>
                      <a:pt x="11" y="10"/>
                    </a:cubicBezTo>
                    <a:cubicBezTo>
                      <a:pt x="10" y="12"/>
                      <a:pt x="9" y="15"/>
                      <a:pt x="8" y="18"/>
                    </a:cubicBezTo>
                    <a:cubicBezTo>
                      <a:pt x="7" y="21"/>
                      <a:pt x="7" y="25"/>
                      <a:pt x="7" y="29"/>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1" name="Freeform 117">
                <a:extLst>
                  <a:ext uri="{FF2B5EF4-FFF2-40B4-BE49-F238E27FC236}">
                    <a16:creationId xmlns:a16="http://schemas.microsoft.com/office/drawing/2014/main" id="{EB75DA27-0092-489A-86ED-01B6A4A236DB}"/>
                  </a:ext>
                </a:extLst>
              </p:cNvPr>
              <p:cNvSpPr>
                <a:spLocks noEditPoints="1"/>
              </p:cNvSpPr>
              <p:nvPr/>
            </p:nvSpPr>
            <p:spPr bwMode="auto">
              <a:xfrm>
                <a:off x="3959944" y="-6160116"/>
                <a:ext cx="58738" cy="80963"/>
              </a:xfrm>
              <a:custGeom>
                <a:avLst/>
                <a:gdLst>
                  <a:gd name="T0" fmla="*/ 29 w 59"/>
                  <a:gd name="T1" fmla="*/ 12 h 80"/>
                  <a:gd name="T2" fmla="*/ 29 w 59"/>
                  <a:gd name="T3" fmla="*/ 12 h 80"/>
                  <a:gd name="T4" fmla="*/ 17 w 59"/>
                  <a:gd name="T5" fmla="*/ 47 h 80"/>
                  <a:gd name="T6" fmla="*/ 42 w 59"/>
                  <a:gd name="T7" fmla="*/ 47 h 80"/>
                  <a:gd name="T8" fmla="*/ 30 w 59"/>
                  <a:gd name="T9" fmla="*/ 12 h 80"/>
                  <a:gd name="T10" fmla="*/ 30 w 59"/>
                  <a:gd name="T11" fmla="*/ 10 h 80"/>
                  <a:gd name="T12" fmla="*/ 29 w 59"/>
                  <a:gd name="T13" fmla="*/ 8 h 80"/>
                  <a:gd name="T14" fmla="*/ 29 w 59"/>
                  <a:gd name="T15" fmla="*/ 10 h 80"/>
                  <a:gd name="T16" fmla="*/ 29 w 59"/>
                  <a:gd name="T17" fmla="*/ 12 h 80"/>
                  <a:gd name="T18" fmla="*/ 52 w 59"/>
                  <a:gd name="T19" fmla="*/ 78 h 80"/>
                  <a:gd name="T20" fmla="*/ 52 w 59"/>
                  <a:gd name="T21" fmla="*/ 78 h 80"/>
                  <a:gd name="T22" fmla="*/ 44 w 59"/>
                  <a:gd name="T23" fmla="*/ 53 h 80"/>
                  <a:gd name="T24" fmla="*/ 15 w 59"/>
                  <a:gd name="T25" fmla="*/ 53 h 80"/>
                  <a:gd name="T26" fmla="*/ 6 w 59"/>
                  <a:gd name="T27" fmla="*/ 79 h 80"/>
                  <a:gd name="T28" fmla="*/ 5 w 59"/>
                  <a:gd name="T29" fmla="*/ 80 h 80"/>
                  <a:gd name="T30" fmla="*/ 2 w 59"/>
                  <a:gd name="T31" fmla="*/ 80 h 80"/>
                  <a:gd name="T32" fmla="*/ 1 w 59"/>
                  <a:gd name="T33" fmla="*/ 80 h 80"/>
                  <a:gd name="T34" fmla="*/ 0 w 59"/>
                  <a:gd name="T35" fmla="*/ 79 h 80"/>
                  <a:gd name="T36" fmla="*/ 0 w 59"/>
                  <a:gd name="T37" fmla="*/ 79 h 80"/>
                  <a:gd name="T38" fmla="*/ 0 w 59"/>
                  <a:gd name="T39" fmla="*/ 78 h 80"/>
                  <a:gd name="T40" fmla="*/ 26 w 59"/>
                  <a:gd name="T41" fmla="*/ 1 h 80"/>
                  <a:gd name="T42" fmla="*/ 28 w 59"/>
                  <a:gd name="T43" fmla="*/ 0 h 80"/>
                  <a:gd name="T44" fmla="*/ 31 w 59"/>
                  <a:gd name="T45" fmla="*/ 0 h 80"/>
                  <a:gd name="T46" fmla="*/ 33 w 59"/>
                  <a:gd name="T47" fmla="*/ 1 h 80"/>
                  <a:gd name="T48" fmla="*/ 59 w 59"/>
                  <a:gd name="T49" fmla="*/ 78 h 80"/>
                  <a:gd name="T50" fmla="*/ 59 w 59"/>
                  <a:gd name="T51" fmla="*/ 79 h 80"/>
                  <a:gd name="T52" fmla="*/ 59 w 59"/>
                  <a:gd name="T53" fmla="*/ 79 h 80"/>
                  <a:gd name="T54" fmla="*/ 58 w 59"/>
                  <a:gd name="T55" fmla="*/ 80 h 80"/>
                  <a:gd name="T56" fmla="*/ 57 w 59"/>
                  <a:gd name="T57" fmla="*/ 80 h 80"/>
                  <a:gd name="T58" fmla="*/ 54 w 59"/>
                  <a:gd name="T59" fmla="*/ 80 h 80"/>
                  <a:gd name="T60" fmla="*/ 52 w 59"/>
                  <a:gd name="T61"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80">
                    <a:moveTo>
                      <a:pt x="29" y="12"/>
                    </a:moveTo>
                    <a:lnTo>
                      <a:pt x="29" y="12"/>
                    </a:lnTo>
                    <a:lnTo>
                      <a:pt x="17" y="47"/>
                    </a:lnTo>
                    <a:lnTo>
                      <a:pt x="42" y="47"/>
                    </a:lnTo>
                    <a:lnTo>
                      <a:pt x="30" y="12"/>
                    </a:lnTo>
                    <a:cubicBezTo>
                      <a:pt x="30" y="11"/>
                      <a:pt x="30" y="11"/>
                      <a:pt x="30" y="10"/>
                    </a:cubicBezTo>
                    <a:cubicBezTo>
                      <a:pt x="30" y="9"/>
                      <a:pt x="30" y="9"/>
                      <a:pt x="29" y="8"/>
                    </a:cubicBezTo>
                    <a:cubicBezTo>
                      <a:pt x="29" y="9"/>
                      <a:pt x="29" y="9"/>
                      <a:pt x="29" y="10"/>
                    </a:cubicBezTo>
                    <a:cubicBezTo>
                      <a:pt x="29" y="11"/>
                      <a:pt x="29" y="11"/>
                      <a:pt x="29" y="12"/>
                    </a:cubicBezTo>
                    <a:close/>
                    <a:moveTo>
                      <a:pt x="52" y="78"/>
                    </a:moveTo>
                    <a:lnTo>
                      <a:pt x="52" y="78"/>
                    </a:lnTo>
                    <a:lnTo>
                      <a:pt x="44" y="53"/>
                    </a:lnTo>
                    <a:lnTo>
                      <a:pt x="15" y="53"/>
                    </a:lnTo>
                    <a:lnTo>
                      <a:pt x="6" y="79"/>
                    </a:lnTo>
                    <a:cubicBezTo>
                      <a:pt x="6" y="80"/>
                      <a:pt x="6" y="80"/>
                      <a:pt x="5" y="80"/>
                    </a:cubicBezTo>
                    <a:cubicBezTo>
                      <a:pt x="4" y="80"/>
                      <a:pt x="3" y="80"/>
                      <a:pt x="2" y="80"/>
                    </a:cubicBezTo>
                    <a:cubicBezTo>
                      <a:pt x="1" y="80"/>
                      <a:pt x="1" y="80"/>
                      <a:pt x="1" y="80"/>
                    </a:cubicBezTo>
                    <a:cubicBezTo>
                      <a:pt x="0" y="80"/>
                      <a:pt x="0" y="79"/>
                      <a:pt x="0" y="79"/>
                    </a:cubicBezTo>
                    <a:cubicBezTo>
                      <a:pt x="0" y="79"/>
                      <a:pt x="0" y="79"/>
                      <a:pt x="0" y="79"/>
                    </a:cubicBezTo>
                    <a:cubicBezTo>
                      <a:pt x="0" y="78"/>
                      <a:pt x="0" y="78"/>
                      <a:pt x="0" y="78"/>
                    </a:cubicBezTo>
                    <a:lnTo>
                      <a:pt x="26" y="1"/>
                    </a:lnTo>
                    <a:cubicBezTo>
                      <a:pt x="26" y="1"/>
                      <a:pt x="27" y="0"/>
                      <a:pt x="28" y="0"/>
                    </a:cubicBezTo>
                    <a:cubicBezTo>
                      <a:pt x="29" y="0"/>
                      <a:pt x="30" y="0"/>
                      <a:pt x="31" y="0"/>
                    </a:cubicBezTo>
                    <a:cubicBezTo>
                      <a:pt x="32" y="0"/>
                      <a:pt x="33" y="0"/>
                      <a:pt x="33" y="1"/>
                    </a:cubicBezTo>
                    <a:lnTo>
                      <a:pt x="59" y="78"/>
                    </a:lnTo>
                    <a:cubicBezTo>
                      <a:pt x="59" y="78"/>
                      <a:pt x="59" y="78"/>
                      <a:pt x="59" y="79"/>
                    </a:cubicBezTo>
                    <a:cubicBezTo>
                      <a:pt x="59" y="79"/>
                      <a:pt x="59" y="79"/>
                      <a:pt x="59" y="79"/>
                    </a:cubicBezTo>
                    <a:cubicBezTo>
                      <a:pt x="59" y="79"/>
                      <a:pt x="59" y="80"/>
                      <a:pt x="58" y="80"/>
                    </a:cubicBezTo>
                    <a:cubicBezTo>
                      <a:pt x="58" y="80"/>
                      <a:pt x="57" y="80"/>
                      <a:pt x="57" y="80"/>
                    </a:cubicBezTo>
                    <a:cubicBezTo>
                      <a:pt x="55" y="80"/>
                      <a:pt x="54" y="80"/>
                      <a:pt x="54" y="80"/>
                    </a:cubicBezTo>
                    <a:cubicBezTo>
                      <a:pt x="53" y="80"/>
                      <a:pt x="52" y="79"/>
                      <a:pt x="52" y="78"/>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2" name="Freeform 118">
                <a:extLst>
                  <a:ext uri="{FF2B5EF4-FFF2-40B4-BE49-F238E27FC236}">
                    <a16:creationId xmlns:a16="http://schemas.microsoft.com/office/drawing/2014/main" id="{BB94ABB1-AF91-4F4E-9C91-635E684341AE}"/>
                  </a:ext>
                </a:extLst>
              </p:cNvPr>
              <p:cNvSpPr>
                <a:spLocks/>
              </p:cNvSpPr>
              <p:nvPr/>
            </p:nvSpPr>
            <p:spPr bwMode="auto">
              <a:xfrm>
                <a:off x="4029794" y="-6160116"/>
                <a:ext cx="41275" cy="79375"/>
              </a:xfrm>
              <a:custGeom>
                <a:avLst/>
                <a:gdLst>
                  <a:gd name="T0" fmla="*/ 40 w 41"/>
                  <a:gd name="T1" fmla="*/ 79 h 79"/>
                  <a:gd name="T2" fmla="*/ 40 w 41"/>
                  <a:gd name="T3" fmla="*/ 79 h 79"/>
                  <a:gd name="T4" fmla="*/ 3 w 41"/>
                  <a:gd name="T5" fmla="*/ 79 h 79"/>
                  <a:gd name="T6" fmla="*/ 1 w 41"/>
                  <a:gd name="T7" fmla="*/ 78 h 79"/>
                  <a:gd name="T8" fmla="*/ 0 w 41"/>
                  <a:gd name="T9" fmla="*/ 77 h 79"/>
                  <a:gd name="T10" fmla="*/ 0 w 41"/>
                  <a:gd name="T11" fmla="*/ 1 h 79"/>
                  <a:gd name="T12" fmla="*/ 1 w 41"/>
                  <a:gd name="T13" fmla="*/ 0 h 79"/>
                  <a:gd name="T14" fmla="*/ 4 w 41"/>
                  <a:gd name="T15" fmla="*/ 0 h 79"/>
                  <a:gd name="T16" fmla="*/ 6 w 41"/>
                  <a:gd name="T17" fmla="*/ 0 h 79"/>
                  <a:gd name="T18" fmla="*/ 6 w 41"/>
                  <a:gd name="T19" fmla="*/ 3 h 79"/>
                  <a:gd name="T20" fmla="*/ 6 w 41"/>
                  <a:gd name="T21" fmla="*/ 73 h 79"/>
                  <a:gd name="T22" fmla="*/ 39 w 41"/>
                  <a:gd name="T23" fmla="*/ 73 h 79"/>
                  <a:gd name="T24" fmla="*/ 41 w 41"/>
                  <a:gd name="T25" fmla="*/ 74 h 79"/>
                  <a:gd name="T26" fmla="*/ 41 w 41"/>
                  <a:gd name="T27" fmla="*/ 75 h 79"/>
                  <a:gd name="T28" fmla="*/ 41 w 41"/>
                  <a:gd name="T29" fmla="*/ 78 h 79"/>
                  <a:gd name="T30" fmla="*/ 40 w 41"/>
                  <a:gd name="T3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79">
                    <a:moveTo>
                      <a:pt x="40" y="79"/>
                    </a:moveTo>
                    <a:lnTo>
                      <a:pt x="40" y="79"/>
                    </a:lnTo>
                    <a:lnTo>
                      <a:pt x="3" y="79"/>
                    </a:lnTo>
                    <a:cubicBezTo>
                      <a:pt x="2" y="79"/>
                      <a:pt x="1" y="79"/>
                      <a:pt x="1" y="78"/>
                    </a:cubicBezTo>
                    <a:cubicBezTo>
                      <a:pt x="0" y="78"/>
                      <a:pt x="0" y="78"/>
                      <a:pt x="0" y="77"/>
                    </a:cubicBezTo>
                    <a:lnTo>
                      <a:pt x="0" y="1"/>
                    </a:lnTo>
                    <a:cubicBezTo>
                      <a:pt x="0" y="1"/>
                      <a:pt x="0" y="1"/>
                      <a:pt x="1" y="0"/>
                    </a:cubicBezTo>
                    <a:cubicBezTo>
                      <a:pt x="2" y="0"/>
                      <a:pt x="3" y="0"/>
                      <a:pt x="4" y="0"/>
                    </a:cubicBezTo>
                    <a:cubicBezTo>
                      <a:pt x="5" y="0"/>
                      <a:pt x="6" y="0"/>
                      <a:pt x="6" y="0"/>
                    </a:cubicBezTo>
                    <a:cubicBezTo>
                      <a:pt x="6" y="1"/>
                      <a:pt x="6" y="2"/>
                      <a:pt x="6" y="3"/>
                    </a:cubicBezTo>
                    <a:lnTo>
                      <a:pt x="6" y="73"/>
                    </a:lnTo>
                    <a:lnTo>
                      <a:pt x="39" y="73"/>
                    </a:lnTo>
                    <a:cubicBezTo>
                      <a:pt x="40" y="73"/>
                      <a:pt x="40" y="73"/>
                      <a:pt x="41" y="74"/>
                    </a:cubicBezTo>
                    <a:cubicBezTo>
                      <a:pt x="41" y="74"/>
                      <a:pt x="41" y="74"/>
                      <a:pt x="41" y="75"/>
                    </a:cubicBezTo>
                    <a:cubicBezTo>
                      <a:pt x="41" y="76"/>
                      <a:pt x="41" y="77"/>
                      <a:pt x="41" y="78"/>
                    </a:cubicBezTo>
                    <a:cubicBezTo>
                      <a:pt x="41" y="78"/>
                      <a:pt x="41" y="79"/>
                      <a:pt x="40" y="79"/>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3" name="Freeform 119">
                <a:extLst>
                  <a:ext uri="{FF2B5EF4-FFF2-40B4-BE49-F238E27FC236}">
                    <a16:creationId xmlns:a16="http://schemas.microsoft.com/office/drawing/2014/main" id="{8F873789-DC64-4372-B3EA-48481F68480B}"/>
                  </a:ext>
                </a:extLst>
              </p:cNvPr>
              <p:cNvSpPr>
                <a:spLocks noEditPoints="1"/>
              </p:cNvSpPr>
              <p:nvPr/>
            </p:nvSpPr>
            <p:spPr bwMode="auto">
              <a:xfrm>
                <a:off x="2937594" y="-6050578"/>
                <a:ext cx="58738" cy="80963"/>
              </a:xfrm>
              <a:custGeom>
                <a:avLst/>
                <a:gdLst>
                  <a:gd name="T0" fmla="*/ 29 w 59"/>
                  <a:gd name="T1" fmla="*/ 12 h 80"/>
                  <a:gd name="T2" fmla="*/ 29 w 59"/>
                  <a:gd name="T3" fmla="*/ 12 h 80"/>
                  <a:gd name="T4" fmla="*/ 17 w 59"/>
                  <a:gd name="T5" fmla="*/ 47 h 80"/>
                  <a:gd name="T6" fmla="*/ 42 w 59"/>
                  <a:gd name="T7" fmla="*/ 47 h 80"/>
                  <a:gd name="T8" fmla="*/ 30 w 59"/>
                  <a:gd name="T9" fmla="*/ 12 h 80"/>
                  <a:gd name="T10" fmla="*/ 30 w 59"/>
                  <a:gd name="T11" fmla="*/ 10 h 80"/>
                  <a:gd name="T12" fmla="*/ 29 w 59"/>
                  <a:gd name="T13" fmla="*/ 8 h 80"/>
                  <a:gd name="T14" fmla="*/ 29 w 59"/>
                  <a:gd name="T15" fmla="*/ 10 h 80"/>
                  <a:gd name="T16" fmla="*/ 29 w 59"/>
                  <a:gd name="T17" fmla="*/ 12 h 80"/>
                  <a:gd name="T18" fmla="*/ 52 w 59"/>
                  <a:gd name="T19" fmla="*/ 79 h 80"/>
                  <a:gd name="T20" fmla="*/ 52 w 59"/>
                  <a:gd name="T21" fmla="*/ 79 h 80"/>
                  <a:gd name="T22" fmla="*/ 44 w 59"/>
                  <a:gd name="T23" fmla="*/ 53 h 80"/>
                  <a:gd name="T24" fmla="*/ 15 w 59"/>
                  <a:gd name="T25" fmla="*/ 53 h 80"/>
                  <a:gd name="T26" fmla="*/ 6 w 59"/>
                  <a:gd name="T27" fmla="*/ 79 h 80"/>
                  <a:gd name="T28" fmla="*/ 5 w 59"/>
                  <a:gd name="T29" fmla="*/ 80 h 80"/>
                  <a:gd name="T30" fmla="*/ 2 w 59"/>
                  <a:gd name="T31" fmla="*/ 80 h 80"/>
                  <a:gd name="T32" fmla="*/ 1 w 59"/>
                  <a:gd name="T33" fmla="*/ 80 h 80"/>
                  <a:gd name="T34" fmla="*/ 0 w 59"/>
                  <a:gd name="T35" fmla="*/ 79 h 80"/>
                  <a:gd name="T36" fmla="*/ 0 w 59"/>
                  <a:gd name="T37" fmla="*/ 79 h 80"/>
                  <a:gd name="T38" fmla="*/ 0 w 59"/>
                  <a:gd name="T39" fmla="*/ 78 h 80"/>
                  <a:gd name="T40" fmla="*/ 26 w 59"/>
                  <a:gd name="T41" fmla="*/ 1 h 80"/>
                  <a:gd name="T42" fmla="*/ 28 w 59"/>
                  <a:gd name="T43" fmla="*/ 0 h 80"/>
                  <a:gd name="T44" fmla="*/ 31 w 59"/>
                  <a:gd name="T45" fmla="*/ 0 h 80"/>
                  <a:gd name="T46" fmla="*/ 33 w 59"/>
                  <a:gd name="T47" fmla="*/ 2 h 80"/>
                  <a:gd name="T48" fmla="*/ 59 w 59"/>
                  <a:gd name="T49" fmla="*/ 78 h 80"/>
                  <a:gd name="T50" fmla="*/ 59 w 59"/>
                  <a:gd name="T51" fmla="*/ 79 h 80"/>
                  <a:gd name="T52" fmla="*/ 59 w 59"/>
                  <a:gd name="T53" fmla="*/ 79 h 80"/>
                  <a:gd name="T54" fmla="*/ 58 w 59"/>
                  <a:gd name="T55" fmla="*/ 80 h 80"/>
                  <a:gd name="T56" fmla="*/ 57 w 59"/>
                  <a:gd name="T57" fmla="*/ 80 h 80"/>
                  <a:gd name="T58" fmla="*/ 54 w 59"/>
                  <a:gd name="T59" fmla="*/ 80 h 80"/>
                  <a:gd name="T60" fmla="*/ 52 w 59"/>
                  <a:gd name="T61"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80">
                    <a:moveTo>
                      <a:pt x="29" y="12"/>
                    </a:moveTo>
                    <a:lnTo>
                      <a:pt x="29" y="12"/>
                    </a:lnTo>
                    <a:lnTo>
                      <a:pt x="17" y="47"/>
                    </a:lnTo>
                    <a:lnTo>
                      <a:pt x="42" y="47"/>
                    </a:lnTo>
                    <a:lnTo>
                      <a:pt x="30" y="12"/>
                    </a:lnTo>
                    <a:cubicBezTo>
                      <a:pt x="30" y="12"/>
                      <a:pt x="30" y="11"/>
                      <a:pt x="30" y="10"/>
                    </a:cubicBezTo>
                    <a:cubicBezTo>
                      <a:pt x="30" y="9"/>
                      <a:pt x="30" y="9"/>
                      <a:pt x="29" y="8"/>
                    </a:cubicBezTo>
                    <a:cubicBezTo>
                      <a:pt x="29" y="9"/>
                      <a:pt x="29" y="9"/>
                      <a:pt x="29" y="10"/>
                    </a:cubicBezTo>
                    <a:cubicBezTo>
                      <a:pt x="29" y="11"/>
                      <a:pt x="29" y="12"/>
                      <a:pt x="29" y="12"/>
                    </a:cubicBezTo>
                    <a:close/>
                    <a:moveTo>
                      <a:pt x="52" y="79"/>
                    </a:moveTo>
                    <a:lnTo>
                      <a:pt x="52" y="79"/>
                    </a:lnTo>
                    <a:lnTo>
                      <a:pt x="44" y="53"/>
                    </a:lnTo>
                    <a:lnTo>
                      <a:pt x="15" y="53"/>
                    </a:lnTo>
                    <a:lnTo>
                      <a:pt x="6" y="79"/>
                    </a:lnTo>
                    <a:cubicBezTo>
                      <a:pt x="6" y="80"/>
                      <a:pt x="6" y="80"/>
                      <a:pt x="5" y="80"/>
                    </a:cubicBezTo>
                    <a:cubicBezTo>
                      <a:pt x="4" y="80"/>
                      <a:pt x="3" y="80"/>
                      <a:pt x="2" y="80"/>
                    </a:cubicBezTo>
                    <a:cubicBezTo>
                      <a:pt x="1" y="80"/>
                      <a:pt x="1" y="80"/>
                      <a:pt x="1" y="80"/>
                    </a:cubicBezTo>
                    <a:cubicBezTo>
                      <a:pt x="0" y="80"/>
                      <a:pt x="0" y="80"/>
                      <a:pt x="0" y="79"/>
                    </a:cubicBezTo>
                    <a:cubicBezTo>
                      <a:pt x="0" y="79"/>
                      <a:pt x="0" y="79"/>
                      <a:pt x="0" y="79"/>
                    </a:cubicBezTo>
                    <a:cubicBezTo>
                      <a:pt x="0" y="79"/>
                      <a:pt x="0" y="79"/>
                      <a:pt x="0" y="78"/>
                    </a:cubicBezTo>
                    <a:lnTo>
                      <a:pt x="26" y="1"/>
                    </a:lnTo>
                    <a:cubicBezTo>
                      <a:pt x="26" y="1"/>
                      <a:pt x="27" y="1"/>
                      <a:pt x="28" y="0"/>
                    </a:cubicBezTo>
                    <a:cubicBezTo>
                      <a:pt x="29" y="0"/>
                      <a:pt x="30" y="0"/>
                      <a:pt x="31" y="0"/>
                    </a:cubicBezTo>
                    <a:cubicBezTo>
                      <a:pt x="32" y="0"/>
                      <a:pt x="33" y="0"/>
                      <a:pt x="33" y="2"/>
                    </a:cubicBezTo>
                    <a:lnTo>
                      <a:pt x="59" y="78"/>
                    </a:lnTo>
                    <a:cubicBezTo>
                      <a:pt x="59" y="79"/>
                      <a:pt x="59" y="79"/>
                      <a:pt x="59" y="79"/>
                    </a:cubicBezTo>
                    <a:cubicBezTo>
                      <a:pt x="59" y="79"/>
                      <a:pt x="59" y="79"/>
                      <a:pt x="59" y="79"/>
                    </a:cubicBezTo>
                    <a:cubicBezTo>
                      <a:pt x="59" y="80"/>
                      <a:pt x="59" y="80"/>
                      <a:pt x="58" y="80"/>
                    </a:cubicBezTo>
                    <a:cubicBezTo>
                      <a:pt x="58" y="80"/>
                      <a:pt x="57" y="80"/>
                      <a:pt x="57" y="80"/>
                    </a:cubicBezTo>
                    <a:cubicBezTo>
                      <a:pt x="56" y="80"/>
                      <a:pt x="54" y="80"/>
                      <a:pt x="54" y="80"/>
                    </a:cubicBezTo>
                    <a:cubicBezTo>
                      <a:pt x="53" y="80"/>
                      <a:pt x="52" y="79"/>
                      <a:pt x="52" y="79"/>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4" name="Freeform 120">
                <a:extLst>
                  <a:ext uri="{FF2B5EF4-FFF2-40B4-BE49-F238E27FC236}">
                    <a16:creationId xmlns:a16="http://schemas.microsoft.com/office/drawing/2014/main" id="{B401E4EC-8A16-4D13-994A-8557964CD62B}"/>
                  </a:ext>
                </a:extLst>
              </p:cNvPr>
              <p:cNvSpPr>
                <a:spLocks/>
              </p:cNvSpPr>
              <p:nvPr/>
            </p:nvSpPr>
            <p:spPr bwMode="auto">
              <a:xfrm>
                <a:off x="3002681" y="-6050578"/>
                <a:ext cx="46038" cy="80963"/>
              </a:xfrm>
              <a:custGeom>
                <a:avLst/>
                <a:gdLst>
                  <a:gd name="T0" fmla="*/ 6 w 45"/>
                  <a:gd name="T1" fmla="*/ 29 h 80"/>
                  <a:gd name="T2" fmla="*/ 6 w 45"/>
                  <a:gd name="T3" fmla="*/ 29 h 80"/>
                  <a:gd name="T4" fmla="*/ 6 w 45"/>
                  <a:gd name="T5" fmla="*/ 51 h 80"/>
                  <a:gd name="T6" fmla="*/ 7 w 45"/>
                  <a:gd name="T7" fmla="*/ 62 h 80"/>
                  <a:gd name="T8" fmla="*/ 11 w 45"/>
                  <a:gd name="T9" fmla="*/ 70 h 80"/>
                  <a:gd name="T10" fmla="*/ 18 w 45"/>
                  <a:gd name="T11" fmla="*/ 74 h 80"/>
                  <a:gd name="T12" fmla="*/ 27 w 45"/>
                  <a:gd name="T13" fmla="*/ 75 h 80"/>
                  <a:gd name="T14" fmla="*/ 28 w 45"/>
                  <a:gd name="T15" fmla="*/ 75 h 80"/>
                  <a:gd name="T16" fmla="*/ 38 w 45"/>
                  <a:gd name="T17" fmla="*/ 74 h 80"/>
                  <a:gd name="T18" fmla="*/ 43 w 45"/>
                  <a:gd name="T19" fmla="*/ 73 h 80"/>
                  <a:gd name="T20" fmla="*/ 45 w 45"/>
                  <a:gd name="T21" fmla="*/ 75 h 80"/>
                  <a:gd name="T22" fmla="*/ 45 w 45"/>
                  <a:gd name="T23" fmla="*/ 78 h 80"/>
                  <a:gd name="T24" fmla="*/ 43 w 45"/>
                  <a:gd name="T25" fmla="*/ 79 h 80"/>
                  <a:gd name="T26" fmla="*/ 39 w 45"/>
                  <a:gd name="T27" fmla="*/ 80 h 80"/>
                  <a:gd name="T28" fmla="*/ 34 w 45"/>
                  <a:gd name="T29" fmla="*/ 80 h 80"/>
                  <a:gd name="T30" fmla="*/ 28 w 45"/>
                  <a:gd name="T31" fmla="*/ 80 h 80"/>
                  <a:gd name="T32" fmla="*/ 27 w 45"/>
                  <a:gd name="T33" fmla="*/ 80 h 80"/>
                  <a:gd name="T34" fmla="*/ 15 w 45"/>
                  <a:gd name="T35" fmla="*/ 79 h 80"/>
                  <a:gd name="T36" fmla="*/ 6 w 45"/>
                  <a:gd name="T37" fmla="*/ 74 h 80"/>
                  <a:gd name="T38" fmla="*/ 1 w 45"/>
                  <a:gd name="T39" fmla="*/ 65 h 80"/>
                  <a:gd name="T40" fmla="*/ 0 w 45"/>
                  <a:gd name="T41" fmla="*/ 52 h 80"/>
                  <a:gd name="T42" fmla="*/ 0 w 45"/>
                  <a:gd name="T43" fmla="*/ 29 h 80"/>
                  <a:gd name="T44" fmla="*/ 1 w 45"/>
                  <a:gd name="T45" fmla="*/ 15 h 80"/>
                  <a:gd name="T46" fmla="*/ 6 w 45"/>
                  <a:gd name="T47" fmla="*/ 6 h 80"/>
                  <a:gd name="T48" fmla="*/ 15 w 45"/>
                  <a:gd name="T49" fmla="*/ 1 h 80"/>
                  <a:gd name="T50" fmla="*/ 27 w 45"/>
                  <a:gd name="T51" fmla="*/ 0 h 80"/>
                  <a:gd name="T52" fmla="*/ 28 w 45"/>
                  <a:gd name="T53" fmla="*/ 0 h 80"/>
                  <a:gd name="T54" fmla="*/ 34 w 45"/>
                  <a:gd name="T55" fmla="*/ 0 h 80"/>
                  <a:gd name="T56" fmla="*/ 39 w 45"/>
                  <a:gd name="T57" fmla="*/ 1 h 80"/>
                  <a:gd name="T58" fmla="*/ 43 w 45"/>
                  <a:gd name="T59" fmla="*/ 2 h 80"/>
                  <a:gd name="T60" fmla="*/ 45 w 45"/>
                  <a:gd name="T61" fmla="*/ 3 h 80"/>
                  <a:gd name="T62" fmla="*/ 45 w 45"/>
                  <a:gd name="T63" fmla="*/ 6 h 80"/>
                  <a:gd name="T64" fmla="*/ 44 w 45"/>
                  <a:gd name="T65" fmla="*/ 7 h 80"/>
                  <a:gd name="T66" fmla="*/ 42 w 45"/>
                  <a:gd name="T67" fmla="*/ 7 h 80"/>
                  <a:gd name="T68" fmla="*/ 38 w 45"/>
                  <a:gd name="T69" fmla="*/ 6 h 80"/>
                  <a:gd name="T70" fmla="*/ 34 w 45"/>
                  <a:gd name="T71" fmla="*/ 6 h 80"/>
                  <a:gd name="T72" fmla="*/ 29 w 45"/>
                  <a:gd name="T73" fmla="*/ 5 h 80"/>
                  <a:gd name="T74" fmla="*/ 28 w 45"/>
                  <a:gd name="T75" fmla="*/ 5 h 80"/>
                  <a:gd name="T76" fmla="*/ 18 w 45"/>
                  <a:gd name="T77" fmla="*/ 7 h 80"/>
                  <a:gd name="T78" fmla="*/ 11 w 45"/>
                  <a:gd name="T79" fmla="*/ 11 h 80"/>
                  <a:gd name="T80" fmla="*/ 7 w 45"/>
                  <a:gd name="T81" fmla="*/ 18 h 80"/>
                  <a:gd name="T82" fmla="*/ 6 w 45"/>
                  <a:gd name="T83" fmla="*/ 2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80">
                    <a:moveTo>
                      <a:pt x="6" y="29"/>
                    </a:moveTo>
                    <a:lnTo>
                      <a:pt x="6" y="29"/>
                    </a:lnTo>
                    <a:lnTo>
                      <a:pt x="6" y="51"/>
                    </a:lnTo>
                    <a:cubicBezTo>
                      <a:pt x="6" y="56"/>
                      <a:pt x="6" y="59"/>
                      <a:pt x="7" y="62"/>
                    </a:cubicBezTo>
                    <a:cubicBezTo>
                      <a:pt x="8" y="65"/>
                      <a:pt x="9" y="68"/>
                      <a:pt x="11" y="70"/>
                    </a:cubicBezTo>
                    <a:cubicBezTo>
                      <a:pt x="13" y="72"/>
                      <a:pt x="15" y="73"/>
                      <a:pt x="18" y="74"/>
                    </a:cubicBezTo>
                    <a:cubicBezTo>
                      <a:pt x="20" y="75"/>
                      <a:pt x="24" y="75"/>
                      <a:pt x="27" y="75"/>
                    </a:cubicBezTo>
                    <a:lnTo>
                      <a:pt x="28" y="75"/>
                    </a:lnTo>
                    <a:cubicBezTo>
                      <a:pt x="32" y="75"/>
                      <a:pt x="35" y="75"/>
                      <a:pt x="38" y="74"/>
                    </a:cubicBezTo>
                    <a:cubicBezTo>
                      <a:pt x="41" y="74"/>
                      <a:pt x="42" y="74"/>
                      <a:pt x="43" y="73"/>
                    </a:cubicBezTo>
                    <a:cubicBezTo>
                      <a:pt x="44" y="73"/>
                      <a:pt x="44" y="74"/>
                      <a:pt x="45" y="75"/>
                    </a:cubicBezTo>
                    <a:cubicBezTo>
                      <a:pt x="45" y="76"/>
                      <a:pt x="45" y="77"/>
                      <a:pt x="45" y="78"/>
                    </a:cubicBezTo>
                    <a:cubicBezTo>
                      <a:pt x="45" y="78"/>
                      <a:pt x="44" y="78"/>
                      <a:pt x="43" y="79"/>
                    </a:cubicBezTo>
                    <a:cubicBezTo>
                      <a:pt x="42" y="79"/>
                      <a:pt x="41" y="79"/>
                      <a:pt x="39" y="80"/>
                    </a:cubicBezTo>
                    <a:cubicBezTo>
                      <a:pt x="38" y="80"/>
                      <a:pt x="36" y="80"/>
                      <a:pt x="34" y="80"/>
                    </a:cubicBezTo>
                    <a:cubicBezTo>
                      <a:pt x="32" y="80"/>
                      <a:pt x="30" y="80"/>
                      <a:pt x="28" y="80"/>
                    </a:cubicBezTo>
                    <a:lnTo>
                      <a:pt x="27" y="80"/>
                    </a:lnTo>
                    <a:cubicBezTo>
                      <a:pt x="22" y="80"/>
                      <a:pt x="18" y="80"/>
                      <a:pt x="15" y="79"/>
                    </a:cubicBezTo>
                    <a:cubicBezTo>
                      <a:pt x="11" y="78"/>
                      <a:pt x="9" y="76"/>
                      <a:pt x="6" y="74"/>
                    </a:cubicBezTo>
                    <a:cubicBezTo>
                      <a:pt x="4" y="72"/>
                      <a:pt x="2" y="69"/>
                      <a:pt x="1" y="65"/>
                    </a:cubicBezTo>
                    <a:cubicBezTo>
                      <a:pt x="0" y="62"/>
                      <a:pt x="0" y="57"/>
                      <a:pt x="0" y="52"/>
                    </a:cubicBezTo>
                    <a:lnTo>
                      <a:pt x="0" y="29"/>
                    </a:lnTo>
                    <a:cubicBezTo>
                      <a:pt x="0" y="23"/>
                      <a:pt x="0" y="19"/>
                      <a:pt x="1" y="15"/>
                    </a:cubicBezTo>
                    <a:cubicBezTo>
                      <a:pt x="2" y="11"/>
                      <a:pt x="4" y="8"/>
                      <a:pt x="6" y="6"/>
                    </a:cubicBezTo>
                    <a:cubicBezTo>
                      <a:pt x="9" y="4"/>
                      <a:pt x="12" y="2"/>
                      <a:pt x="15" y="1"/>
                    </a:cubicBezTo>
                    <a:cubicBezTo>
                      <a:pt x="18" y="0"/>
                      <a:pt x="23" y="0"/>
                      <a:pt x="27" y="0"/>
                    </a:cubicBezTo>
                    <a:lnTo>
                      <a:pt x="28" y="0"/>
                    </a:lnTo>
                    <a:cubicBezTo>
                      <a:pt x="30" y="0"/>
                      <a:pt x="32" y="0"/>
                      <a:pt x="34" y="0"/>
                    </a:cubicBezTo>
                    <a:cubicBezTo>
                      <a:pt x="36" y="0"/>
                      <a:pt x="37" y="0"/>
                      <a:pt x="39" y="1"/>
                    </a:cubicBezTo>
                    <a:cubicBezTo>
                      <a:pt x="41" y="1"/>
                      <a:pt x="42" y="1"/>
                      <a:pt x="43" y="2"/>
                    </a:cubicBezTo>
                    <a:cubicBezTo>
                      <a:pt x="44" y="2"/>
                      <a:pt x="45" y="2"/>
                      <a:pt x="45" y="3"/>
                    </a:cubicBezTo>
                    <a:cubicBezTo>
                      <a:pt x="45" y="4"/>
                      <a:pt x="45" y="5"/>
                      <a:pt x="45" y="6"/>
                    </a:cubicBezTo>
                    <a:cubicBezTo>
                      <a:pt x="45" y="7"/>
                      <a:pt x="44" y="7"/>
                      <a:pt x="44" y="7"/>
                    </a:cubicBezTo>
                    <a:cubicBezTo>
                      <a:pt x="43" y="7"/>
                      <a:pt x="43" y="7"/>
                      <a:pt x="42" y="7"/>
                    </a:cubicBezTo>
                    <a:cubicBezTo>
                      <a:pt x="41" y="6"/>
                      <a:pt x="40" y="6"/>
                      <a:pt x="38" y="6"/>
                    </a:cubicBezTo>
                    <a:cubicBezTo>
                      <a:pt x="37" y="6"/>
                      <a:pt x="35" y="6"/>
                      <a:pt x="34" y="6"/>
                    </a:cubicBezTo>
                    <a:cubicBezTo>
                      <a:pt x="32" y="5"/>
                      <a:pt x="30" y="5"/>
                      <a:pt x="29" y="5"/>
                    </a:cubicBezTo>
                    <a:lnTo>
                      <a:pt x="28" y="5"/>
                    </a:lnTo>
                    <a:cubicBezTo>
                      <a:pt x="24" y="5"/>
                      <a:pt x="20" y="6"/>
                      <a:pt x="18" y="7"/>
                    </a:cubicBezTo>
                    <a:cubicBezTo>
                      <a:pt x="15" y="7"/>
                      <a:pt x="13" y="9"/>
                      <a:pt x="11" y="11"/>
                    </a:cubicBezTo>
                    <a:cubicBezTo>
                      <a:pt x="9" y="12"/>
                      <a:pt x="8" y="15"/>
                      <a:pt x="7" y="18"/>
                    </a:cubicBezTo>
                    <a:cubicBezTo>
                      <a:pt x="6" y="21"/>
                      <a:pt x="6" y="25"/>
                      <a:pt x="6" y="29"/>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5" name="Freeform 121">
                <a:extLst>
                  <a:ext uri="{FF2B5EF4-FFF2-40B4-BE49-F238E27FC236}">
                    <a16:creationId xmlns:a16="http://schemas.microsoft.com/office/drawing/2014/main" id="{ACD93343-490B-4FF9-BC08-CF9E5A06D9CB}"/>
                  </a:ext>
                </a:extLst>
              </p:cNvPr>
              <p:cNvSpPr>
                <a:spLocks/>
              </p:cNvSpPr>
              <p:nvPr/>
            </p:nvSpPr>
            <p:spPr bwMode="auto">
              <a:xfrm>
                <a:off x="3051894" y="-6048991"/>
                <a:ext cx="57150" cy="79375"/>
              </a:xfrm>
              <a:custGeom>
                <a:avLst/>
                <a:gdLst>
                  <a:gd name="T0" fmla="*/ 32 w 56"/>
                  <a:gd name="T1" fmla="*/ 6 h 79"/>
                  <a:gd name="T2" fmla="*/ 32 w 56"/>
                  <a:gd name="T3" fmla="*/ 6 h 79"/>
                  <a:gd name="T4" fmla="*/ 32 w 56"/>
                  <a:gd name="T5" fmla="*/ 77 h 79"/>
                  <a:gd name="T6" fmla="*/ 31 w 56"/>
                  <a:gd name="T7" fmla="*/ 79 h 79"/>
                  <a:gd name="T8" fmla="*/ 30 w 56"/>
                  <a:gd name="T9" fmla="*/ 79 h 79"/>
                  <a:gd name="T10" fmla="*/ 26 w 56"/>
                  <a:gd name="T11" fmla="*/ 79 h 79"/>
                  <a:gd name="T12" fmla="*/ 25 w 56"/>
                  <a:gd name="T13" fmla="*/ 78 h 79"/>
                  <a:gd name="T14" fmla="*/ 25 w 56"/>
                  <a:gd name="T15" fmla="*/ 6 h 79"/>
                  <a:gd name="T16" fmla="*/ 3 w 56"/>
                  <a:gd name="T17" fmla="*/ 6 h 79"/>
                  <a:gd name="T18" fmla="*/ 1 w 56"/>
                  <a:gd name="T19" fmla="*/ 6 h 79"/>
                  <a:gd name="T20" fmla="*/ 0 w 56"/>
                  <a:gd name="T21" fmla="*/ 4 h 79"/>
                  <a:gd name="T22" fmla="*/ 1 w 56"/>
                  <a:gd name="T23" fmla="*/ 2 h 79"/>
                  <a:gd name="T24" fmla="*/ 2 w 56"/>
                  <a:gd name="T25" fmla="*/ 0 h 79"/>
                  <a:gd name="T26" fmla="*/ 54 w 56"/>
                  <a:gd name="T27" fmla="*/ 0 h 79"/>
                  <a:gd name="T28" fmla="*/ 55 w 56"/>
                  <a:gd name="T29" fmla="*/ 1 h 79"/>
                  <a:gd name="T30" fmla="*/ 56 w 56"/>
                  <a:gd name="T31" fmla="*/ 2 h 79"/>
                  <a:gd name="T32" fmla="*/ 56 w 56"/>
                  <a:gd name="T33" fmla="*/ 5 h 79"/>
                  <a:gd name="T34" fmla="*/ 55 w 56"/>
                  <a:gd name="T35" fmla="*/ 6 h 79"/>
                  <a:gd name="T36" fmla="*/ 32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2" y="6"/>
                    </a:moveTo>
                    <a:lnTo>
                      <a:pt x="32" y="6"/>
                    </a:lnTo>
                    <a:lnTo>
                      <a:pt x="32" y="77"/>
                    </a:lnTo>
                    <a:cubicBezTo>
                      <a:pt x="32" y="77"/>
                      <a:pt x="31" y="78"/>
                      <a:pt x="31" y="79"/>
                    </a:cubicBezTo>
                    <a:cubicBezTo>
                      <a:pt x="31" y="79"/>
                      <a:pt x="30" y="79"/>
                      <a:pt x="30" y="79"/>
                    </a:cubicBezTo>
                    <a:cubicBezTo>
                      <a:pt x="29" y="79"/>
                      <a:pt x="27" y="79"/>
                      <a:pt x="26" y="79"/>
                    </a:cubicBezTo>
                    <a:cubicBezTo>
                      <a:pt x="26" y="79"/>
                      <a:pt x="25" y="78"/>
                      <a:pt x="25" y="78"/>
                    </a:cubicBezTo>
                    <a:lnTo>
                      <a:pt x="25" y="6"/>
                    </a:lnTo>
                    <a:lnTo>
                      <a:pt x="3" y="6"/>
                    </a:lnTo>
                    <a:cubicBezTo>
                      <a:pt x="2" y="6"/>
                      <a:pt x="2" y="6"/>
                      <a:pt x="1" y="6"/>
                    </a:cubicBezTo>
                    <a:cubicBezTo>
                      <a:pt x="1" y="5"/>
                      <a:pt x="0" y="5"/>
                      <a:pt x="0" y="4"/>
                    </a:cubicBezTo>
                    <a:cubicBezTo>
                      <a:pt x="0" y="3"/>
                      <a:pt x="1" y="2"/>
                      <a:pt x="1" y="2"/>
                    </a:cubicBezTo>
                    <a:cubicBezTo>
                      <a:pt x="1" y="1"/>
                      <a:pt x="1" y="0"/>
                      <a:pt x="2" y="0"/>
                    </a:cubicBezTo>
                    <a:lnTo>
                      <a:pt x="54" y="0"/>
                    </a:lnTo>
                    <a:cubicBezTo>
                      <a:pt x="54" y="0"/>
                      <a:pt x="55" y="0"/>
                      <a:pt x="55" y="1"/>
                    </a:cubicBezTo>
                    <a:cubicBezTo>
                      <a:pt x="56" y="1"/>
                      <a:pt x="56" y="1"/>
                      <a:pt x="56" y="2"/>
                    </a:cubicBezTo>
                    <a:cubicBezTo>
                      <a:pt x="56" y="3"/>
                      <a:pt x="56" y="4"/>
                      <a:pt x="56" y="5"/>
                    </a:cubicBezTo>
                    <a:cubicBezTo>
                      <a:pt x="55" y="6"/>
                      <a:pt x="55" y="6"/>
                      <a:pt x="55" y="6"/>
                    </a:cubicBezTo>
                    <a:lnTo>
                      <a:pt x="32"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6" name="Freeform 122">
                <a:extLst>
                  <a:ext uri="{FF2B5EF4-FFF2-40B4-BE49-F238E27FC236}">
                    <a16:creationId xmlns:a16="http://schemas.microsoft.com/office/drawing/2014/main" id="{A5F87B0B-BAE1-4AD9-A613-1A0069CD2A2B}"/>
                  </a:ext>
                </a:extLst>
              </p:cNvPr>
              <p:cNvSpPr>
                <a:spLocks/>
              </p:cNvSpPr>
              <p:nvPr/>
            </p:nvSpPr>
            <p:spPr bwMode="auto">
              <a:xfrm>
                <a:off x="3116981" y="-6050578"/>
                <a:ext cx="6350" cy="80963"/>
              </a:xfrm>
              <a:custGeom>
                <a:avLst/>
                <a:gdLst>
                  <a:gd name="T0" fmla="*/ 7 w 7"/>
                  <a:gd name="T1" fmla="*/ 78 h 80"/>
                  <a:gd name="T2" fmla="*/ 7 w 7"/>
                  <a:gd name="T3" fmla="*/ 78 h 80"/>
                  <a:gd name="T4" fmla="*/ 6 w 7"/>
                  <a:gd name="T5" fmla="*/ 80 h 80"/>
                  <a:gd name="T6" fmla="*/ 5 w 7"/>
                  <a:gd name="T7" fmla="*/ 80 h 80"/>
                  <a:gd name="T8" fmla="*/ 2 w 7"/>
                  <a:gd name="T9" fmla="*/ 80 h 80"/>
                  <a:gd name="T10" fmla="*/ 0 w 7"/>
                  <a:gd name="T11" fmla="*/ 79 h 80"/>
                  <a:gd name="T12" fmla="*/ 0 w 7"/>
                  <a:gd name="T13" fmla="*/ 1 h 80"/>
                  <a:gd name="T14" fmla="*/ 2 w 7"/>
                  <a:gd name="T15" fmla="*/ 0 h 80"/>
                  <a:gd name="T16" fmla="*/ 5 w 7"/>
                  <a:gd name="T17" fmla="*/ 0 h 80"/>
                  <a:gd name="T18" fmla="*/ 6 w 7"/>
                  <a:gd name="T19" fmla="*/ 1 h 80"/>
                  <a:gd name="T20" fmla="*/ 7 w 7"/>
                  <a:gd name="T21" fmla="*/ 3 h 80"/>
                  <a:gd name="T22" fmla="*/ 7 w 7"/>
                  <a:gd name="T23"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0">
                    <a:moveTo>
                      <a:pt x="7" y="78"/>
                    </a:moveTo>
                    <a:lnTo>
                      <a:pt x="7" y="78"/>
                    </a:lnTo>
                    <a:cubicBezTo>
                      <a:pt x="7" y="78"/>
                      <a:pt x="6" y="79"/>
                      <a:pt x="6" y="80"/>
                    </a:cubicBezTo>
                    <a:cubicBezTo>
                      <a:pt x="6" y="80"/>
                      <a:pt x="5" y="80"/>
                      <a:pt x="5" y="80"/>
                    </a:cubicBezTo>
                    <a:cubicBezTo>
                      <a:pt x="4" y="80"/>
                      <a:pt x="3" y="80"/>
                      <a:pt x="2" y="80"/>
                    </a:cubicBezTo>
                    <a:cubicBezTo>
                      <a:pt x="1" y="80"/>
                      <a:pt x="0" y="79"/>
                      <a:pt x="0" y="79"/>
                    </a:cubicBezTo>
                    <a:lnTo>
                      <a:pt x="0" y="1"/>
                    </a:lnTo>
                    <a:cubicBezTo>
                      <a:pt x="0" y="1"/>
                      <a:pt x="1" y="1"/>
                      <a:pt x="2" y="0"/>
                    </a:cubicBezTo>
                    <a:cubicBezTo>
                      <a:pt x="3" y="0"/>
                      <a:pt x="4" y="0"/>
                      <a:pt x="5" y="0"/>
                    </a:cubicBezTo>
                    <a:cubicBezTo>
                      <a:pt x="5" y="0"/>
                      <a:pt x="6" y="0"/>
                      <a:pt x="6" y="1"/>
                    </a:cubicBezTo>
                    <a:cubicBezTo>
                      <a:pt x="6" y="1"/>
                      <a:pt x="7" y="2"/>
                      <a:pt x="7" y="3"/>
                    </a:cubicBezTo>
                    <a:lnTo>
                      <a:pt x="7" y="7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7" name="Freeform 123">
                <a:extLst>
                  <a:ext uri="{FF2B5EF4-FFF2-40B4-BE49-F238E27FC236}">
                    <a16:creationId xmlns:a16="http://schemas.microsoft.com/office/drawing/2014/main" id="{782BB9D1-D938-4989-8FC8-06ADA8B4A447}"/>
                  </a:ext>
                </a:extLst>
              </p:cNvPr>
              <p:cNvSpPr>
                <a:spLocks/>
              </p:cNvSpPr>
              <p:nvPr/>
            </p:nvSpPr>
            <p:spPr bwMode="auto">
              <a:xfrm>
                <a:off x="3132856" y="-6050578"/>
                <a:ext cx="57150" cy="80963"/>
              </a:xfrm>
              <a:custGeom>
                <a:avLst/>
                <a:gdLst>
                  <a:gd name="T0" fmla="*/ 29 w 56"/>
                  <a:gd name="T1" fmla="*/ 68 h 80"/>
                  <a:gd name="T2" fmla="*/ 29 w 56"/>
                  <a:gd name="T3" fmla="*/ 68 h 80"/>
                  <a:gd name="T4" fmla="*/ 49 w 56"/>
                  <a:gd name="T5" fmla="*/ 2 h 80"/>
                  <a:gd name="T6" fmla="*/ 50 w 56"/>
                  <a:gd name="T7" fmla="*/ 0 h 80"/>
                  <a:gd name="T8" fmla="*/ 53 w 56"/>
                  <a:gd name="T9" fmla="*/ 0 h 80"/>
                  <a:gd name="T10" fmla="*/ 55 w 56"/>
                  <a:gd name="T11" fmla="*/ 0 h 80"/>
                  <a:gd name="T12" fmla="*/ 55 w 56"/>
                  <a:gd name="T13" fmla="*/ 2 h 80"/>
                  <a:gd name="T14" fmla="*/ 31 w 56"/>
                  <a:gd name="T15" fmla="*/ 79 h 80"/>
                  <a:gd name="T16" fmla="*/ 31 w 56"/>
                  <a:gd name="T17" fmla="*/ 80 h 80"/>
                  <a:gd name="T18" fmla="*/ 29 w 56"/>
                  <a:gd name="T19" fmla="*/ 80 h 80"/>
                  <a:gd name="T20" fmla="*/ 26 w 56"/>
                  <a:gd name="T21" fmla="*/ 80 h 80"/>
                  <a:gd name="T22" fmla="*/ 25 w 56"/>
                  <a:gd name="T23" fmla="*/ 79 h 80"/>
                  <a:gd name="T24" fmla="*/ 1 w 56"/>
                  <a:gd name="T25" fmla="*/ 2 h 80"/>
                  <a:gd name="T26" fmla="*/ 1 w 56"/>
                  <a:gd name="T27" fmla="*/ 0 h 80"/>
                  <a:gd name="T28" fmla="*/ 2 w 56"/>
                  <a:gd name="T29" fmla="*/ 0 h 80"/>
                  <a:gd name="T30" fmla="*/ 6 w 56"/>
                  <a:gd name="T31" fmla="*/ 0 h 80"/>
                  <a:gd name="T32" fmla="*/ 7 w 56"/>
                  <a:gd name="T33" fmla="*/ 2 h 80"/>
                  <a:gd name="T34" fmla="*/ 27 w 56"/>
                  <a:gd name="T35" fmla="*/ 68 h 80"/>
                  <a:gd name="T36" fmla="*/ 28 w 56"/>
                  <a:gd name="T37" fmla="*/ 70 h 80"/>
                  <a:gd name="T38" fmla="*/ 28 w 56"/>
                  <a:gd name="T39" fmla="*/ 72 h 80"/>
                  <a:gd name="T40" fmla="*/ 28 w 56"/>
                  <a:gd name="T41" fmla="*/ 70 h 80"/>
                  <a:gd name="T42" fmla="*/ 29 w 56"/>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80">
                    <a:moveTo>
                      <a:pt x="29" y="68"/>
                    </a:moveTo>
                    <a:lnTo>
                      <a:pt x="29" y="68"/>
                    </a:lnTo>
                    <a:lnTo>
                      <a:pt x="49" y="2"/>
                    </a:lnTo>
                    <a:cubicBezTo>
                      <a:pt x="49" y="1"/>
                      <a:pt x="50" y="0"/>
                      <a:pt x="50" y="0"/>
                    </a:cubicBezTo>
                    <a:cubicBezTo>
                      <a:pt x="51" y="0"/>
                      <a:pt x="52" y="0"/>
                      <a:pt x="53" y="0"/>
                    </a:cubicBezTo>
                    <a:cubicBezTo>
                      <a:pt x="54" y="0"/>
                      <a:pt x="55" y="0"/>
                      <a:pt x="55" y="0"/>
                    </a:cubicBezTo>
                    <a:cubicBezTo>
                      <a:pt x="56" y="0"/>
                      <a:pt x="56" y="1"/>
                      <a:pt x="55" y="2"/>
                    </a:cubicBezTo>
                    <a:lnTo>
                      <a:pt x="31" y="79"/>
                    </a:lnTo>
                    <a:cubicBezTo>
                      <a:pt x="31" y="79"/>
                      <a:pt x="31" y="80"/>
                      <a:pt x="31" y="80"/>
                    </a:cubicBezTo>
                    <a:cubicBezTo>
                      <a:pt x="31" y="80"/>
                      <a:pt x="30" y="80"/>
                      <a:pt x="29" y="80"/>
                    </a:cubicBezTo>
                    <a:cubicBezTo>
                      <a:pt x="28" y="80"/>
                      <a:pt x="27" y="80"/>
                      <a:pt x="26" y="80"/>
                    </a:cubicBezTo>
                    <a:cubicBezTo>
                      <a:pt x="25" y="80"/>
                      <a:pt x="25" y="79"/>
                      <a:pt x="25" y="79"/>
                    </a:cubicBezTo>
                    <a:lnTo>
                      <a:pt x="1" y="2"/>
                    </a:lnTo>
                    <a:cubicBezTo>
                      <a:pt x="0" y="1"/>
                      <a:pt x="0" y="1"/>
                      <a:pt x="1" y="0"/>
                    </a:cubicBezTo>
                    <a:cubicBezTo>
                      <a:pt x="1" y="0"/>
                      <a:pt x="2" y="0"/>
                      <a:pt x="2" y="0"/>
                    </a:cubicBezTo>
                    <a:cubicBezTo>
                      <a:pt x="4" y="0"/>
                      <a:pt x="5" y="0"/>
                      <a:pt x="6" y="0"/>
                    </a:cubicBezTo>
                    <a:cubicBezTo>
                      <a:pt x="7" y="0"/>
                      <a:pt x="7" y="1"/>
                      <a:pt x="7" y="2"/>
                    </a:cubicBezTo>
                    <a:lnTo>
                      <a:pt x="27" y="68"/>
                    </a:lnTo>
                    <a:cubicBezTo>
                      <a:pt x="28" y="68"/>
                      <a:pt x="28" y="69"/>
                      <a:pt x="28" y="70"/>
                    </a:cubicBezTo>
                    <a:cubicBezTo>
                      <a:pt x="28" y="71"/>
                      <a:pt x="28" y="72"/>
                      <a:pt x="28" y="72"/>
                    </a:cubicBezTo>
                    <a:cubicBezTo>
                      <a:pt x="28" y="71"/>
                      <a:pt x="28" y="71"/>
                      <a:pt x="28" y="70"/>
                    </a:cubicBezTo>
                    <a:cubicBezTo>
                      <a:pt x="29" y="69"/>
                      <a:pt x="29" y="68"/>
                      <a:pt x="29" y="68"/>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8" name="Freeform 124">
                <a:extLst>
                  <a:ext uri="{FF2B5EF4-FFF2-40B4-BE49-F238E27FC236}">
                    <a16:creationId xmlns:a16="http://schemas.microsoft.com/office/drawing/2014/main" id="{509B7EAD-445B-47D9-8C1D-1CA499119D3F}"/>
                  </a:ext>
                </a:extLst>
              </p:cNvPr>
              <p:cNvSpPr>
                <a:spLocks/>
              </p:cNvSpPr>
              <p:nvPr/>
            </p:nvSpPr>
            <p:spPr bwMode="auto">
              <a:xfrm>
                <a:off x="3199531" y="-6050578"/>
                <a:ext cx="6350" cy="80963"/>
              </a:xfrm>
              <a:custGeom>
                <a:avLst/>
                <a:gdLst>
                  <a:gd name="T0" fmla="*/ 6 w 6"/>
                  <a:gd name="T1" fmla="*/ 78 h 80"/>
                  <a:gd name="T2" fmla="*/ 6 w 6"/>
                  <a:gd name="T3" fmla="*/ 78 h 80"/>
                  <a:gd name="T4" fmla="*/ 6 w 6"/>
                  <a:gd name="T5" fmla="*/ 80 h 80"/>
                  <a:gd name="T6" fmla="*/ 4 w 6"/>
                  <a:gd name="T7" fmla="*/ 80 h 80"/>
                  <a:gd name="T8" fmla="*/ 1 w 6"/>
                  <a:gd name="T9" fmla="*/ 80 h 80"/>
                  <a:gd name="T10" fmla="*/ 0 w 6"/>
                  <a:gd name="T11" fmla="*/ 79 h 80"/>
                  <a:gd name="T12" fmla="*/ 0 w 6"/>
                  <a:gd name="T13" fmla="*/ 1 h 80"/>
                  <a:gd name="T14" fmla="*/ 1 w 6"/>
                  <a:gd name="T15" fmla="*/ 0 h 80"/>
                  <a:gd name="T16" fmla="*/ 4 w 6"/>
                  <a:gd name="T17" fmla="*/ 0 h 80"/>
                  <a:gd name="T18" fmla="*/ 6 w 6"/>
                  <a:gd name="T19" fmla="*/ 1 h 80"/>
                  <a:gd name="T20" fmla="*/ 6 w 6"/>
                  <a:gd name="T21" fmla="*/ 3 h 80"/>
                  <a:gd name="T22" fmla="*/ 6 w 6"/>
                  <a:gd name="T23"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0">
                    <a:moveTo>
                      <a:pt x="6" y="78"/>
                    </a:moveTo>
                    <a:lnTo>
                      <a:pt x="6" y="78"/>
                    </a:lnTo>
                    <a:cubicBezTo>
                      <a:pt x="6" y="78"/>
                      <a:pt x="6" y="79"/>
                      <a:pt x="6" y="80"/>
                    </a:cubicBezTo>
                    <a:cubicBezTo>
                      <a:pt x="5" y="80"/>
                      <a:pt x="5" y="80"/>
                      <a:pt x="4" y="80"/>
                    </a:cubicBezTo>
                    <a:cubicBezTo>
                      <a:pt x="3" y="80"/>
                      <a:pt x="2" y="80"/>
                      <a:pt x="1" y="80"/>
                    </a:cubicBezTo>
                    <a:cubicBezTo>
                      <a:pt x="0" y="80"/>
                      <a:pt x="0" y="79"/>
                      <a:pt x="0" y="79"/>
                    </a:cubicBezTo>
                    <a:lnTo>
                      <a:pt x="0" y="1"/>
                    </a:lnTo>
                    <a:cubicBezTo>
                      <a:pt x="0" y="1"/>
                      <a:pt x="0" y="1"/>
                      <a:pt x="1" y="0"/>
                    </a:cubicBezTo>
                    <a:cubicBezTo>
                      <a:pt x="2" y="0"/>
                      <a:pt x="3" y="0"/>
                      <a:pt x="4" y="0"/>
                    </a:cubicBezTo>
                    <a:cubicBezTo>
                      <a:pt x="5" y="0"/>
                      <a:pt x="5" y="0"/>
                      <a:pt x="6" y="1"/>
                    </a:cubicBezTo>
                    <a:cubicBezTo>
                      <a:pt x="6" y="1"/>
                      <a:pt x="6" y="2"/>
                      <a:pt x="6" y="3"/>
                    </a:cubicBezTo>
                    <a:lnTo>
                      <a:pt x="6" y="7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39" name="Freeform 125">
                <a:extLst>
                  <a:ext uri="{FF2B5EF4-FFF2-40B4-BE49-F238E27FC236}">
                    <a16:creationId xmlns:a16="http://schemas.microsoft.com/office/drawing/2014/main" id="{2CC91127-1407-40C8-B287-2759E92F9EE9}"/>
                  </a:ext>
                </a:extLst>
              </p:cNvPr>
              <p:cNvSpPr>
                <a:spLocks/>
              </p:cNvSpPr>
              <p:nvPr/>
            </p:nvSpPr>
            <p:spPr bwMode="auto">
              <a:xfrm>
                <a:off x="3213819" y="-6048991"/>
                <a:ext cx="55563" cy="79375"/>
              </a:xfrm>
              <a:custGeom>
                <a:avLst/>
                <a:gdLst>
                  <a:gd name="T0" fmla="*/ 31 w 56"/>
                  <a:gd name="T1" fmla="*/ 6 h 79"/>
                  <a:gd name="T2" fmla="*/ 31 w 56"/>
                  <a:gd name="T3" fmla="*/ 6 h 79"/>
                  <a:gd name="T4" fmla="*/ 31 w 56"/>
                  <a:gd name="T5" fmla="*/ 77 h 79"/>
                  <a:gd name="T6" fmla="*/ 31 w 56"/>
                  <a:gd name="T7" fmla="*/ 79 h 79"/>
                  <a:gd name="T8" fmla="*/ 29 w 56"/>
                  <a:gd name="T9" fmla="*/ 79 h 79"/>
                  <a:gd name="T10" fmla="*/ 26 w 56"/>
                  <a:gd name="T11" fmla="*/ 79 h 79"/>
                  <a:gd name="T12" fmla="*/ 25 w 56"/>
                  <a:gd name="T13" fmla="*/ 78 h 79"/>
                  <a:gd name="T14" fmla="*/ 25 w 56"/>
                  <a:gd name="T15" fmla="*/ 6 h 79"/>
                  <a:gd name="T16" fmla="*/ 3 w 56"/>
                  <a:gd name="T17" fmla="*/ 6 h 79"/>
                  <a:gd name="T18" fmla="*/ 1 w 56"/>
                  <a:gd name="T19" fmla="*/ 6 h 79"/>
                  <a:gd name="T20" fmla="*/ 0 w 56"/>
                  <a:gd name="T21" fmla="*/ 4 h 79"/>
                  <a:gd name="T22" fmla="*/ 0 w 56"/>
                  <a:gd name="T23" fmla="*/ 2 h 79"/>
                  <a:gd name="T24" fmla="*/ 1 w 56"/>
                  <a:gd name="T25" fmla="*/ 0 h 79"/>
                  <a:gd name="T26" fmla="*/ 53 w 56"/>
                  <a:gd name="T27" fmla="*/ 0 h 79"/>
                  <a:gd name="T28" fmla="*/ 55 w 56"/>
                  <a:gd name="T29" fmla="*/ 1 h 79"/>
                  <a:gd name="T30" fmla="*/ 56 w 56"/>
                  <a:gd name="T31" fmla="*/ 2 h 79"/>
                  <a:gd name="T32" fmla="*/ 55 w 56"/>
                  <a:gd name="T33" fmla="*/ 5 h 79"/>
                  <a:gd name="T34" fmla="*/ 54 w 56"/>
                  <a:gd name="T35" fmla="*/ 6 h 79"/>
                  <a:gd name="T36" fmla="*/ 31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1" y="6"/>
                    </a:moveTo>
                    <a:lnTo>
                      <a:pt x="31" y="6"/>
                    </a:lnTo>
                    <a:lnTo>
                      <a:pt x="31" y="77"/>
                    </a:lnTo>
                    <a:cubicBezTo>
                      <a:pt x="31" y="77"/>
                      <a:pt x="31" y="78"/>
                      <a:pt x="31" y="79"/>
                    </a:cubicBezTo>
                    <a:cubicBezTo>
                      <a:pt x="30" y="79"/>
                      <a:pt x="30" y="79"/>
                      <a:pt x="29" y="79"/>
                    </a:cubicBezTo>
                    <a:cubicBezTo>
                      <a:pt x="28" y="79"/>
                      <a:pt x="27" y="79"/>
                      <a:pt x="26" y="79"/>
                    </a:cubicBezTo>
                    <a:cubicBezTo>
                      <a:pt x="25" y="79"/>
                      <a:pt x="25" y="78"/>
                      <a:pt x="25" y="78"/>
                    </a:cubicBezTo>
                    <a:lnTo>
                      <a:pt x="25" y="6"/>
                    </a:lnTo>
                    <a:lnTo>
                      <a:pt x="3" y="6"/>
                    </a:lnTo>
                    <a:cubicBezTo>
                      <a:pt x="2" y="6"/>
                      <a:pt x="1" y="6"/>
                      <a:pt x="1" y="6"/>
                    </a:cubicBezTo>
                    <a:cubicBezTo>
                      <a:pt x="0" y="5"/>
                      <a:pt x="0" y="5"/>
                      <a:pt x="0" y="4"/>
                    </a:cubicBezTo>
                    <a:cubicBezTo>
                      <a:pt x="0" y="3"/>
                      <a:pt x="0" y="2"/>
                      <a:pt x="0" y="2"/>
                    </a:cubicBezTo>
                    <a:cubicBezTo>
                      <a:pt x="1" y="1"/>
                      <a:pt x="1" y="0"/>
                      <a:pt x="1" y="0"/>
                    </a:cubicBezTo>
                    <a:lnTo>
                      <a:pt x="53" y="0"/>
                    </a:lnTo>
                    <a:cubicBezTo>
                      <a:pt x="54" y="0"/>
                      <a:pt x="54" y="0"/>
                      <a:pt x="55" y="1"/>
                    </a:cubicBezTo>
                    <a:cubicBezTo>
                      <a:pt x="55" y="1"/>
                      <a:pt x="56" y="1"/>
                      <a:pt x="56" y="2"/>
                    </a:cubicBezTo>
                    <a:cubicBezTo>
                      <a:pt x="56" y="3"/>
                      <a:pt x="55" y="4"/>
                      <a:pt x="55" y="5"/>
                    </a:cubicBezTo>
                    <a:cubicBezTo>
                      <a:pt x="55" y="6"/>
                      <a:pt x="55" y="6"/>
                      <a:pt x="54" y="6"/>
                    </a:cubicBezTo>
                    <a:lnTo>
                      <a:pt x="31"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0" name="Freeform 126">
                <a:extLst>
                  <a:ext uri="{FF2B5EF4-FFF2-40B4-BE49-F238E27FC236}">
                    <a16:creationId xmlns:a16="http://schemas.microsoft.com/office/drawing/2014/main" id="{9DD56CD8-DCD9-40F1-9025-70C57BC320BD}"/>
                  </a:ext>
                </a:extLst>
              </p:cNvPr>
              <p:cNvSpPr>
                <a:spLocks/>
              </p:cNvSpPr>
              <p:nvPr/>
            </p:nvSpPr>
            <p:spPr bwMode="auto">
              <a:xfrm>
                <a:off x="3272556" y="-6050578"/>
                <a:ext cx="53975" cy="80963"/>
              </a:xfrm>
              <a:custGeom>
                <a:avLst/>
                <a:gdLst>
                  <a:gd name="T0" fmla="*/ 31 w 54"/>
                  <a:gd name="T1" fmla="*/ 49 h 80"/>
                  <a:gd name="T2" fmla="*/ 31 w 54"/>
                  <a:gd name="T3" fmla="*/ 49 h 80"/>
                  <a:gd name="T4" fmla="*/ 31 w 54"/>
                  <a:gd name="T5" fmla="*/ 78 h 80"/>
                  <a:gd name="T6" fmla="*/ 30 w 54"/>
                  <a:gd name="T7" fmla="*/ 80 h 80"/>
                  <a:gd name="T8" fmla="*/ 29 w 54"/>
                  <a:gd name="T9" fmla="*/ 80 h 80"/>
                  <a:gd name="T10" fmla="*/ 25 w 54"/>
                  <a:gd name="T11" fmla="*/ 80 h 80"/>
                  <a:gd name="T12" fmla="*/ 24 w 54"/>
                  <a:gd name="T13" fmla="*/ 79 h 80"/>
                  <a:gd name="T14" fmla="*/ 24 w 54"/>
                  <a:gd name="T15" fmla="*/ 49 h 80"/>
                  <a:gd name="T16" fmla="*/ 1 w 54"/>
                  <a:gd name="T17" fmla="*/ 2 h 80"/>
                  <a:gd name="T18" fmla="*/ 0 w 54"/>
                  <a:gd name="T19" fmla="*/ 0 h 80"/>
                  <a:gd name="T20" fmla="*/ 2 w 54"/>
                  <a:gd name="T21" fmla="*/ 0 h 80"/>
                  <a:gd name="T22" fmla="*/ 5 w 54"/>
                  <a:gd name="T23" fmla="*/ 0 h 80"/>
                  <a:gd name="T24" fmla="*/ 7 w 54"/>
                  <a:gd name="T25" fmla="*/ 1 h 80"/>
                  <a:gd name="T26" fmla="*/ 27 w 54"/>
                  <a:gd name="T27" fmla="*/ 42 h 80"/>
                  <a:gd name="T28" fmla="*/ 47 w 54"/>
                  <a:gd name="T29" fmla="*/ 1 h 80"/>
                  <a:gd name="T30" fmla="*/ 49 w 54"/>
                  <a:gd name="T31" fmla="*/ 0 h 80"/>
                  <a:gd name="T32" fmla="*/ 53 w 54"/>
                  <a:gd name="T33" fmla="*/ 0 h 80"/>
                  <a:gd name="T34" fmla="*/ 54 w 54"/>
                  <a:gd name="T35" fmla="*/ 0 h 80"/>
                  <a:gd name="T36" fmla="*/ 54 w 54"/>
                  <a:gd name="T37" fmla="*/ 2 h 80"/>
                  <a:gd name="T38" fmla="*/ 31 w 54"/>
                  <a:gd name="T39"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80">
                    <a:moveTo>
                      <a:pt x="31" y="49"/>
                    </a:moveTo>
                    <a:lnTo>
                      <a:pt x="31" y="49"/>
                    </a:lnTo>
                    <a:lnTo>
                      <a:pt x="31" y="78"/>
                    </a:lnTo>
                    <a:cubicBezTo>
                      <a:pt x="31" y="78"/>
                      <a:pt x="30" y="79"/>
                      <a:pt x="30" y="80"/>
                    </a:cubicBezTo>
                    <a:cubicBezTo>
                      <a:pt x="30" y="80"/>
                      <a:pt x="29" y="80"/>
                      <a:pt x="29" y="80"/>
                    </a:cubicBezTo>
                    <a:cubicBezTo>
                      <a:pt x="27" y="80"/>
                      <a:pt x="26" y="80"/>
                      <a:pt x="25" y="80"/>
                    </a:cubicBezTo>
                    <a:cubicBezTo>
                      <a:pt x="25" y="80"/>
                      <a:pt x="24" y="79"/>
                      <a:pt x="24" y="79"/>
                    </a:cubicBezTo>
                    <a:lnTo>
                      <a:pt x="24" y="49"/>
                    </a:lnTo>
                    <a:lnTo>
                      <a:pt x="1" y="2"/>
                    </a:lnTo>
                    <a:cubicBezTo>
                      <a:pt x="0" y="1"/>
                      <a:pt x="0" y="1"/>
                      <a:pt x="0" y="0"/>
                    </a:cubicBezTo>
                    <a:cubicBezTo>
                      <a:pt x="1" y="0"/>
                      <a:pt x="1" y="0"/>
                      <a:pt x="2" y="0"/>
                    </a:cubicBezTo>
                    <a:cubicBezTo>
                      <a:pt x="4" y="0"/>
                      <a:pt x="5" y="0"/>
                      <a:pt x="5" y="0"/>
                    </a:cubicBezTo>
                    <a:cubicBezTo>
                      <a:pt x="6" y="0"/>
                      <a:pt x="7" y="1"/>
                      <a:pt x="7" y="1"/>
                    </a:cubicBezTo>
                    <a:lnTo>
                      <a:pt x="27" y="42"/>
                    </a:lnTo>
                    <a:lnTo>
                      <a:pt x="47" y="1"/>
                    </a:lnTo>
                    <a:cubicBezTo>
                      <a:pt x="48" y="1"/>
                      <a:pt x="48" y="0"/>
                      <a:pt x="49" y="0"/>
                    </a:cubicBezTo>
                    <a:cubicBezTo>
                      <a:pt x="50" y="0"/>
                      <a:pt x="51" y="0"/>
                      <a:pt x="53" y="0"/>
                    </a:cubicBezTo>
                    <a:cubicBezTo>
                      <a:pt x="53" y="0"/>
                      <a:pt x="54" y="0"/>
                      <a:pt x="54" y="0"/>
                    </a:cubicBezTo>
                    <a:cubicBezTo>
                      <a:pt x="54" y="1"/>
                      <a:pt x="54" y="1"/>
                      <a:pt x="54" y="2"/>
                    </a:cubicBezTo>
                    <a:lnTo>
                      <a:pt x="31" y="49"/>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1" name="Freeform 127">
                <a:extLst>
                  <a:ext uri="{FF2B5EF4-FFF2-40B4-BE49-F238E27FC236}">
                    <a16:creationId xmlns:a16="http://schemas.microsoft.com/office/drawing/2014/main" id="{6C3CAE47-F193-42C7-A794-AD5C5BB03CCF}"/>
                  </a:ext>
                </a:extLst>
              </p:cNvPr>
              <p:cNvSpPr>
                <a:spLocks noEditPoints="1"/>
              </p:cNvSpPr>
              <p:nvPr/>
            </p:nvSpPr>
            <p:spPr bwMode="auto">
              <a:xfrm>
                <a:off x="3353519" y="-6050578"/>
                <a:ext cx="58738" cy="80963"/>
              </a:xfrm>
              <a:custGeom>
                <a:avLst/>
                <a:gdLst>
                  <a:gd name="T0" fmla="*/ 28 w 58"/>
                  <a:gd name="T1" fmla="*/ 12 h 80"/>
                  <a:gd name="T2" fmla="*/ 28 w 58"/>
                  <a:gd name="T3" fmla="*/ 12 h 80"/>
                  <a:gd name="T4" fmla="*/ 17 w 58"/>
                  <a:gd name="T5" fmla="*/ 47 h 80"/>
                  <a:gd name="T6" fmla="*/ 41 w 58"/>
                  <a:gd name="T7" fmla="*/ 47 h 80"/>
                  <a:gd name="T8" fmla="*/ 30 w 58"/>
                  <a:gd name="T9" fmla="*/ 12 h 80"/>
                  <a:gd name="T10" fmla="*/ 29 w 58"/>
                  <a:gd name="T11" fmla="*/ 10 h 80"/>
                  <a:gd name="T12" fmla="*/ 29 w 58"/>
                  <a:gd name="T13" fmla="*/ 8 h 80"/>
                  <a:gd name="T14" fmla="*/ 29 w 58"/>
                  <a:gd name="T15" fmla="*/ 10 h 80"/>
                  <a:gd name="T16" fmla="*/ 28 w 58"/>
                  <a:gd name="T17" fmla="*/ 12 h 80"/>
                  <a:gd name="T18" fmla="*/ 52 w 58"/>
                  <a:gd name="T19" fmla="*/ 79 h 80"/>
                  <a:gd name="T20" fmla="*/ 52 w 58"/>
                  <a:gd name="T21" fmla="*/ 79 h 80"/>
                  <a:gd name="T22" fmla="*/ 43 w 58"/>
                  <a:gd name="T23" fmla="*/ 53 h 80"/>
                  <a:gd name="T24" fmla="*/ 15 w 58"/>
                  <a:gd name="T25" fmla="*/ 53 h 80"/>
                  <a:gd name="T26" fmla="*/ 6 w 58"/>
                  <a:gd name="T27" fmla="*/ 79 h 80"/>
                  <a:gd name="T28" fmla="*/ 4 w 58"/>
                  <a:gd name="T29" fmla="*/ 80 h 80"/>
                  <a:gd name="T30" fmla="*/ 2 w 58"/>
                  <a:gd name="T31" fmla="*/ 80 h 80"/>
                  <a:gd name="T32" fmla="*/ 0 w 58"/>
                  <a:gd name="T33" fmla="*/ 80 h 80"/>
                  <a:gd name="T34" fmla="*/ 0 w 58"/>
                  <a:gd name="T35" fmla="*/ 79 h 80"/>
                  <a:gd name="T36" fmla="*/ 0 w 58"/>
                  <a:gd name="T37" fmla="*/ 79 h 80"/>
                  <a:gd name="T38" fmla="*/ 0 w 58"/>
                  <a:gd name="T39" fmla="*/ 78 h 80"/>
                  <a:gd name="T40" fmla="*/ 26 w 58"/>
                  <a:gd name="T41" fmla="*/ 1 h 80"/>
                  <a:gd name="T42" fmla="*/ 27 w 58"/>
                  <a:gd name="T43" fmla="*/ 0 h 80"/>
                  <a:gd name="T44" fmla="*/ 31 w 58"/>
                  <a:gd name="T45" fmla="*/ 0 h 80"/>
                  <a:gd name="T46" fmla="*/ 33 w 58"/>
                  <a:gd name="T47" fmla="*/ 2 h 80"/>
                  <a:gd name="T48" fmla="*/ 58 w 58"/>
                  <a:gd name="T49" fmla="*/ 78 h 80"/>
                  <a:gd name="T50" fmla="*/ 58 w 58"/>
                  <a:gd name="T51" fmla="*/ 79 h 80"/>
                  <a:gd name="T52" fmla="*/ 58 w 58"/>
                  <a:gd name="T53" fmla="*/ 79 h 80"/>
                  <a:gd name="T54" fmla="*/ 58 w 58"/>
                  <a:gd name="T55" fmla="*/ 80 h 80"/>
                  <a:gd name="T56" fmla="*/ 57 w 58"/>
                  <a:gd name="T57" fmla="*/ 80 h 80"/>
                  <a:gd name="T58" fmla="*/ 53 w 58"/>
                  <a:gd name="T59" fmla="*/ 80 h 80"/>
                  <a:gd name="T60" fmla="*/ 52 w 58"/>
                  <a:gd name="T61" fmla="*/ 7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8" h="80">
                    <a:moveTo>
                      <a:pt x="28" y="12"/>
                    </a:moveTo>
                    <a:lnTo>
                      <a:pt x="28" y="12"/>
                    </a:lnTo>
                    <a:lnTo>
                      <a:pt x="17" y="47"/>
                    </a:lnTo>
                    <a:lnTo>
                      <a:pt x="41" y="47"/>
                    </a:lnTo>
                    <a:lnTo>
                      <a:pt x="30" y="12"/>
                    </a:lnTo>
                    <a:cubicBezTo>
                      <a:pt x="30" y="12"/>
                      <a:pt x="30" y="11"/>
                      <a:pt x="29" y="10"/>
                    </a:cubicBezTo>
                    <a:cubicBezTo>
                      <a:pt x="29" y="9"/>
                      <a:pt x="29" y="9"/>
                      <a:pt x="29" y="8"/>
                    </a:cubicBezTo>
                    <a:cubicBezTo>
                      <a:pt x="29" y="9"/>
                      <a:pt x="29" y="9"/>
                      <a:pt x="29" y="10"/>
                    </a:cubicBezTo>
                    <a:cubicBezTo>
                      <a:pt x="29" y="11"/>
                      <a:pt x="28" y="12"/>
                      <a:pt x="28" y="12"/>
                    </a:cubicBezTo>
                    <a:close/>
                    <a:moveTo>
                      <a:pt x="52" y="79"/>
                    </a:moveTo>
                    <a:lnTo>
                      <a:pt x="52" y="79"/>
                    </a:lnTo>
                    <a:lnTo>
                      <a:pt x="43" y="53"/>
                    </a:lnTo>
                    <a:lnTo>
                      <a:pt x="15" y="53"/>
                    </a:lnTo>
                    <a:lnTo>
                      <a:pt x="6" y="79"/>
                    </a:lnTo>
                    <a:cubicBezTo>
                      <a:pt x="6" y="80"/>
                      <a:pt x="5" y="80"/>
                      <a:pt x="4" y="80"/>
                    </a:cubicBezTo>
                    <a:cubicBezTo>
                      <a:pt x="3" y="80"/>
                      <a:pt x="3" y="80"/>
                      <a:pt x="2" y="80"/>
                    </a:cubicBezTo>
                    <a:cubicBezTo>
                      <a:pt x="1" y="80"/>
                      <a:pt x="1" y="80"/>
                      <a:pt x="0" y="80"/>
                    </a:cubicBezTo>
                    <a:cubicBezTo>
                      <a:pt x="0" y="80"/>
                      <a:pt x="0" y="80"/>
                      <a:pt x="0" y="79"/>
                    </a:cubicBezTo>
                    <a:cubicBezTo>
                      <a:pt x="0" y="79"/>
                      <a:pt x="0" y="79"/>
                      <a:pt x="0" y="79"/>
                    </a:cubicBezTo>
                    <a:cubicBezTo>
                      <a:pt x="0" y="79"/>
                      <a:pt x="0" y="79"/>
                      <a:pt x="0" y="78"/>
                    </a:cubicBezTo>
                    <a:lnTo>
                      <a:pt x="26" y="1"/>
                    </a:lnTo>
                    <a:cubicBezTo>
                      <a:pt x="26" y="1"/>
                      <a:pt x="26" y="1"/>
                      <a:pt x="27" y="0"/>
                    </a:cubicBezTo>
                    <a:cubicBezTo>
                      <a:pt x="28" y="0"/>
                      <a:pt x="29" y="0"/>
                      <a:pt x="31" y="0"/>
                    </a:cubicBezTo>
                    <a:cubicBezTo>
                      <a:pt x="31" y="0"/>
                      <a:pt x="32" y="0"/>
                      <a:pt x="33" y="2"/>
                    </a:cubicBezTo>
                    <a:lnTo>
                      <a:pt x="58" y="78"/>
                    </a:lnTo>
                    <a:cubicBezTo>
                      <a:pt x="58" y="79"/>
                      <a:pt x="58" y="79"/>
                      <a:pt x="58" y="79"/>
                    </a:cubicBezTo>
                    <a:cubicBezTo>
                      <a:pt x="58" y="79"/>
                      <a:pt x="58" y="79"/>
                      <a:pt x="58" y="79"/>
                    </a:cubicBezTo>
                    <a:cubicBezTo>
                      <a:pt x="58" y="80"/>
                      <a:pt x="58" y="80"/>
                      <a:pt x="58" y="80"/>
                    </a:cubicBezTo>
                    <a:cubicBezTo>
                      <a:pt x="57" y="80"/>
                      <a:pt x="57" y="80"/>
                      <a:pt x="57" y="80"/>
                    </a:cubicBezTo>
                    <a:cubicBezTo>
                      <a:pt x="55" y="80"/>
                      <a:pt x="54" y="80"/>
                      <a:pt x="53" y="80"/>
                    </a:cubicBezTo>
                    <a:cubicBezTo>
                      <a:pt x="52" y="80"/>
                      <a:pt x="52" y="79"/>
                      <a:pt x="52" y="79"/>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2" name="Freeform 128">
                <a:extLst>
                  <a:ext uri="{FF2B5EF4-FFF2-40B4-BE49-F238E27FC236}">
                    <a16:creationId xmlns:a16="http://schemas.microsoft.com/office/drawing/2014/main" id="{99B42C74-130D-49C2-AEB1-4313B884A52F}"/>
                  </a:ext>
                </a:extLst>
              </p:cNvPr>
              <p:cNvSpPr>
                <a:spLocks/>
              </p:cNvSpPr>
              <p:nvPr/>
            </p:nvSpPr>
            <p:spPr bwMode="auto">
              <a:xfrm>
                <a:off x="3423369" y="-6050578"/>
                <a:ext cx="55563" cy="80963"/>
              </a:xfrm>
              <a:custGeom>
                <a:avLst/>
                <a:gdLst>
                  <a:gd name="T0" fmla="*/ 49 w 55"/>
                  <a:gd name="T1" fmla="*/ 68 h 80"/>
                  <a:gd name="T2" fmla="*/ 49 w 55"/>
                  <a:gd name="T3" fmla="*/ 68 h 80"/>
                  <a:gd name="T4" fmla="*/ 49 w 55"/>
                  <a:gd name="T5" fmla="*/ 1 h 80"/>
                  <a:gd name="T6" fmla="*/ 50 w 55"/>
                  <a:gd name="T7" fmla="*/ 0 h 80"/>
                  <a:gd name="T8" fmla="*/ 53 w 55"/>
                  <a:gd name="T9" fmla="*/ 0 h 80"/>
                  <a:gd name="T10" fmla="*/ 54 w 55"/>
                  <a:gd name="T11" fmla="*/ 1 h 80"/>
                  <a:gd name="T12" fmla="*/ 55 w 55"/>
                  <a:gd name="T13" fmla="*/ 3 h 80"/>
                  <a:gd name="T14" fmla="*/ 55 w 55"/>
                  <a:gd name="T15" fmla="*/ 78 h 80"/>
                  <a:gd name="T16" fmla="*/ 54 w 55"/>
                  <a:gd name="T17" fmla="*/ 80 h 80"/>
                  <a:gd name="T18" fmla="*/ 53 w 55"/>
                  <a:gd name="T19" fmla="*/ 80 h 80"/>
                  <a:gd name="T20" fmla="*/ 50 w 55"/>
                  <a:gd name="T21" fmla="*/ 80 h 80"/>
                  <a:gd name="T22" fmla="*/ 49 w 55"/>
                  <a:gd name="T23" fmla="*/ 79 h 80"/>
                  <a:gd name="T24" fmla="*/ 6 w 55"/>
                  <a:gd name="T25" fmla="*/ 12 h 80"/>
                  <a:gd name="T26" fmla="*/ 6 w 55"/>
                  <a:gd name="T27" fmla="*/ 78 h 80"/>
                  <a:gd name="T28" fmla="*/ 5 w 55"/>
                  <a:gd name="T29" fmla="*/ 80 h 80"/>
                  <a:gd name="T30" fmla="*/ 4 w 55"/>
                  <a:gd name="T31" fmla="*/ 80 h 80"/>
                  <a:gd name="T32" fmla="*/ 1 w 55"/>
                  <a:gd name="T33" fmla="*/ 80 h 80"/>
                  <a:gd name="T34" fmla="*/ 0 w 55"/>
                  <a:gd name="T35" fmla="*/ 79 h 80"/>
                  <a:gd name="T36" fmla="*/ 0 w 55"/>
                  <a:gd name="T37" fmla="*/ 1 h 80"/>
                  <a:gd name="T38" fmla="*/ 1 w 55"/>
                  <a:gd name="T39" fmla="*/ 0 h 80"/>
                  <a:gd name="T40" fmla="*/ 4 w 55"/>
                  <a:gd name="T41" fmla="*/ 0 h 80"/>
                  <a:gd name="T42" fmla="*/ 5 w 55"/>
                  <a:gd name="T43" fmla="*/ 0 h 80"/>
                  <a:gd name="T44" fmla="*/ 6 w 55"/>
                  <a:gd name="T45" fmla="*/ 1 h 80"/>
                  <a:gd name="T46" fmla="*/ 49 w 55"/>
                  <a:gd name="T47"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0">
                    <a:moveTo>
                      <a:pt x="49" y="68"/>
                    </a:moveTo>
                    <a:lnTo>
                      <a:pt x="49" y="68"/>
                    </a:lnTo>
                    <a:lnTo>
                      <a:pt x="49" y="1"/>
                    </a:lnTo>
                    <a:cubicBezTo>
                      <a:pt x="49" y="1"/>
                      <a:pt x="49" y="1"/>
                      <a:pt x="50" y="0"/>
                    </a:cubicBezTo>
                    <a:cubicBezTo>
                      <a:pt x="51" y="0"/>
                      <a:pt x="52" y="0"/>
                      <a:pt x="53" y="0"/>
                    </a:cubicBezTo>
                    <a:cubicBezTo>
                      <a:pt x="54" y="0"/>
                      <a:pt x="54" y="0"/>
                      <a:pt x="54" y="1"/>
                    </a:cubicBezTo>
                    <a:cubicBezTo>
                      <a:pt x="55" y="1"/>
                      <a:pt x="55" y="2"/>
                      <a:pt x="55" y="3"/>
                    </a:cubicBezTo>
                    <a:lnTo>
                      <a:pt x="55" y="78"/>
                    </a:lnTo>
                    <a:cubicBezTo>
                      <a:pt x="55" y="78"/>
                      <a:pt x="55" y="79"/>
                      <a:pt x="54" y="80"/>
                    </a:cubicBezTo>
                    <a:cubicBezTo>
                      <a:pt x="54" y="80"/>
                      <a:pt x="53" y="80"/>
                      <a:pt x="53" y="80"/>
                    </a:cubicBezTo>
                    <a:cubicBezTo>
                      <a:pt x="52" y="80"/>
                      <a:pt x="51" y="80"/>
                      <a:pt x="50" y="80"/>
                    </a:cubicBezTo>
                    <a:cubicBezTo>
                      <a:pt x="49" y="80"/>
                      <a:pt x="49" y="80"/>
                      <a:pt x="49" y="79"/>
                    </a:cubicBezTo>
                    <a:lnTo>
                      <a:pt x="6" y="12"/>
                    </a:lnTo>
                    <a:lnTo>
                      <a:pt x="6" y="78"/>
                    </a:lnTo>
                    <a:cubicBezTo>
                      <a:pt x="6" y="78"/>
                      <a:pt x="6" y="79"/>
                      <a:pt x="5" y="80"/>
                    </a:cubicBezTo>
                    <a:cubicBezTo>
                      <a:pt x="5" y="80"/>
                      <a:pt x="5" y="80"/>
                      <a:pt x="4" y="80"/>
                    </a:cubicBezTo>
                    <a:cubicBezTo>
                      <a:pt x="3" y="80"/>
                      <a:pt x="2" y="80"/>
                      <a:pt x="1" y="80"/>
                    </a:cubicBezTo>
                    <a:cubicBezTo>
                      <a:pt x="0" y="80"/>
                      <a:pt x="0" y="79"/>
                      <a:pt x="0" y="79"/>
                    </a:cubicBezTo>
                    <a:lnTo>
                      <a:pt x="0" y="1"/>
                    </a:lnTo>
                    <a:cubicBezTo>
                      <a:pt x="0" y="1"/>
                      <a:pt x="0" y="1"/>
                      <a:pt x="1" y="0"/>
                    </a:cubicBezTo>
                    <a:cubicBezTo>
                      <a:pt x="2" y="0"/>
                      <a:pt x="3" y="0"/>
                      <a:pt x="4" y="0"/>
                    </a:cubicBezTo>
                    <a:cubicBezTo>
                      <a:pt x="4" y="0"/>
                      <a:pt x="5" y="0"/>
                      <a:pt x="5" y="0"/>
                    </a:cubicBezTo>
                    <a:cubicBezTo>
                      <a:pt x="5" y="1"/>
                      <a:pt x="6" y="1"/>
                      <a:pt x="6" y="1"/>
                    </a:cubicBezTo>
                    <a:lnTo>
                      <a:pt x="49" y="6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3" name="Freeform 129">
                <a:extLst>
                  <a:ext uri="{FF2B5EF4-FFF2-40B4-BE49-F238E27FC236}">
                    <a16:creationId xmlns:a16="http://schemas.microsoft.com/office/drawing/2014/main" id="{E151EB29-2997-4156-9A29-584CDE9677F8}"/>
                  </a:ext>
                </a:extLst>
              </p:cNvPr>
              <p:cNvSpPr>
                <a:spLocks noEditPoints="1"/>
              </p:cNvSpPr>
              <p:nvPr/>
            </p:nvSpPr>
            <p:spPr bwMode="auto">
              <a:xfrm>
                <a:off x="3493219" y="-6048991"/>
                <a:ext cx="52388" cy="77788"/>
              </a:xfrm>
              <a:custGeom>
                <a:avLst/>
                <a:gdLst>
                  <a:gd name="T0" fmla="*/ 23 w 52"/>
                  <a:gd name="T1" fmla="*/ 6 h 78"/>
                  <a:gd name="T2" fmla="*/ 23 w 52"/>
                  <a:gd name="T3" fmla="*/ 6 h 78"/>
                  <a:gd name="T4" fmla="*/ 7 w 52"/>
                  <a:gd name="T5" fmla="*/ 6 h 78"/>
                  <a:gd name="T6" fmla="*/ 7 w 52"/>
                  <a:gd name="T7" fmla="*/ 72 h 78"/>
                  <a:gd name="T8" fmla="*/ 23 w 52"/>
                  <a:gd name="T9" fmla="*/ 72 h 78"/>
                  <a:gd name="T10" fmla="*/ 34 w 52"/>
                  <a:gd name="T11" fmla="*/ 71 h 78"/>
                  <a:gd name="T12" fmla="*/ 41 w 52"/>
                  <a:gd name="T13" fmla="*/ 67 h 78"/>
                  <a:gd name="T14" fmla="*/ 45 w 52"/>
                  <a:gd name="T15" fmla="*/ 60 h 78"/>
                  <a:gd name="T16" fmla="*/ 46 w 52"/>
                  <a:gd name="T17" fmla="*/ 49 h 78"/>
                  <a:gd name="T18" fmla="*/ 46 w 52"/>
                  <a:gd name="T19" fmla="*/ 30 h 78"/>
                  <a:gd name="T20" fmla="*/ 45 w 52"/>
                  <a:gd name="T21" fmla="*/ 18 h 78"/>
                  <a:gd name="T22" fmla="*/ 41 w 52"/>
                  <a:gd name="T23" fmla="*/ 11 h 78"/>
                  <a:gd name="T24" fmla="*/ 34 w 52"/>
                  <a:gd name="T25" fmla="*/ 7 h 78"/>
                  <a:gd name="T26" fmla="*/ 23 w 52"/>
                  <a:gd name="T27" fmla="*/ 6 h 78"/>
                  <a:gd name="T28" fmla="*/ 3 w 52"/>
                  <a:gd name="T29" fmla="*/ 0 h 78"/>
                  <a:gd name="T30" fmla="*/ 3 w 52"/>
                  <a:gd name="T31" fmla="*/ 0 h 78"/>
                  <a:gd name="T32" fmla="*/ 23 w 52"/>
                  <a:gd name="T33" fmla="*/ 0 h 78"/>
                  <a:gd name="T34" fmla="*/ 36 w 52"/>
                  <a:gd name="T35" fmla="*/ 2 h 78"/>
                  <a:gd name="T36" fmla="*/ 45 w 52"/>
                  <a:gd name="T37" fmla="*/ 7 h 78"/>
                  <a:gd name="T38" fmla="*/ 51 w 52"/>
                  <a:gd name="T39" fmla="*/ 15 h 78"/>
                  <a:gd name="T40" fmla="*/ 52 w 52"/>
                  <a:gd name="T41" fmla="*/ 29 h 78"/>
                  <a:gd name="T42" fmla="*/ 52 w 52"/>
                  <a:gd name="T43" fmla="*/ 49 h 78"/>
                  <a:gd name="T44" fmla="*/ 51 w 52"/>
                  <a:gd name="T45" fmla="*/ 63 h 78"/>
                  <a:gd name="T46" fmla="*/ 45 w 52"/>
                  <a:gd name="T47" fmla="*/ 72 h 78"/>
                  <a:gd name="T48" fmla="*/ 36 w 52"/>
                  <a:gd name="T49" fmla="*/ 77 h 78"/>
                  <a:gd name="T50" fmla="*/ 23 w 52"/>
                  <a:gd name="T51" fmla="*/ 78 h 78"/>
                  <a:gd name="T52" fmla="*/ 4 w 52"/>
                  <a:gd name="T53" fmla="*/ 78 h 78"/>
                  <a:gd name="T54" fmla="*/ 2 w 52"/>
                  <a:gd name="T55" fmla="*/ 78 h 78"/>
                  <a:gd name="T56" fmla="*/ 0 w 52"/>
                  <a:gd name="T57" fmla="*/ 77 h 78"/>
                  <a:gd name="T58" fmla="*/ 0 w 52"/>
                  <a:gd name="T59" fmla="*/ 3 h 78"/>
                  <a:gd name="T60" fmla="*/ 1 w 52"/>
                  <a:gd name="T61" fmla="*/ 1 h 78"/>
                  <a:gd name="T62" fmla="*/ 3 w 52"/>
                  <a:gd name="T6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 h="78">
                    <a:moveTo>
                      <a:pt x="23" y="6"/>
                    </a:moveTo>
                    <a:lnTo>
                      <a:pt x="23" y="6"/>
                    </a:lnTo>
                    <a:lnTo>
                      <a:pt x="7" y="6"/>
                    </a:lnTo>
                    <a:lnTo>
                      <a:pt x="7" y="72"/>
                    </a:lnTo>
                    <a:lnTo>
                      <a:pt x="23" y="72"/>
                    </a:lnTo>
                    <a:cubicBezTo>
                      <a:pt x="27" y="72"/>
                      <a:pt x="31" y="72"/>
                      <a:pt x="34" y="71"/>
                    </a:cubicBezTo>
                    <a:cubicBezTo>
                      <a:pt x="37" y="70"/>
                      <a:pt x="39" y="69"/>
                      <a:pt x="41" y="67"/>
                    </a:cubicBezTo>
                    <a:cubicBezTo>
                      <a:pt x="43" y="65"/>
                      <a:pt x="44" y="63"/>
                      <a:pt x="45" y="60"/>
                    </a:cubicBezTo>
                    <a:cubicBezTo>
                      <a:pt x="46" y="57"/>
                      <a:pt x="46" y="53"/>
                      <a:pt x="46" y="49"/>
                    </a:cubicBezTo>
                    <a:lnTo>
                      <a:pt x="46" y="30"/>
                    </a:lnTo>
                    <a:cubicBezTo>
                      <a:pt x="46" y="25"/>
                      <a:pt x="46" y="21"/>
                      <a:pt x="45" y="18"/>
                    </a:cubicBezTo>
                    <a:cubicBezTo>
                      <a:pt x="44" y="15"/>
                      <a:pt x="43" y="13"/>
                      <a:pt x="41" y="11"/>
                    </a:cubicBezTo>
                    <a:cubicBezTo>
                      <a:pt x="39" y="9"/>
                      <a:pt x="37" y="8"/>
                      <a:pt x="34" y="7"/>
                    </a:cubicBezTo>
                    <a:cubicBezTo>
                      <a:pt x="31" y="6"/>
                      <a:pt x="27" y="6"/>
                      <a:pt x="23" y="6"/>
                    </a:cubicBezTo>
                    <a:close/>
                    <a:moveTo>
                      <a:pt x="3" y="0"/>
                    </a:moveTo>
                    <a:lnTo>
                      <a:pt x="3" y="0"/>
                    </a:lnTo>
                    <a:lnTo>
                      <a:pt x="23" y="0"/>
                    </a:lnTo>
                    <a:cubicBezTo>
                      <a:pt x="28" y="0"/>
                      <a:pt x="32" y="1"/>
                      <a:pt x="36" y="2"/>
                    </a:cubicBezTo>
                    <a:cubicBezTo>
                      <a:pt x="40" y="3"/>
                      <a:pt x="43" y="4"/>
                      <a:pt x="45" y="7"/>
                    </a:cubicBezTo>
                    <a:cubicBezTo>
                      <a:pt x="48" y="9"/>
                      <a:pt x="50" y="12"/>
                      <a:pt x="51" y="15"/>
                    </a:cubicBezTo>
                    <a:cubicBezTo>
                      <a:pt x="52" y="19"/>
                      <a:pt x="52" y="24"/>
                      <a:pt x="52" y="29"/>
                    </a:cubicBezTo>
                    <a:lnTo>
                      <a:pt x="52" y="49"/>
                    </a:lnTo>
                    <a:cubicBezTo>
                      <a:pt x="52" y="55"/>
                      <a:pt x="52" y="59"/>
                      <a:pt x="51" y="63"/>
                    </a:cubicBezTo>
                    <a:cubicBezTo>
                      <a:pt x="50" y="67"/>
                      <a:pt x="48" y="70"/>
                      <a:pt x="45" y="72"/>
                    </a:cubicBezTo>
                    <a:cubicBezTo>
                      <a:pt x="43" y="74"/>
                      <a:pt x="40" y="76"/>
                      <a:pt x="36" y="77"/>
                    </a:cubicBezTo>
                    <a:cubicBezTo>
                      <a:pt x="32" y="78"/>
                      <a:pt x="28" y="78"/>
                      <a:pt x="23" y="78"/>
                    </a:cubicBezTo>
                    <a:lnTo>
                      <a:pt x="4" y="78"/>
                    </a:lnTo>
                    <a:cubicBezTo>
                      <a:pt x="3" y="78"/>
                      <a:pt x="3" y="78"/>
                      <a:pt x="2" y="78"/>
                    </a:cubicBezTo>
                    <a:cubicBezTo>
                      <a:pt x="1" y="77"/>
                      <a:pt x="0" y="77"/>
                      <a:pt x="0" y="77"/>
                    </a:cubicBezTo>
                    <a:lnTo>
                      <a:pt x="0" y="3"/>
                    </a:lnTo>
                    <a:cubicBezTo>
                      <a:pt x="0" y="2"/>
                      <a:pt x="1" y="1"/>
                      <a:pt x="1" y="1"/>
                    </a:cubicBezTo>
                    <a:cubicBezTo>
                      <a:pt x="2" y="0"/>
                      <a:pt x="3" y="0"/>
                      <a:pt x="3" y="0"/>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4" name="Freeform 130">
                <a:extLst>
                  <a:ext uri="{FF2B5EF4-FFF2-40B4-BE49-F238E27FC236}">
                    <a16:creationId xmlns:a16="http://schemas.microsoft.com/office/drawing/2014/main" id="{52289E7A-E6F2-4CFA-A149-FF8689DA2F39}"/>
                  </a:ext>
                </a:extLst>
              </p:cNvPr>
              <p:cNvSpPr>
                <a:spLocks/>
              </p:cNvSpPr>
              <p:nvPr/>
            </p:nvSpPr>
            <p:spPr bwMode="auto">
              <a:xfrm>
                <a:off x="3582119" y="-6050578"/>
                <a:ext cx="55563" cy="80963"/>
              </a:xfrm>
              <a:custGeom>
                <a:avLst/>
                <a:gdLst>
                  <a:gd name="T0" fmla="*/ 48 w 55"/>
                  <a:gd name="T1" fmla="*/ 68 h 80"/>
                  <a:gd name="T2" fmla="*/ 48 w 55"/>
                  <a:gd name="T3" fmla="*/ 68 h 80"/>
                  <a:gd name="T4" fmla="*/ 48 w 55"/>
                  <a:gd name="T5" fmla="*/ 1 h 80"/>
                  <a:gd name="T6" fmla="*/ 50 w 55"/>
                  <a:gd name="T7" fmla="*/ 0 h 80"/>
                  <a:gd name="T8" fmla="*/ 53 w 55"/>
                  <a:gd name="T9" fmla="*/ 0 h 80"/>
                  <a:gd name="T10" fmla="*/ 54 w 55"/>
                  <a:gd name="T11" fmla="*/ 1 h 80"/>
                  <a:gd name="T12" fmla="*/ 55 w 55"/>
                  <a:gd name="T13" fmla="*/ 3 h 80"/>
                  <a:gd name="T14" fmla="*/ 55 w 55"/>
                  <a:gd name="T15" fmla="*/ 78 h 80"/>
                  <a:gd name="T16" fmla="*/ 54 w 55"/>
                  <a:gd name="T17" fmla="*/ 80 h 80"/>
                  <a:gd name="T18" fmla="*/ 53 w 55"/>
                  <a:gd name="T19" fmla="*/ 80 h 80"/>
                  <a:gd name="T20" fmla="*/ 50 w 55"/>
                  <a:gd name="T21" fmla="*/ 80 h 80"/>
                  <a:gd name="T22" fmla="*/ 48 w 55"/>
                  <a:gd name="T23" fmla="*/ 79 h 80"/>
                  <a:gd name="T24" fmla="*/ 6 w 55"/>
                  <a:gd name="T25" fmla="*/ 12 h 80"/>
                  <a:gd name="T26" fmla="*/ 6 w 55"/>
                  <a:gd name="T27" fmla="*/ 78 h 80"/>
                  <a:gd name="T28" fmla="*/ 5 w 55"/>
                  <a:gd name="T29" fmla="*/ 80 h 80"/>
                  <a:gd name="T30" fmla="*/ 4 w 55"/>
                  <a:gd name="T31" fmla="*/ 80 h 80"/>
                  <a:gd name="T32" fmla="*/ 1 w 55"/>
                  <a:gd name="T33" fmla="*/ 80 h 80"/>
                  <a:gd name="T34" fmla="*/ 0 w 55"/>
                  <a:gd name="T35" fmla="*/ 79 h 80"/>
                  <a:gd name="T36" fmla="*/ 0 w 55"/>
                  <a:gd name="T37" fmla="*/ 1 h 80"/>
                  <a:gd name="T38" fmla="*/ 1 w 55"/>
                  <a:gd name="T39" fmla="*/ 0 h 80"/>
                  <a:gd name="T40" fmla="*/ 4 w 55"/>
                  <a:gd name="T41" fmla="*/ 0 h 80"/>
                  <a:gd name="T42" fmla="*/ 5 w 55"/>
                  <a:gd name="T43" fmla="*/ 0 h 80"/>
                  <a:gd name="T44" fmla="*/ 6 w 55"/>
                  <a:gd name="T45" fmla="*/ 1 h 80"/>
                  <a:gd name="T46" fmla="*/ 48 w 55"/>
                  <a:gd name="T47"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0">
                    <a:moveTo>
                      <a:pt x="48" y="68"/>
                    </a:moveTo>
                    <a:lnTo>
                      <a:pt x="48" y="68"/>
                    </a:lnTo>
                    <a:lnTo>
                      <a:pt x="48" y="1"/>
                    </a:lnTo>
                    <a:cubicBezTo>
                      <a:pt x="48" y="1"/>
                      <a:pt x="49" y="1"/>
                      <a:pt x="50" y="0"/>
                    </a:cubicBezTo>
                    <a:cubicBezTo>
                      <a:pt x="51" y="0"/>
                      <a:pt x="52" y="0"/>
                      <a:pt x="53" y="0"/>
                    </a:cubicBezTo>
                    <a:cubicBezTo>
                      <a:pt x="54" y="0"/>
                      <a:pt x="54" y="0"/>
                      <a:pt x="54" y="1"/>
                    </a:cubicBezTo>
                    <a:cubicBezTo>
                      <a:pt x="55" y="1"/>
                      <a:pt x="55" y="2"/>
                      <a:pt x="55" y="3"/>
                    </a:cubicBezTo>
                    <a:lnTo>
                      <a:pt x="55" y="78"/>
                    </a:lnTo>
                    <a:cubicBezTo>
                      <a:pt x="55" y="78"/>
                      <a:pt x="55" y="79"/>
                      <a:pt x="54" y="80"/>
                    </a:cubicBezTo>
                    <a:cubicBezTo>
                      <a:pt x="54" y="80"/>
                      <a:pt x="53" y="80"/>
                      <a:pt x="53" y="80"/>
                    </a:cubicBezTo>
                    <a:cubicBezTo>
                      <a:pt x="52" y="80"/>
                      <a:pt x="51" y="80"/>
                      <a:pt x="50" y="80"/>
                    </a:cubicBezTo>
                    <a:cubicBezTo>
                      <a:pt x="49" y="80"/>
                      <a:pt x="49" y="80"/>
                      <a:pt x="48" y="79"/>
                    </a:cubicBezTo>
                    <a:lnTo>
                      <a:pt x="6" y="12"/>
                    </a:lnTo>
                    <a:lnTo>
                      <a:pt x="6" y="78"/>
                    </a:lnTo>
                    <a:cubicBezTo>
                      <a:pt x="6" y="78"/>
                      <a:pt x="6" y="79"/>
                      <a:pt x="5" y="80"/>
                    </a:cubicBezTo>
                    <a:cubicBezTo>
                      <a:pt x="5" y="80"/>
                      <a:pt x="5" y="80"/>
                      <a:pt x="4" y="80"/>
                    </a:cubicBezTo>
                    <a:cubicBezTo>
                      <a:pt x="3" y="80"/>
                      <a:pt x="2" y="80"/>
                      <a:pt x="1" y="80"/>
                    </a:cubicBezTo>
                    <a:cubicBezTo>
                      <a:pt x="0" y="80"/>
                      <a:pt x="0" y="79"/>
                      <a:pt x="0" y="79"/>
                    </a:cubicBezTo>
                    <a:lnTo>
                      <a:pt x="0" y="1"/>
                    </a:lnTo>
                    <a:cubicBezTo>
                      <a:pt x="0" y="1"/>
                      <a:pt x="0" y="1"/>
                      <a:pt x="1" y="0"/>
                    </a:cubicBezTo>
                    <a:cubicBezTo>
                      <a:pt x="2" y="0"/>
                      <a:pt x="3" y="0"/>
                      <a:pt x="4" y="0"/>
                    </a:cubicBezTo>
                    <a:cubicBezTo>
                      <a:pt x="4" y="0"/>
                      <a:pt x="5" y="0"/>
                      <a:pt x="5" y="0"/>
                    </a:cubicBezTo>
                    <a:cubicBezTo>
                      <a:pt x="5" y="1"/>
                      <a:pt x="6" y="1"/>
                      <a:pt x="6" y="1"/>
                    </a:cubicBezTo>
                    <a:lnTo>
                      <a:pt x="48" y="6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5" name="Freeform 131">
                <a:extLst>
                  <a:ext uri="{FF2B5EF4-FFF2-40B4-BE49-F238E27FC236}">
                    <a16:creationId xmlns:a16="http://schemas.microsoft.com/office/drawing/2014/main" id="{EE05E27E-C63C-4E3A-871F-1AEE1F6BD5E0}"/>
                  </a:ext>
                </a:extLst>
              </p:cNvPr>
              <p:cNvSpPr>
                <a:spLocks/>
              </p:cNvSpPr>
              <p:nvPr/>
            </p:nvSpPr>
            <p:spPr bwMode="auto">
              <a:xfrm>
                <a:off x="3653556" y="-6050578"/>
                <a:ext cx="53975" cy="80963"/>
              </a:xfrm>
              <a:custGeom>
                <a:avLst/>
                <a:gdLst>
                  <a:gd name="T0" fmla="*/ 48 w 54"/>
                  <a:gd name="T1" fmla="*/ 52 h 80"/>
                  <a:gd name="T2" fmla="*/ 48 w 54"/>
                  <a:gd name="T3" fmla="*/ 52 h 80"/>
                  <a:gd name="T4" fmla="*/ 48 w 54"/>
                  <a:gd name="T5" fmla="*/ 2 h 80"/>
                  <a:gd name="T6" fmla="*/ 49 w 54"/>
                  <a:gd name="T7" fmla="*/ 0 h 80"/>
                  <a:gd name="T8" fmla="*/ 52 w 54"/>
                  <a:gd name="T9" fmla="*/ 0 h 80"/>
                  <a:gd name="T10" fmla="*/ 54 w 54"/>
                  <a:gd name="T11" fmla="*/ 1 h 80"/>
                  <a:gd name="T12" fmla="*/ 54 w 54"/>
                  <a:gd name="T13" fmla="*/ 3 h 80"/>
                  <a:gd name="T14" fmla="*/ 54 w 54"/>
                  <a:gd name="T15" fmla="*/ 52 h 80"/>
                  <a:gd name="T16" fmla="*/ 53 w 54"/>
                  <a:gd name="T17" fmla="*/ 66 h 80"/>
                  <a:gd name="T18" fmla="*/ 48 w 54"/>
                  <a:gd name="T19" fmla="*/ 74 h 80"/>
                  <a:gd name="T20" fmla="*/ 39 w 54"/>
                  <a:gd name="T21" fmla="*/ 79 h 80"/>
                  <a:gd name="T22" fmla="*/ 27 w 54"/>
                  <a:gd name="T23" fmla="*/ 80 h 80"/>
                  <a:gd name="T24" fmla="*/ 26 w 54"/>
                  <a:gd name="T25" fmla="*/ 80 h 80"/>
                  <a:gd name="T26" fmla="*/ 15 w 54"/>
                  <a:gd name="T27" fmla="*/ 79 h 80"/>
                  <a:gd name="T28" fmla="*/ 7 w 54"/>
                  <a:gd name="T29" fmla="*/ 74 h 80"/>
                  <a:gd name="T30" fmla="*/ 2 w 54"/>
                  <a:gd name="T31" fmla="*/ 66 h 80"/>
                  <a:gd name="T32" fmla="*/ 0 w 54"/>
                  <a:gd name="T33" fmla="*/ 52 h 80"/>
                  <a:gd name="T34" fmla="*/ 0 w 54"/>
                  <a:gd name="T35" fmla="*/ 2 h 80"/>
                  <a:gd name="T36" fmla="*/ 2 w 54"/>
                  <a:gd name="T37" fmla="*/ 0 h 80"/>
                  <a:gd name="T38" fmla="*/ 5 w 54"/>
                  <a:gd name="T39" fmla="*/ 0 h 80"/>
                  <a:gd name="T40" fmla="*/ 6 w 54"/>
                  <a:gd name="T41" fmla="*/ 1 h 80"/>
                  <a:gd name="T42" fmla="*/ 7 w 54"/>
                  <a:gd name="T43" fmla="*/ 3 h 80"/>
                  <a:gd name="T44" fmla="*/ 7 w 54"/>
                  <a:gd name="T45" fmla="*/ 52 h 80"/>
                  <a:gd name="T46" fmla="*/ 8 w 54"/>
                  <a:gd name="T47" fmla="*/ 63 h 80"/>
                  <a:gd name="T48" fmla="*/ 11 w 54"/>
                  <a:gd name="T49" fmla="*/ 70 h 80"/>
                  <a:gd name="T50" fmla="*/ 17 w 54"/>
                  <a:gd name="T51" fmla="*/ 74 h 80"/>
                  <a:gd name="T52" fmla="*/ 26 w 54"/>
                  <a:gd name="T53" fmla="*/ 75 h 80"/>
                  <a:gd name="T54" fmla="*/ 27 w 54"/>
                  <a:gd name="T55" fmla="*/ 75 h 80"/>
                  <a:gd name="T56" fmla="*/ 37 w 54"/>
                  <a:gd name="T57" fmla="*/ 74 h 80"/>
                  <a:gd name="T58" fmla="*/ 43 w 54"/>
                  <a:gd name="T59" fmla="*/ 70 h 80"/>
                  <a:gd name="T60" fmla="*/ 47 w 54"/>
                  <a:gd name="T61" fmla="*/ 63 h 80"/>
                  <a:gd name="T62" fmla="*/ 48 w 54"/>
                  <a:gd name="T63" fmla="*/ 5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 h="80">
                    <a:moveTo>
                      <a:pt x="48" y="52"/>
                    </a:moveTo>
                    <a:lnTo>
                      <a:pt x="48" y="52"/>
                    </a:lnTo>
                    <a:lnTo>
                      <a:pt x="48" y="2"/>
                    </a:lnTo>
                    <a:cubicBezTo>
                      <a:pt x="48" y="1"/>
                      <a:pt x="48" y="1"/>
                      <a:pt x="49" y="0"/>
                    </a:cubicBezTo>
                    <a:cubicBezTo>
                      <a:pt x="50" y="0"/>
                      <a:pt x="51" y="0"/>
                      <a:pt x="52" y="0"/>
                    </a:cubicBezTo>
                    <a:cubicBezTo>
                      <a:pt x="53" y="0"/>
                      <a:pt x="54" y="0"/>
                      <a:pt x="54" y="1"/>
                    </a:cubicBezTo>
                    <a:cubicBezTo>
                      <a:pt x="54" y="1"/>
                      <a:pt x="54" y="2"/>
                      <a:pt x="54" y="3"/>
                    </a:cubicBezTo>
                    <a:lnTo>
                      <a:pt x="54" y="52"/>
                    </a:lnTo>
                    <a:cubicBezTo>
                      <a:pt x="54" y="58"/>
                      <a:pt x="54" y="62"/>
                      <a:pt x="53" y="66"/>
                    </a:cubicBezTo>
                    <a:cubicBezTo>
                      <a:pt x="52" y="69"/>
                      <a:pt x="50" y="72"/>
                      <a:pt x="48" y="74"/>
                    </a:cubicBezTo>
                    <a:cubicBezTo>
                      <a:pt x="45" y="77"/>
                      <a:pt x="43" y="78"/>
                      <a:pt x="39" y="79"/>
                    </a:cubicBezTo>
                    <a:cubicBezTo>
                      <a:pt x="36" y="80"/>
                      <a:pt x="32" y="80"/>
                      <a:pt x="27" y="80"/>
                    </a:cubicBezTo>
                    <a:lnTo>
                      <a:pt x="26" y="80"/>
                    </a:lnTo>
                    <a:cubicBezTo>
                      <a:pt x="22" y="80"/>
                      <a:pt x="18" y="80"/>
                      <a:pt x="15" y="79"/>
                    </a:cubicBezTo>
                    <a:cubicBezTo>
                      <a:pt x="12" y="78"/>
                      <a:pt x="9" y="77"/>
                      <a:pt x="7" y="74"/>
                    </a:cubicBezTo>
                    <a:cubicBezTo>
                      <a:pt x="5" y="72"/>
                      <a:pt x="3" y="69"/>
                      <a:pt x="2" y="66"/>
                    </a:cubicBezTo>
                    <a:cubicBezTo>
                      <a:pt x="1" y="62"/>
                      <a:pt x="0" y="58"/>
                      <a:pt x="0" y="52"/>
                    </a:cubicBezTo>
                    <a:lnTo>
                      <a:pt x="0" y="2"/>
                    </a:lnTo>
                    <a:cubicBezTo>
                      <a:pt x="0" y="1"/>
                      <a:pt x="1" y="1"/>
                      <a:pt x="2" y="0"/>
                    </a:cubicBezTo>
                    <a:cubicBezTo>
                      <a:pt x="3" y="0"/>
                      <a:pt x="4" y="0"/>
                      <a:pt x="5" y="0"/>
                    </a:cubicBezTo>
                    <a:cubicBezTo>
                      <a:pt x="6" y="0"/>
                      <a:pt x="6" y="0"/>
                      <a:pt x="6" y="1"/>
                    </a:cubicBezTo>
                    <a:cubicBezTo>
                      <a:pt x="7" y="1"/>
                      <a:pt x="7" y="2"/>
                      <a:pt x="7" y="3"/>
                    </a:cubicBezTo>
                    <a:lnTo>
                      <a:pt x="7" y="52"/>
                    </a:lnTo>
                    <a:cubicBezTo>
                      <a:pt x="7" y="56"/>
                      <a:pt x="7" y="60"/>
                      <a:pt x="8" y="63"/>
                    </a:cubicBezTo>
                    <a:cubicBezTo>
                      <a:pt x="9" y="66"/>
                      <a:pt x="10" y="68"/>
                      <a:pt x="11" y="70"/>
                    </a:cubicBezTo>
                    <a:cubicBezTo>
                      <a:pt x="13" y="71"/>
                      <a:pt x="15" y="73"/>
                      <a:pt x="17" y="74"/>
                    </a:cubicBezTo>
                    <a:cubicBezTo>
                      <a:pt x="20" y="74"/>
                      <a:pt x="23" y="75"/>
                      <a:pt x="26" y="75"/>
                    </a:cubicBezTo>
                    <a:lnTo>
                      <a:pt x="27" y="75"/>
                    </a:lnTo>
                    <a:cubicBezTo>
                      <a:pt x="31" y="75"/>
                      <a:pt x="34" y="74"/>
                      <a:pt x="37" y="74"/>
                    </a:cubicBezTo>
                    <a:cubicBezTo>
                      <a:pt x="39" y="73"/>
                      <a:pt x="41" y="71"/>
                      <a:pt x="43" y="70"/>
                    </a:cubicBezTo>
                    <a:cubicBezTo>
                      <a:pt x="45" y="68"/>
                      <a:pt x="46" y="66"/>
                      <a:pt x="47" y="63"/>
                    </a:cubicBezTo>
                    <a:cubicBezTo>
                      <a:pt x="47" y="60"/>
                      <a:pt x="48" y="56"/>
                      <a:pt x="48" y="52"/>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6" name="Freeform 132">
                <a:extLst>
                  <a:ext uri="{FF2B5EF4-FFF2-40B4-BE49-F238E27FC236}">
                    <a16:creationId xmlns:a16="http://schemas.microsoft.com/office/drawing/2014/main" id="{14B90DB9-5267-4E65-A98B-E2F8DBD68ADD}"/>
                  </a:ext>
                </a:extLst>
              </p:cNvPr>
              <p:cNvSpPr>
                <a:spLocks/>
              </p:cNvSpPr>
              <p:nvPr/>
            </p:nvSpPr>
            <p:spPr bwMode="auto">
              <a:xfrm>
                <a:off x="3715469" y="-6048991"/>
                <a:ext cx="57150" cy="79375"/>
              </a:xfrm>
              <a:custGeom>
                <a:avLst/>
                <a:gdLst>
                  <a:gd name="T0" fmla="*/ 31 w 56"/>
                  <a:gd name="T1" fmla="*/ 6 h 79"/>
                  <a:gd name="T2" fmla="*/ 31 w 56"/>
                  <a:gd name="T3" fmla="*/ 6 h 79"/>
                  <a:gd name="T4" fmla="*/ 31 w 56"/>
                  <a:gd name="T5" fmla="*/ 77 h 79"/>
                  <a:gd name="T6" fmla="*/ 31 w 56"/>
                  <a:gd name="T7" fmla="*/ 79 h 79"/>
                  <a:gd name="T8" fmla="*/ 30 w 56"/>
                  <a:gd name="T9" fmla="*/ 79 h 79"/>
                  <a:gd name="T10" fmla="*/ 26 w 56"/>
                  <a:gd name="T11" fmla="*/ 79 h 79"/>
                  <a:gd name="T12" fmla="*/ 25 w 56"/>
                  <a:gd name="T13" fmla="*/ 78 h 79"/>
                  <a:gd name="T14" fmla="*/ 25 w 56"/>
                  <a:gd name="T15" fmla="*/ 6 h 79"/>
                  <a:gd name="T16" fmla="*/ 3 w 56"/>
                  <a:gd name="T17" fmla="*/ 6 h 79"/>
                  <a:gd name="T18" fmla="*/ 1 w 56"/>
                  <a:gd name="T19" fmla="*/ 6 h 79"/>
                  <a:gd name="T20" fmla="*/ 0 w 56"/>
                  <a:gd name="T21" fmla="*/ 4 h 79"/>
                  <a:gd name="T22" fmla="*/ 1 w 56"/>
                  <a:gd name="T23" fmla="*/ 2 h 79"/>
                  <a:gd name="T24" fmla="*/ 2 w 56"/>
                  <a:gd name="T25" fmla="*/ 0 h 79"/>
                  <a:gd name="T26" fmla="*/ 53 w 56"/>
                  <a:gd name="T27" fmla="*/ 0 h 79"/>
                  <a:gd name="T28" fmla="*/ 55 w 56"/>
                  <a:gd name="T29" fmla="*/ 1 h 79"/>
                  <a:gd name="T30" fmla="*/ 56 w 56"/>
                  <a:gd name="T31" fmla="*/ 2 h 79"/>
                  <a:gd name="T32" fmla="*/ 56 w 56"/>
                  <a:gd name="T33" fmla="*/ 5 h 79"/>
                  <a:gd name="T34" fmla="*/ 55 w 56"/>
                  <a:gd name="T35" fmla="*/ 6 h 79"/>
                  <a:gd name="T36" fmla="*/ 31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1" y="6"/>
                    </a:moveTo>
                    <a:lnTo>
                      <a:pt x="31" y="6"/>
                    </a:lnTo>
                    <a:lnTo>
                      <a:pt x="31" y="77"/>
                    </a:lnTo>
                    <a:cubicBezTo>
                      <a:pt x="31" y="77"/>
                      <a:pt x="31" y="78"/>
                      <a:pt x="31" y="79"/>
                    </a:cubicBezTo>
                    <a:cubicBezTo>
                      <a:pt x="31" y="79"/>
                      <a:pt x="30" y="79"/>
                      <a:pt x="30" y="79"/>
                    </a:cubicBezTo>
                    <a:cubicBezTo>
                      <a:pt x="28" y="79"/>
                      <a:pt x="27" y="79"/>
                      <a:pt x="26" y="79"/>
                    </a:cubicBezTo>
                    <a:cubicBezTo>
                      <a:pt x="25" y="79"/>
                      <a:pt x="25" y="78"/>
                      <a:pt x="25" y="78"/>
                    </a:cubicBezTo>
                    <a:lnTo>
                      <a:pt x="25" y="6"/>
                    </a:lnTo>
                    <a:lnTo>
                      <a:pt x="3" y="6"/>
                    </a:lnTo>
                    <a:cubicBezTo>
                      <a:pt x="2" y="6"/>
                      <a:pt x="1" y="6"/>
                      <a:pt x="1" y="6"/>
                    </a:cubicBezTo>
                    <a:cubicBezTo>
                      <a:pt x="1" y="5"/>
                      <a:pt x="0" y="5"/>
                      <a:pt x="0" y="4"/>
                    </a:cubicBezTo>
                    <a:cubicBezTo>
                      <a:pt x="0" y="3"/>
                      <a:pt x="0" y="2"/>
                      <a:pt x="1" y="2"/>
                    </a:cubicBezTo>
                    <a:cubicBezTo>
                      <a:pt x="1" y="1"/>
                      <a:pt x="1" y="0"/>
                      <a:pt x="2" y="0"/>
                    </a:cubicBezTo>
                    <a:lnTo>
                      <a:pt x="53" y="0"/>
                    </a:lnTo>
                    <a:cubicBezTo>
                      <a:pt x="54" y="0"/>
                      <a:pt x="55" y="0"/>
                      <a:pt x="55" y="1"/>
                    </a:cubicBezTo>
                    <a:cubicBezTo>
                      <a:pt x="56" y="1"/>
                      <a:pt x="56" y="1"/>
                      <a:pt x="56" y="2"/>
                    </a:cubicBezTo>
                    <a:cubicBezTo>
                      <a:pt x="56" y="3"/>
                      <a:pt x="56" y="4"/>
                      <a:pt x="56" y="5"/>
                    </a:cubicBezTo>
                    <a:cubicBezTo>
                      <a:pt x="55" y="6"/>
                      <a:pt x="55" y="6"/>
                      <a:pt x="55" y="6"/>
                    </a:cubicBezTo>
                    <a:lnTo>
                      <a:pt x="31"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7" name="Freeform 133">
                <a:extLst>
                  <a:ext uri="{FF2B5EF4-FFF2-40B4-BE49-F238E27FC236}">
                    <a16:creationId xmlns:a16="http://schemas.microsoft.com/office/drawing/2014/main" id="{BF781356-6B06-4383-A8C6-B979C492865C}"/>
                  </a:ext>
                </a:extLst>
              </p:cNvPr>
              <p:cNvSpPr>
                <a:spLocks noEditPoints="1"/>
              </p:cNvSpPr>
              <p:nvPr/>
            </p:nvSpPr>
            <p:spPr bwMode="auto">
              <a:xfrm>
                <a:off x="3780556" y="-6048991"/>
                <a:ext cx="49213" cy="79375"/>
              </a:xfrm>
              <a:custGeom>
                <a:avLst/>
                <a:gdLst>
                  <a:gd name="T0" fmla="*/ 25 w 50"/>
                  <a:gd name="T1" fmla="*/ 6 h 79"/>
                  <a:gd name="T2" fmla="*/ 25 w 50"/>
                  <a:gd name="T3" fmla="*/ 6 h 79"/>
                  <a:gd name="T4" fmla="*/ 6 w 50"/>
                  <a:gd name="T5" fmla="*/ 6 h 79"/>
                  <a:gd name="T6" fmla="*/ 6 w 50"/>
                  <a:gd name="T7" fmla="*/ 40 h 79"/>
                  <a:gd name="T8" fmla="*/ 25 w 50"/>
                  <a:gd name="T9" fmla="*/ 40 h 79"/>
                  <a:gd name="T10" fmla="*/ 33 w 50"/>
                  <a:gd name="T11" fmla="*/ 39 h 79"/>
                  <a:gd name="T12" fmla="*/ 39 w 50"/>
                  <a:gd name="T13" fmla="*/ 37 h 79"/>
                  <a:gd name="T14" fmla="*/ 42 w 50"/>
                  <a:gd name="T15" fmla="*/ 32 h 79"/>
                  <a:gd name="T16" fmla="*/ 42 w 50"/>
                  <a:gd name="T17" fmla="*/ 24 h 79"/>
                  <a:gd name="T18" fmla="*/ 42 w 50"/>
                  <a:gd name="T19" fmla="*/ 22 h 79"/>
                  <a:gd name="T20" fmla="*/ 42 w 50"/>
                  <a:gd name="T21" fmla="*/ 14 h 79"/>
                  <a:gd name="T22" fmla="*/ 39 w 50"/>
                  <a:gd name="T23" fmla="*/ 9 h 79"/>
                  <a:gd name="T24" fmla="*/ 33 w 50"/>
                  <a:gd name="T25" fmla="*/ 7 h 79"/>
                  <a:gd name="T26" fmla="*/ 25 w 50"/>
                  <a:gd name="T27" fmla="*/ 6 h 79"/>
                  <a:gd name="T28" fmla="*/ 0 w 50"/>
                  <a:gd name="T29" fmla="*/ 78 h 79"/>
                  <a:gd name="T30" fmla="*/ 0 w 50"/>
                  <a:gd name="T31" fmla="*/ 78 h 79"/>
                  <a:gd name="T32" fmla="*/ 0 w 50"/>
                  <a:gd name="T33" fmla="*/ 3 h 79"/>
                  <a:gd name="T34" fmla="*/ 0 w 50"/>
                  <a:gd name="T35" fmla="*/ 1 h 79"/>
                  <a:gd name="T36" fmla="*/ 2 w 50"/>
                  <a:gd name="T37" fmla="*/ 0 h 79"/>
                  <a:gd name="T38" fmla="*/ 24 w 50"/>
                  <a:gd name="T39" fmla="*/ 0 h 79"/>
                  <a:gd name="T40" fmla="*/ 36 w 50"/>
                  <a:gd name="T41" fmla="*/ 1 h 79"/>
                  <a:gd name="T42" fmla="*/ 44 w 50"/>
                  <a:gd name="T43" fmla="*/ 5 h 79"/>
                  <a:gd name="T44" fmla="*/ 48 w 50"/>
                  <a:gd name="T45" fmla="*/ 12 h 79"/>
                  <a:gd name="T46" fmla="*/ 49 w 50"/>
                  <a:gd name="T47" fmla="*/ 22 h 79"/>
                  <a:gd name="T48" fmla="*/ 49 w 50"/>
                  <a:gd name="T49" fmla="*/ 24 h 79"/>
                  <a:gd name="T50" fmla="*/ 48 w 50"/>
                  <a:gd name="T51" fmla="*/ 32 h 79"/>
                  <a:gd name="T52" fmla="*/ 46 w 50"/>
                  <a:gd name="T53" fmla="*/ 39 h 79"/>
                  <a:gd name="T54" fmla="*/ 41 w 50"/>
                  <a:gd name="T55" fmla="*/ 43 h 79"/>
                  <a:gd name="T56" fmla="*/ 32 w 50"/>
                  <a:gd name="T57" fmla="*/ 45 h 79"/>
                  <a:gd name="T58" fmla="*/ 49 w 50"/>
                  <a:gd name="T59" fmla="*/ 76 h 79"/>
                  <a:gd name="T60" fmla="*/ 50 w 50"/>
                  <a:gd name="T61" fmla="*/ 77 h 79"/>
                  <a:gd name="T62" fmla="*/ 50 w 50"/>
                  <a:gd name="T63" fmla="*/ 78 h 79"/>
                  <a:gd name="T64" fmla="*/ 50 w 50"/>
                  <a:gd name="T65" fmla="*/ 79 h 79"/>
                  <a:gd name="T66" fmla="*/ 48 w 50"/>
                  <a:gd name="T67" fmla="*/ 79 h 79"/>
                  <a:gd name="T68" fmla="*/ 45 w 50"/>
                  <a:gd name="T69" fmla="*/ 79 h 79"/>
                  <a:gd name="T70" fmla="*/ 42 w 50"/>
                  <a:gd name="T71" fmla="*/ 77 h 79"/>
                  <a:gd name="T72" fmla="*/ 25 w 50"/>
                  <a:gd name="T73" fmla="*/ 46 h 79"/>
                  <a:gd name="T74" fmla="*/ 6 w 50"/>
                  <a:gd name="T75" fmla="*/ 46 h 79"/>
                  <a:gd name="T76" fmla="*/ 6 w 50"/>
                  <a:gd name="T77" fmla="*/ 77 h 79"/>
                  <a:gd name="T78" fmla="*/ 6 w 50"/>
                  <a:gd name="T79" fmla="*/ 79 h 79"/>
                  <a:gd name="T80" fmla="*/ 5 w 50"/>
                  <a:gd name="T81" fmla="*/ 79 h 79"/>
                  <a:gd name="T82" fmla="*/ 1 w 50"/>
                  <a:gd name="T83" fmla="*/ 79 h 79"/>
                  <a:gd name="T84" fmla="*/ 0 w 50"/>
                  <a:gd name="T85"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79">
                    <a:moveTo>
                      <a:pt x="25" y="6"/>
                    </a:moveTo>
                    <a:lnTo>
                      <a:pt x="25" y="6"/>
                    </a:lnTo>
                    <a:lnTo>
                      <a:pt x="6" y="6"/>
                    </a:lnTo>
                    <a:lnTo>
                      <a:pt x="6" y="40"/>
                    </a:lnTo>
                    <a:lnTo>
                      <a:pt x="25" y="40"/>
                    </a:lnTo>
                    <a:cubicBezTo>
                      <a:pt x="28" y="40"/>
                      <a:pt x="31" y="40"/>
                      <a:pt x="33" y="39"/>
                    </a:cubicBezTo>
                    <a:cubicBezTo>
                      <a:pt x="36" y="39"/>
                      <a:pt x="38" y="38"/>
                      <a:pt x="39" y="37"/>
                    </a:cubicBezTo>
                    <a:cubicBezTo>
                      <a:pt x="40" y="36"/>
                      <a:pt x="41" y="34"/>
                      <a:pt x="42" y="32"/>
                    </a:cubicBezTo>
                    <a:cubicBezTo>
                      <a:pt x="42" y="30"/>
                      <a:pt x="42" y="27"/>
                      <a:pt x="42" y="24"/>
                    </a:cubicBezTo>
                    <a:lnTo>
                      <a:pt x="42" y="22"/>
                    </a:lnTo>
                    <a:cubicBezTo>
                      <a:pt x="42" y="19"/>
                      <a:pt x="42" y="16"/>
                      <a:pt x="42" y="14"/>
                    </a:cubicBezTo>
                    <a:cubicBezTo>
                      <a:pt x="41" y="12"/>
                      <a:pt x="40" y="10"/>
                      <a:pt x="39" y="9"/>
                    </a:cubicBezTo>
                    <a:cubicBezTo>
                      <a:pt x="38" y="8"/>
                      <a:pt x="36" y="7"/>
                      <a:pt x="33" y="7"/>
                    </a:cubicBezTo>
                    <a:cubicBezTo>
                      <a:pt x="31" y="6"/>
                      <a:pt x="28" y="6"/>
                      <a:pt x="25" y="6"/>
                    </a:cubicBezTo>
                    <a:close/>
                    <a:moveTo>
                      <a:pt x="0" y="78"/>
                    </a:moveTo>
                    <a:lnTo>
                      <a:pt x="0" y="78"/>
                    </a:lnTo>
                    <a:lnTo>
                      <a:pt x="0" y="3"/>
                    </a:lnTo>
                    <a:cubicBezTo>
                      <a:pt x="0" y="2"/>
                      <a:pt x="0" y="2"/>
                      <a:pt x="0" y="1"/>
                    </a:cubicBezTo>
                    <a:cubicBezTo>
                      <a:pt x="1" y="0"/>
                      <a:pt x="1" y="0"/>
                      <a:pt x="2" y="0"/>
                    </a:cubicBezTo>
                    <a:lnTo>
                      <a:pt x="24" y="0"/>
                    </a:lnTo>
                    <a:cubicBezTo>
                      <a:pt x="29" y="0"/>
                      <a:pt x="33" y="1"/>
                      <a:pt x="36" y="1"/>
                    </a:cubicBezTo>
                    <a:cubicBezTo>
                      <a:pt x="40" y="2"/>
                      <a:pt x="42" y="3"/>
                      <a:pt x="44" y="5"/>
                    </a:cubicBezTo>
                    <a:cubicBezTo>
                      <a:pt x="46" y="7"/>
                      <a:pt x="47" y="9"/>
                      <a:pt x="48" y="12"/>
                    </a:cubicBezTo>
                    <a:cubicBezTo>
                      <a:pt x="49" y="15"/>
                      <a:pt x="49" y="18"/>
                      <a:pt x="49" y="22"/>
                    </a:cubicBezTo>
                    <a:lnTo>
                      <a:pt x="49" y="24"/>
                    </a:lnTo>
                    <a:cubicBezTo>
                      <a:pt x="49" y="27"/>
                      <a:pt x="49" y="30"/>
                      <a:pt x="48" y="32"/>
                    </a:cubicBezTo>
                    <a:cubicBezTo>
                      <a:pt x="48" y="35"/>
                      <a:pt x="47" y="37"/>
                      <a:pt x="46" y="39"/>
                    </a:cubicBezTo>
                    <a:cubicBezTo>
                      <a:pt x="44" y="41"/>
                      <a:pt x="43" y="42"/>
                      <a:pt x="41" y="43"/>
                    </a:cubicBezTo>
                    <a:cubicBezTo>
                      <a:pt x="38" y="44"/>
                      <a:pt x="36" y="45"/>
                      <a:pt x="32" y="45"/>
                    </a:cubicBezTo>
                    <a:lnTo>
                      <a:pt x="49" y="76"/>
                    </a:lnTo>
                    <a:cubicBezTo>
                      <a:pt x="49" y="76"/>
                      <a:pt x="50" y="77"/>
                      <a:pt x="50" y="77"/>
                    </a:cubicBezTo>
                    <a:cubicBezTo>
                      <a:pt x="50" y="77"/>
                      <a:pt x="50" y="78"/>
                      <a:pt x="50" y="78"/>
                    </a:cubicBezTo>
                    <a:cubicBezTo>
                      <a:pt x="50" y="79"/>
                      <a:pt x="50" y="79"/>
                      <a:pt x="50" y="79"/>
                    </a:cubicBezTo>
                    <a:cubicBezTo>
                      <a:pt x="49" y="79"/>
                      <a:pt x="49" y="79"/>
                      <a:pt x="48" y="79"/>
                    </a:cubicBezTo>
                    <a:cubicBezTo>
                      <a:pt x="47" y="79"/>
                      <a:pt x="46" y="79"/>
                      <a:pt x="45" y="79"/>
                    </a:cubicBezTo>
                    <a:cubicBezTo>
                      <a:pt x="44" y="78"/>
                      <a:pt x="43" y="78"/>
                      <a:pt x="42" y="77"/>
                    </a:cubicBezTo>
                    <a:lnTo>
                      <a:pt x="25" y="46"/>
                    </a:lnTo>
                    <a:lnTo>
                      <a:pt x="6" y="46"/>
                    </a:lnTo>
                    <a:lnTo>
                      <a:pt x="6" y="77"/>
                    </a:lnTo>
                    <a:cubicBezTo>
                      <a:pt x="6" y="77"/>
                      <a:pt x="6" y="78"/>
                      <a:pt x="6" y="79"/>
                    </a:cubicBezTo>
                    <a:cubicBezTo>
                      <a:pt x="6" y="79"/>
                      <a:pt x="5" y="79"/>
                      <a:pt x="5" y="79"/>
                    </a:cubicBezTo>
                    <a:cubicBezTo>
                      <a:pt x="3" y="79"/>
                      <a:pt x="2" y="79"/>
                      <a:pt x="1" y="79"/>
                    </a:cubicBezTo>
                    <a:cubicBezTo>
                      <a:pt x="0" y="79"/>
                      <a:pt x="0" y="78"/>
                      <a:pt x="0" y="78"/>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8" name="Freeform 134">
                <a:extLst>
                  <a:ext uri="{FF2B5EF4-FFF2-40B4-BE49-F238E27FC236}">
                    <a16:creationId xmlns:a16="http://schemas.microsoft.com/office/drawing/2014/main" id="{DCDDFC33-F64D-4AD9-894F-8F188AF3C737}"/>
                  </a:ext>
                </a:extLst>
              </p:cNvPr>
              <p:cNvSpPr>
                <a:spLocks/>
              </p:cNvSpPr>
              <p:nvPr/>
            </p:nvSpPr>
            <p:spPr bwMode="auto">
              <a:xfrm>
                <a:off x="3842469" y="-6050578"/>
                <a:ext cx="6350" cy="80963"/>
              </a:xfrm>
              <a:custGeom>
                <a:avLst/>
                <a:gdLst>
                  <a:gd name="T0" fmla="*/ 7 w 7"/>
                  <a:gd name="T1" fmla="*/ 78 h 80"/>
                  <a:gd name="T2" fmla="*/ 7 w 7"/>
                  <a:gd name="T3" fmla="*/ 78 h 80"/>
                  <a:gd name="T4" fmla="*/ 6 w 7"/>
                  <a:gd name="T5" fmla="*/ 80 h 80"/>
                  <a:gd name="T6" fmla="*/ 5 w 7"/>
                  <a:gd name="T7" fmla="*/ 80 h 80"/>
                  <a:gd name="T8" fmla="*/ 2 w 7"/>
                  <a:gd name="T9" fmla="*/ 80 h 80"/>
                  <a:gd name="T10" fmla="*/ 0 w 7"/>
                  <a:gd name="T11" fmla="*/ 79 h 80"/>
                  <a:gd name="T12" fmla="*/ 0 w 7"/>
                  <a:gd name="T13" fmla="*/ 1 h 80"/>
                  <a:gd name="T14" fmla="*/ 2 w 7"/>
                  <a:gd name="T15" fmla="*/ 0 h 80"/>
                  <a:gd name="T16" fmla="*/ 5 w 7"/>
                  <a:gd name="T17" fmla="*/ 0 h 80"/>
                  <a:gd name="T18" fmla="*/ 6 w 7"/>
                  <a:gd name="T19" fmla="*/ 1 h 80"/>
                  <a:gd name="T20" fmla="*/ 7 w 7"/>
                  <a:gd name="T21" fmla="*/ 3 h 80"/>
                  <a:gd name="T22" fmla="*/ 7 w 7"/>
                  <a:gd name="T23"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0">
                    <a:moveTo>
                      <a:pt x="7" y="78"/>
                    </a:moveTo>
                    <a:lnTo>
                      <a:pt x="7" y="78"/>
                    </a:lnTo>
                    <a:cubicBezTo>
                      <a:pt x="7" y="78"/>
                      <a:pt x="6" y="79"/>
                      <a:pt x="6" y="80"/>
                    </a:cubicBezTo>
                    <a:cubicBezTo>
                      <a:pt x="6" y="80"/>
                      <a:pt x="5" y="80"/>
                      <a:pt x="5" y="80"/>
                    </a:cubicBezTo>
                    <a:cubicBezTo>
                      <a:pt x="4" y="80"/>
                      <a:pt x="2" y="80"/>
                      <a:pt x="2" y="80"/>
                    </a:cubicBezTo>
                    <a:cubicBezTo>
                      <a:pt x="1" y="80"/>
                      <a:pt x="0" y="79"/>
                      <a:pt x="0" y="79"/>
                    </a:cubicBezTo>
                    <a:lnTo>
                      <a:pt x="0" y="1"/>
                    </a:lnTo>
                    <a:cubicBezTo>
                      <a:pt x="0" y="1"/>
                      <a:pt x="1" y="1"/>
                      <a:pt x="2" y="0"/>
                    </a:cubicBezTo>
                    <a:cubicBezTo>
                      <a:pt x="2" y="0"/>
                      <a:pt x="4" y="0"/>
                      <a:pt x="5" y="0"/>
                    </a:cubicBezTo>
                    <a:cubicBezTo>
                      <a:pt x="5" y="0"/>
                      <a:pt x="6" y="0"/>
                      <a:pt x="6" y="1"/>
                    </a:cubicBezTo>
                    <a:cubicBezTo>
                      <a:pt x="6" y="1"/>
                      <a:pt x="7" y="2"/>
                      <a:pt x="7" y="3"/>
                    </a:cubicBezTo>
                    <a:lnTo>
                      <a:pt x="7" y="7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49" name="Freeform 135">
                <a:extLst>
                  <a:ext uri="{FF2B5EF4-FFF2-40B4-BE49-F238E27FC236}">
                    <a16:creationId xmlns:a16="http://schemas.microsoft.com/office/drawing/2014/main" id="{244F2AE5-1C27-4AC9-BD38-CF84F44047D7}"/>
                  </a:ext>
                </a:extLst>
              </p:cNvPr>
              <p:cNvSpPr>
                <a:spLocks/>
              </p:cNvSpPr>
              <p:nvPr/>
            </p:nvSpPr>
            <p:spPr bwMode="auto">
              <a:xfrm>
                <a:off x="3856756" y="-6048991"/>
                <a:ext cx="55563" cy="79375"/>
              </a:xfrm>
              <a:custGeom>
                <a:avLst/>
                <a:gdLst>
                  <a:gd name="T0" fmla="*/ 32 w 56"/>
                  <a:gd name="T1" fmla="*/ 6 h 79"/>
                  <a:gd name="T2" fmla="*/ 32 w 56"/>
                  <a:gd name="T3" fmla="*/ 6 h 79"/>
                  <a:gd name="T4" fmla="*/ 32 w 56"/>
                  <a:gd name="T5" fmla="*/ 77 h 79"/>
                  <a:gd name="T6" fmla="*/ 31 w 56"/>
                  <a:gd name="T7" fmla="*/ 79 h 79"/>
                  <a:gd name="T8" fmla="*/ 30 w 56"/>
                  <a:gd name="T9" fmla="*/ 79 h 79"/>
                  <a:gd name="T10" fmla="*/ 27 w 56"/>
                  <a:gd name="T11" fmla="*/ 79 h 79"/>
                  <a:gd name="T12" fmla="*/ 25 w 56"/>
                  <a:gd name="T13" fmla="*/ 78 h 79"/>
                  <a:gd name="T14" fmla="*/ 25 w 56"/>
                  <a:gd name="T15" fmla="*/ 6 h 79"/>
                  <a:gd name="T16" fmla="*/ 3 w 56"/>
                  <a:gd name="T17" fmla="*/ 6 h 79"/>
                  <a:gd name="T18" fmla="*/ 1 w 56"/>
                  <a:gd name="T19" fmla="*/ 6 h 79"/>
                  <a:gd name="T20" fmla="*/ 0 w 56"/>
                  <a:gd name="T21" fmla="*/ 4 h 79"/>
                  <a:gd name="T22" fmla="*/ 1 w 56"/>
                  <a:gd name="T23" fmla="*/ 2 h 79"/>
                  <a:gd name="T24" fmla="*/ 2 w 56"/>
                  <a:gd name="T25" fmla="*/ 0 h 79"/>
                  <a:gd name="T26" fmla="*/ 54 w 56"/>
                  <a:gd name="T27" fmla="*/ 0 h 79"/>
                  <a:gd name="T28" fmla="*/ 55 w 56"/>
                  <a:gd name="T29" fmla="*/ 1 h 79"/>
                  <a:gd name="T30" fmla="*/ 56 w 56"/>
                  <a:gd name="T31" fmla="*/ 2 h 79"/>
                  <a:gd name="T32" fmla="*/ 56 w 56"/>
                  <a:gd name="T33" fmla="*/ 5 h 79"/>
                  <a:gd name="T34" fmla="*/ 55 w 56"/>
                  <a:gd name="T35" fmla="*/ 6 h 79"/>
                  <a:gd name="T36" fmla="*/ 32 w 56"/>
                  <a:gd name="T37"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79">
                    <a:moveTo>
                      <a:pt x="32" y="6"/>
                    </a:moveTo>
                    <a:lnTo>
                      <a:pt x="32" y="6"/>
                    </a:lnTo>
                    <a:lnTo>
                      <a:pt x="32" y="77"/>
                    </a:lnTo>
                    <a:cubicBezTo>
                      <a:pt x="32" y="77"/>
                      <a:pt x="31" y="78"/>
                      <a:pt x="31" y="79"/>
                    </a:cubicBezTo>
                    <a:cubicBezTo>
                      <a:pt x="31" y="79"/>
                      <a:pt x="30" y="79"/>
                      <a:pt x="30" y="79"/>
                    </a:cubicBezTo>
                    <a:cubicBezTo>
                      <a:pt x="29" y="79"/>
                      <a:pt x="27" y="79"/>
                      <a:pt x="27" y="79"/>
                    </a:cubicBezTo>
                    <a:cubicBezTo>
                      <a:pt x="26" y="79"/>
                      <a:pt x="25" y="78"/>
                      <a:pt x="25" y="78"/>
                    </a:cubicBezTo>
                    <a:lnTo>
                      <a:pt x="25" y="6"/>
                    </a:lnTo>
                    <a:lnTo>
                      <a:pt x="3" y="6"/>
                    </a:lnTo>
                    <a:cubicBezTo>
                      <a:pt x="2" y="6"/>
                      <a:pt x="2" y="6"/>
                      <a:pt x="1" y="6"/>
                    </a:cubicBezTo>
                    <a:cubicBezTo>
                      <a:pt x="1" y="5"/>
                      <a:pt x="0" y="5"/>
                      <a:pt x="0" y="4"/>
                    </a:cubicBezTo>
                    <a:cubicBezTo>
                      <a:pt x="0" y="3"/>
                      <a:pt x="1" y="2"/>
                      <a:pt x="1" y="2"/>
                    </a:cubicBezTo>
                    <a:cubicBezTo>
                      <a:pt x="1" y="1"/>
                      <a:pt x="2" y="0"/>
                      <a:pt x="2" y="0"/>
                    </a:cubicBezTo>
                    <a:lnTo>
                      <a:pt x="54" y="0"/>
                    </a:lnTo>
                    <a:cubicBezTo>
                      <a:pt x="54" y="0"/>
                      <a:pt x="55" y="0"/>
                      <a:pt x="55" y="1"/>
                    </a:cubicBezTo>
                    <a:cubicBezTo>
                      <a:pt x="56" y="1"/>
                      <a:pt x="56" y="1"/>
                      <a:pt x="56" y="2"/>
                    </a:cubicBezTo>
                    <a:cubicBezTo>
                      <a:pt x="56" y="3"/>
                      <a:pt x="56" y="4"/>
                      <a:pt x="56" y="5"/>
                    </a:cubicBezTo>
                    <a:cubicBezTo>
                      <a:pt x="55" y="6"/>
                      <a:pt x="55" y="6"/>
                      <a:pt x="55" y="6"/>
                    </a:cubicBezTo>
                    <a:lnTo>
                      <a:pt x="32" y="6"/>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0" name="Freeform 136">
                <a:extLst>
                  <a:ext uri="{FF2B5EF4-FFF2-40B4-BE49-F238E27FC236}">
                    <a16:creationId xmlns:a16="http://schemas.microsoft.com/office/drawing/2014/main" id="{2D18C8B8-6C3A-4F48-BE29-12550C035F04}"/>
                  </a:ext>
                </a:extLst>
              </p:cNvPr>
              <p:cNvSpPr>
                <a:spLocks/>
              </p:cNvSpPr>
              <p:nvPr/>
            </p:nvSpPr>
            <p:spPr bwMode="auto">
              <a:xfrm>
                <a:off x="3920256" y="-6050578"/>
                <a:ext cx="7938" cy="80963"/>
              </a:xfrm>
              <a:custGeom>
                <a:avLst/>
                <a:gdLst>
                  <a:gd name="T0" fmla="*/ 7 w 7"/>
                  <a:gd name="T1" fmla="*/ 78 h 80"/>
                  <a:gd name="T2" fmla="*/ 7 w 7"/>
                  <a:gd name="T3" fmla="*/ 78 h 80"/>
                  <a:gd name="T4" fmla="*/ 6 w 7"/>
                  <a:gd name="T5" fmla="*/ 80 h 80"/>
                  <a:gd name="T6" fmla="*/ 5 w 7"/>
                  <a:gd name="T7" fmla="*/ 80 h 80"/>
                  <a:gd name="T8" fmla="*/ 2 w 7"/>
                  <a:gd name="T9" fmla="*/ 80 h 80"/>
                  <a:gd name="T10" fmla="*/ 0 w 7"/>
                  <a:gd name="T11" fmla="*/ 79 h 80"/>
                  <a:gd name="T12" fmla="*/ 0 w 7"/>
                  <a:gd name="T13" fmla="*/ 1 h 80"/>
                  <a:gd name="T14" fmla="*/ 2 w 7"/>
                  <a:gd name="T15" fmla="*/ 0 h 80"/>
                  <a:gd name="T16" fmla="*/ 5 w 7"/>
                  <a:gd name="T17" fmla="*/ 0 h 80"/>
                  <a:gd name="T18" fmla="*/ 6 w 7"/>
                  <a:gd name="T19" fmla="*/ 1 h 80"/>
                  <a:gd name="T20" fmla="*/ 7 w 7"/>
                  <a:gd name="T21" fmla="*/ 3 h 80"/>
                  <a:gd name="T22" fmla="*/ 7 w 7"/>
                  <a:gd name="T23"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0">
                    <a:moveTo>
                      <a:pt x="7" y="78"/>
                    </a:moveTo>
                    <a:lnTo>
                      <a:pt x="7" y="78"/>
                    </a:lnTo>
                    <a:cubicBezTo>
                      <a:pt x="7" y="78"/>
                      <a:pt x="6" y="79"/>
                      <a:pt x="6" y="80"/>
                    </a:cubicBezTo>
                    <a:cubicBezTo>
                      <a:pt x="6" y="80"/>
                      <a:pt x="5" y="80"/>
                      <a:pt x="5" y="80"/>
                    </a:cubicBezTo>
                    <a:cubicBezTo>
                      <a:pt x="4" y="80"/>
                      <a:pt x="3" y="80"/>
                      <a:pt x="2" y="80"/>
                    </a:cubicBezTo>
                    <a:cubicBezTo>
                      <a:pt x="1" y="80"/>
                      <a:pt x="0" y="79"/>
                      <a:pt x="0" y="79"/>
                    </a:cubicBezTo>
                    <a:lnTo>
                      <a:pt x="0" y="1"/>
                    </a:lnTo>
                    <a:cubicBezTo>
                      <a:pt x="0" y="1"/>
                      <a:pt x="1" y="1"/>
                      <a:pt x="2" y="0"/>
                    </a:cubicBezTo>
                    <a:cubicBezTo>
                      <a:pt x="3" y="0"/>
                      <a:pt x="4" y="0"/>
                      <a:pt x="5" y="0"/>
                    </a:cubicBezTo>
                    <a:cubicBezTo>
                      <a:pt x="5" y="0"/>
                      <a:pt x="6" y="0"/>
                      <a:pt x="6" y="1"/>
                    </a:cubicBezTo>
                    <a:cubicBezTo>
                      <a:pt x="6" y="1"/>
                      <a:pt x="7" y="2"/>
                      <a:pt x="7" y="3"/>
                    </a:cubicBezTo>
                    <a:lnTo>
                      <a:pt x="7" y="7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1" name="Freeform 137">
                <a:extLst>
                  <a:ext uri="{FF2B5EF4-FFF2-40B4-BE49-F238E27FC236}">
                    <a16:creationId xmlns:a16="http://schemas.microsoft.com/office/drawing/2014/main" id="{3073098D-6323-4505-B8B9-260495F7E092}"/>
                  </a:ext>
                </a:extLst>
              </p:cNvPr>
              <p:cNvSpPr>
                <a:spLocks noEditPoints="1"/>
              </p:cNvSpPr>
              <p:nvPr/>
            </p:nvSpPr>
            <p:spPr bwMode="auto">
              <a:xfrm>
                <a:off x="3942481" y="-6050578"/>
                <a:ext cx="58738" cy="80963"/>
              </a:xfrm>
              <a:custGeom>
                <a:avLst/>
                <a:gdLst>
                  <a:gd name="T0" fmla="*/ 6 w 59"/>
                  <a:gd name="T1" fmla="*/ 29 h 80"/>
                  <a:gd name="T2" fmla="*/ 6 w 59"/>
                  <a:gd name="T3" fmla="*/ 29 h 80"/>
                  <a:gd name="T4" fmla="*/ 6 w 59"/>
                  <a:gd name="T5" fmla="*/ 51 h 80"/>
                  <a:gd name="T6" fmla="*/ 7 w 59"/>
                  <a:gd name="T7" fmla="*/ 62 h 80"/>
                  <a:gd name="T8" fmla="*/ 11 w 59"/>
                  <a:gd name="T9" fmla="*/ 70 h 80"/>
                  <a:gd name="T10" fmla="*/ 18 w 59"/>
                  <a:gd name="T11" fmla="*/ 74 h 80"/>
                  <a:gd name="T12" fmla="*/ 29 w 59"/>
                  <a:gd name="T13" fmla="*/ 75 h 80"/>
                  <a:gd name="T14" fmla="*/ 30 w 59"/>
                  <a:gd name="T15" fmla="*/ 75 h 80"/>
                  <a:gd name="T16" fmla="*/ 40 w 59"/>
                  <a:gd name="T17" fmla="*/ 74 h 80"/>
                  <a:gd name="T18" fmla="*/ 47 w 59"/>
                  <a:gd name="T19" fmla="*/ 70 h 80"/>
                  <a:gd name="T20" fmla="*/ 51 w 59"/>
                  <a:gd name="T21" fmla="*/ 62 h 80"/>
                  <a:gd name="T22" fmla="*/ 53 w 59"/>
                  <a:gd name="T23" fmla="*/ 51 h 80"/>
                  <a:gd name="T24" fmla="*/ 53 w 59"/>
                  <a:gd name="T25" fmla="*/ 29 h 80"/>
                  <a:gd name="T26" fmla="*/ 51 w 59"/>
                  <a:gd name="T27" fmla="*/ 18 h 80"/>
                  <a:gd name="T28" fmla="*/ 47 w 59"/>
                  <a:gd name="T29" fmla="*/ 11 h 80"/>
                  <a:gd name="T30" fmla="*/ 40 w 59"/>
                  <a:gd name="T31" fmla="*/ 7 h 80"/>
                  <a:gd name="T32" fmla="*/ 30 w 59"/>
                  <a:gd name="T33" fmla="*/ 6 h 80"/>
                  <a:gd name="T34" fmla="*/ 29 w 59"/>
                  <a:gd name="T35" fmla="*/ 6 h 80"/>
                  <a:gd name="T36" fmla="*/ 18 w 59"/>
                  <a:gd name="T37" fmla="*/ 7 h 80"/>
                  <a:gd name="T38" fmla="*/ 11 w 59"/>
                  <a:gd name="T39" fmla="*/ 11 h 80"/>
                  <a:gd name="T40" fmla="*/ 7 w 59"/>
                  <a:gd name="T41" fmla="*/ 18 h 80"/>
                  <a:gd name="T42" fmla="*/ 6 w 59"/>
                  <a:gd name="T43" fmla="*/ 29 h 80"/>
                  <a:gd name="T44" fmla="*/ 30 w 59"/>
                  <a:gd name="T45" fmla="*/ 80 h 80"/>
                  <a:gd name="T46" fmla="*/ 30 w 59"/>
                  <a:gd name="T47" fmla="*/ 80 h 80"/>
                  <a:gd name="T48" fmla="*/ 29 w 59"/>
                  <a:gd name="T49" fmla="*/ 80 h 80"/>
                  <a:gd name="T50" fmla="*/ 16 w 59"/>
                  <a:gd name="T51" fmla="*/ 79 h 80"/>
                  <a:gd name="T52" fmla="*/ 7 w 59"/>
                  <a:gd name="T53" fmla="*/ 74 h 80"/>
                  <a:gd name="T54" fmla="*/ 1 w 59"/>
                  <a:gd name="T55" fmla="*/ 65 h 80"/>
                  <a:gd name="T56" fmla="*/ 0 w 59"/>
                  <a:gd name="T57" fmla="*/ 52 h 80"/>
                  <a:gd name="T58" fmla="*/ 0 w 59"/>
                  <a:gd name="T59" fmla="*/ 29 h 80"/>
                  <a:gd name="T60" fmla="*/ 1 w 59"/>
                  <a:gd name="T61" fmla="*/ 15 h 80"/>
                  <a:gd name="T62" fmla="*/ 7 w 59"/>
                  <a:gd name="T63" fmla="*/ 6 h 80"/>
                  <a:gd name="T64" fmla="*/ 16 w 59"/>
                  <a:gd name="T65" fmla="*/ 1 h 80"/>
                  <a:gd name="T66" fmla="*/ 29 w 59"/>
                  <a:gd name="T67" fmla="*/ 0 h 80"/>
                  <a:gd name="T68" fmla="*/ 30 w 59"/>
                  <a:gd name="T69" fmla="*/ 0 h 80"/>
                  <a:gd name="T70" fmla="*/ 43 w 59"/>
                  <a:gd name="T71" fmla="*/ 1 h 80"/>
                  <a:gd name="T72" fmla="*/ 52 w 59"/>
                  <a:gd name="T73" fmla="*/ 6 h 80"/>
                  <a:gd name="T74" fmla="*/ 57 w 59"/>
                  <a:gd name="T75" fmla="*/ 15 h 80"/>
                  <a:gd name="T76" fmla="*/ 59 w 59"/>
                  <a:gd name="T77" fmla="*/ 29 h 80"/>
                  <a:gd name="T78" fmla="*/ 59 w 59"/>
                  <a:gd name="T79" fmla="*/ 52 h 80"/>
                  <a:gd name="T80" fmla="*/ 57 w 59"/>
                  <a:gd name="T81" fmla="*/ 65 h 80"/>
                  <a:gd name="T82" fmla="*/ 52 w 59"/>
                  <a:gd name="T83" fmla="*/ 74 h 80"/>
                  <a:gd name="T84" fmla="*/ 43 w 59"/>
                  <a:gd name="T85" fmla="*/ 79 h 80"/>
                  <a:gd name="T86" fmla="*/ 30 w 59"/>
                  <a:gd name="T8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80">
                    <a:moveTo>
                      <a:pt x="6" y="29"/>
                    </a:moveTo>
                    <a:lnTo>
                      <a:pt x="6" y="29"/>
                    </a:lnTo>
                    <a:lnTo>
                      <a:pt x="6" y="51"/>
                    </a:lnTo>
                    <a:cubicBezTo>
                      <a:pt x="6" y="56"/>
                      <a:pt x="7" y="60"/>
                      <a:pt x="7" y="62"/>
                    </a:cubicBezTo>
                    <a:cubicBezTo>
                      <a:pt x="8" y="65"/>
                      <a:pt x="10" y="68"/>
                      <a:pt x="11" y="70"/>
                    </a:cubicBezTo>
                    <a:cubicBezTo>
                      <a:pt x="13" y="71"/>
                      <a:pt x="16" y="73"/>
                      <a:pt x="18" y="74"/>
                    </a:cubicBezTo>
                    <a:cubicBezTo>
                      <a:pt x="21" y="74"/>
                      <a:pt x="25" y="75"/>
                      <a:pt x="29" y="75"/>
                    </a:cubicBezTo>
                    <a:lnTo>
                      <a:pt x="30" y="75"/>
                    </a:lnTo>
                    <a:cubicBezTo>
                      <a:pt x="34" y="75"/>
                      <a:pt x="37" y="74"/>
                      <a:pt x="40" y="74"/>
                    </a:cubicBezTo>
                    <a:cubicBezTo>
                      <a:pt x="43" y="73"/>
                      <a:pt x="45" y="71"/>
                      <a:pt x="47" y="70"/>
                    </a:cubicBezTo>
                    <a:cubicBezTo>
                      <a:pt x="49" y="68"/>
                      <a:pt x="50" y="65"/>
                      <a:pt x="51" y="62"/>
                    </a:cubicBezTo>
                    <a:cubicBezTo>
                      <a:pt x="52" y="60"/>
                      <a:pt x="53" y="56"/>
                      <a:pt x="53" y="51"/>
                    </a:cubicBezTo>
                    <a:lnTo>
                      <a:pt x="53" y="29"/>
                    </a:lnTo>
                    <a:cubicBezTo>
                      <a:pt x="53" y="24"/>
                      <a:pt x="52" y="21"/>
                      <a:pt x="51" y="18"/>
                    </a:cubicBezTo>
                    <a:cubicBezTo>
                      <a:pt x="50" y="15"/>
                      <a:pt x="49" y="12"/>
                      <a:pt x="47" y="11"/>
                    </a:cubicBezTo>
                    <a:cubicBezTo>
                      <a:pt x="45" y="9"/>
                      <a:pt x="43" y="8"/>
                      <a:pt x="40" y="7"/>
                    </a:cubicBezTo>
                    <a:cubicBezTo>
                      <a:pt x="37" y="6"/>
                      <a:pt x="34" y="6"/>
                      <a:pt x="30" y="6"/>
                    </a:cubicBezTo>
                    <a:lnTo>
                      <a:pt x="29" y="6"/>
                    </a:lnTo>
                    <a:cubicBezTo>
                      <a:pt x="25" y="6"/>
                      <a:pt x="21" y="6"/>
                      <a:pt x="18" y="7"/>
                    </a:cubicBezTo>
                    <a:cubicBezTo>
                      <a:pt x="16" y="8"/>
                      <a:pt x="13" y="9"/>
                      <a:pt x="11" y="11"/>
                    </a:cubicBezTo>
                    <a:cubicBezTo>
                      <a:pt x="10" y="12"/>
                      <a:pt x="8" y="15"/>
                      <a:pt x="7" y="18"/>
                    </a:cubicBezTo>
                    <a:cubicBezTo>
                      <a:pt x="7" y="21"/>
                      <a:pt x="6" y="24"/>
                      <a:pt x="6" y="29"/>
                    </a:cubicBezTo>
                    <a:close/>
                    <a:moveTo>
                      <a:pt x="30" y="80"/>
                    </a:moveTo>
                    <a:lnTo>
                      <a:pt x="30" y="80"/>
                    </a:lnTo>
                    <a:lnTo>
                      <a:pt x="29" y="80"/>
                    </a:lnTo>
                    <a:cubicBezTo>
                      <a:pt x="24" y="80"/>
                      <a:pt x="20" y="80"/>
                      <a:pt x="16" y="79"/>
                    </a:cubicBezTo>
                    <a:cubicBezTo>
                      <a:pt x="12" y="78"/>
                      <a:pt x="9" y="76"/>
                      <a:pt x="7" y="74"/>
                    </a:cubicBezTo>
                    <a:cubicBezTo>
                      <a:pt x="4" y="72"/>
                      <a:pt x="3" y="69"/>
                      <a:pt x="1" y="65"/>
                    </a:cubicBezTo>
                    <a:cubicBezTo>
                      <a:pt x="0" y="62"/>
                      <a:pt x="0" y="57"/>
                      <a:pt x="0" y="52"/>
                    </a:cubicBezTo>
                    <a:lnTo>
                      <a:pt x="0" y="29"/>
                    </a:lnTo>
                    <a:cubicBezTo>
                      <a:pt x="0" y="23"/>
                      <a:pt x="0" y="19"/>
                      <a:pt x="1" y="15"/>
                    </a:cubicBezTo>
                    <a:cubicBezTo>
                      <a:pt x="3" y="11"/>
                      <a:pt x="4" y="8"/>
                      <a:pt x="7" y="6"/>
                    </a:cubicBezTo>
                    <a:cubicBezTo>
                      <a:pt x="9" y="4"/>
                      <a:pt x="12" y="2"/>
                      <a:pt x="16" y="1"/>
                    </a:cubicBezTo>
                    <a:cubicBezTo>
                      <a:pt x="20" y="0"/>
                      <a:pt x="24" y="0"/>
                      <a:pt x="29" y="0"/>
                    </a:cubicBezTo>
                    <a:lnTo>
                      <a:pt x="30" y="0"/>
                    </a:lnTo>
                    <a:cubicBezTo>
                      <a:pt x="35" y="0"/>
                      <a:pt x="39" y="0"/>
                      <a:pt x="43" y="1"/>
                    </a:cubicBezTo>
                    <a:cubicBezTo>
                      <a:pt x="46" y="2"/>
                      <a:pt x="49" y="4"/>
                      <a:pt x="52" y="6"/>
                    </a:cubicBezTo>
                    <a:cubicBezTo>
                      <a:pt x="54" y="8"/>
                      <a:pt x="56" y="11"/>
                      <a:pt x="57" y="15"/>
                    </a:cubicBezTo>
                    <a:cubicBezTo>
                      <a:pt x="58" y="19"/>
                      <a:pt x="59" y="23"/>
                      <a:pt x="59" y="29"/>
                    </a:cubicBezTo>
                    <a:lnTo>
                      <a:pt x="59" y="52"/>
                    </a:lnTo>
                    <a:cubicBezTo>
                      <a:pt x="59" y="57"/>
                      <a:pt x="58" y="62"/>
                      <a:pt x="57" y="65"/>
                    </a:cubicBezTo>
                    <a:cubicBezTo>
                      <a:pt x="56" y="69"/>
                      <a:pt x="54" y="72"/>
                      <a:pt x="52" y="74"/>
                    </a:cubicBezTo>
                    <a:cubicBezTo>
                      <a:pt x="49" y="76"/>
                      <a:pt x="46" y="78"/>
                      <a:pt x="43" y="79"/>
                    </a:cubicBezTo>
                    <a:cubicBezTo>
                      <a:pt x="39" y="80"/>
                      <a:pt x="35" y="80"/>
                      <a:pt x="30" y="80"/>
                    </a:cubicBez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2" name="Freeform 138">
                <a:extLst>
                  <a:ext uri="{FF2B5EF4-FFF2-40B4-BE49-F238E27FC236}">
                    <a16:creationId xmlns:a16="http://schemas.microsoft.com/office/drawing/2014/main" id="{78DA71EE-CF56-404C-AFBB-DD2A9D946399}"/>
                  </a:ext>
                </a:extLst>
              </p:cNvPr>
              <p:cNvSpPr>
                <a:spLocks/>
              </p:cNvSpPr>
              <p:nvPr/>
            </p:nvSpPr>
            <p:spPr bwMode="auto">
              <a:xfrm>
                <a:off x="4015506" y="-6050578"/>
                <a:ext cx="55563" cy="80963"/>
              </a:xfrm>
              <a:custGeom>
                <a:avLst/>
                <a:gdLst>
                  <a:gd name="T0" fmla="*/ 49 w 55"/>
                  <a:gd name="T1" fmla="*/ 68 h 80"/>
                  <a:gd name="T2" fmla="*/ 49 w 55"/>
                  <a:gd name="T3" fmla="*/ 68 h 80"/>
                  <a:gd name="T4" fmla="*/ 49 w 55"/>
                  <a:gd name="T5" fmla="*/ 1 h 80"/>
                  <a:gd name="T6" fmla="*/ 51 w 55"/>
                  <a:gd name="T7" fmla="*/ 0 h 80"/>
                  <a:gd name="T8" fmla="*/ 54 w 55"/>
                  <a:gd name="T9" fmla="*/ 0 h 80"/>
                  <a:gd name="T10" fmla="*/ 55 w 55"/>
                  <a:gd name="T11" fmla="*/ 1 h 80"/>
                  <a:gd name="T12" fmla="*/ 55 w 55"/>
                  <a:gd name="T13" fmla="*/ 3 h 80"/>
                  <a:gd name="T14" fmla="*/ 55 w 55"/>
                  <a:gd name="T15" fmla="*/ 78 h 80"/>
                  <a:gd name="T16" fmla="*/ 55 w 55"/>
                  <a:gd name="T17" fmla="*/ 80 h 80"/>
                  <a:gd name="T18" fmla="*/ 54 w 55"/>
                  <a:gd name="T19" fmla="*/ 80 h 80"/>
                  <a:gd name="T20" fmla="*/ 51 w 55"/>
                  <a:gd name="T21" fmla="*/ 80 h 80"/>
                  <a:gd name="T22" fmla="*/ 49 w 55"/>
                  <a:gd name="T23" fmla="*/ 79 h 80"/>
                  <a:gd name="T24" fmla="*/ 7 w 55"/>
                  <a:gd name="T25" fmla="*/ 12 h 80"/>
                  <a:gd name="T26" fmla="*/ 7 w 55"/>
                  <a:gd name="T27" fmla="*/ 78 h 80"/>
                  <a:gd name="T28" fmla="*/ 6 w 55"/>
                  <a:gd name="T29" fmla="*/ 80 h 80"/>
                  <a:gd name="T30" fmla="*/ 5 w 55"/>
                  <a:gd name="T31" fmla="*/ 80 h 80"/>
                  <a:gd name="T32" fmla="*/ 2 w 55"/>
                  <a:gd name="T33" fmla="*/ 80 h 80"/>
                  <a:gd name="T34" fmla="*/ 0 w 55"/>
                  <a:gd name="T35" fmla="*/ 79 h 80"/>
                  <a:gd name="T36" fmla="*/ 0 w 55"/>
                  <a:gd name="T37" fmla="*/ 1 h 80"/>
                  <a:gd name="T38" fmla="*/ 2 w 55"/>
                  <a:gd name="T39" fmla="*/ 0 h 80"/>
                  <a:gd name="T40" fmla="*/ 5 w 55"/>
                  <a:gd name="T41" fmla="*/ 0 h 80"/>
                  <a:gd name="T42" fmla="*/ 6 w 55"/>
                  <a:gd name="T43" fmla="*/ 0 h 80"/>
                  <a:gd name="T44" fmla="*/ 7 w 55"/>
                  <a:gd name="T45" fmla="*/ 1 h 80"/>
                  <a:gd name="T46" fmla="*/ 49 w 55"/>
                  <a:gd name="T47"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 h="80">
                    <a:moveTo>
                      <a:pt x="49" y="68"/>
                    </a:moveTo>
                    <a:lnTo>
                      <a:pt x="49" y="68"/>
                    </a:lnTo>
                    <a:lnTo>
                      <a:pt x="49" y="1"/>
                    </a:lnTo>
                    <a:cubicBezTo>
                      <a:pt x="49" y="1"/>
                      <a:pt x="50" y="1"/>
                      <a:pt x="51" y="0"/>
                    </a:cubicBezTo>
                    <a:cubicBezTo>
                      <a:pt x="52" y="0"/>
                      <a:pt x="53" y="0"/>
                      <a:pt x="54" y="0"/>
                    </a:cubicBezTo>
                    <a:cubicBezTo>
                      <a:pt x="55" y="0"/>
                      <a:pt x="55" y="0"/>
                      <a:pt x="55" y="1"/>
                    </a:cubicBezTo>
                    <a:cubicBezTo>
                      <a:pt x="55" y="1"/>
                      <a:pt x="55" y="2"/>
                      <a:pt x="55" y="3"/>
                    </a:cubicBezTo>
                    <a:lnTo>
                      <a:pt x="55" y="78"/>
                    </a:lnTo>
                    <a:cubicBezTo>
                      <a:pt x="55" y="78"/>
                      <a:pt x="55" y="79"/>
                      <a:pt x="55" y="80"/>
                    </a:cubicBezTo>
                    <a:cubicBezTo>
                      <a:pt x="55" y="80"/>
                      <a:pt x="54" y="80"/>
                      <a:pt x="54" y="80"/>
                    </a:cubicBezTo>
                    <a:cubicBezTo>
                      <a:pt x="53" y="80"/>
                      <a:pt x="52" y="80"/>
                      <a:pt x="51" y="80"/>
                    </a:cubicBezTo>
                    <a:cubicBezTo>
                      <a:pt x="50" y="80"/>
                      <a:pt x="49" y="80"/>
                      <a:pt x="49" y="79"/>
                    </a:cubicBezTo>
                    <a:lnTo>
                      <a:pt x="7" y="12"/>
                    </a:lnTo>
                    <a:lnTo>
                      <a:pt x="7" y="78"/>
                    </a:lnTo>
                    <a:cubicBezTo>
                      <a:pt x="7" y="78"/>
                      <a:pt x="6" y="79"/>
                      <a:pt x="6" y="80"/>
                    </a:cubicBezTo>
                    <a:cubicBezTo>
                      <a:pt x="6" y="80"/>
                      <a:pt x="5" y="80"/>
                      <a:pt x="5" y="80"/>
                    </a:cubicBezTo>
                    <a:cubicBezTo>
                      <a:pt x="4" y="80"/>
                      <a:pt x="3" y="80"/>
                      <a:pt x="2" y="80"/>
                    </a:cubicBezTo>
                    <a:cubicBezTo>
                      <a:pt x="1" y="80"/>
                      <a:pt x="0" y="79"/>
                      <a:pt x="0" y="79"/>
                    </a:cubicBezTo>
                    <a:lnTo>
                      <a:pt x="0" y="1"/>
                    </a:lnTo>
                    <a:cubicBezTo>
                      <a:pt x="0" y="1"/>
                      <a:pt x="1" y="1"/>
                      <a:pt x="2" y="0"/>
                    </a:cubicBezTo>
                    <a:cubicBezTo>
                      <a:pt x="2" y="0"/>
                      <a:pt x="3" y="0"/>
                      <a:pt x="5" y="0"/>
                    </a:cubicBezTo>
                    <a:cubicBezTo>
                      <a:pt x="5" y="0"/>
                      <a:pt x="5" y="0"/>
                      <a:pt x="6" y="0"/>
                    </a:cubicBezTo>
                    <a:cubicBezTo>
                      <a:pt x="6" y="1"/>
                      <a:pt x="6" y="1"/>
                      <a:pt x="7" y="1"/>
                    </a:cubicBezTo>
                    <a:lnTo>
                      <a:pt x="49" y="68"/>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3" name="Freeform 139">
                <a:extLst>
                  <a:ext uri="{FF2B5EF4-FFF2-40B4-BE49-F238E27FC236}">
                    <a16:creationId xmlns:a16="http://schemas.microsoft.com/office/drawing/2014/main" id="{5001A9CB-D306-4752-A8B0-B9B897A7E86A}"/>
                  </a:ext>
                </a:extLst>
              </p:cNvPr>
              <p:cNvSpPr>
                <a:spLocks/>
              </p:cNvSpPr>
              <p:nvPr/>
            </p:nvSpPr>
            <p:spPr bwMode="auto">
              <a:xfrm>
                <a:off x="2261319" y="-6434753"/>
                <a:ext cx="87313" cy="112713"/>
              </a:xfrm>
              <a:custGeom>
                <a:avLst/>
                <a:gdLst>
                  <a:gd name="T0" fmla="*/ 25 w 87"/>
                  <a:gd name="T1" fmla="*/ 111 h 111"/>
                  <a:gd name="T2" fmla="*/ 25 w 87"/>
                  <a:gd name="T3" fmla="*/ 111 h 111"/>
                  <a:gd name="T4" fmla="*/ 87 w 87"/>
                  <a:gd name="T5" fmla="*/ 19 h 111"/>
                  <a:gd name="T6" fmla="*/ 71 w 87"/>
                  <a:gd name="T7" fmla="*/ 0 h 111"/>
                  <a:gd name="T8" fmla="*/ 0 w 87"/>
                  <a:gd name="T9" fmla="*/ 107 h 111"/>
                  <a:gd name="T10" fmla="*/ 25 w 87"/>
                  <a:gd name="T11" fmla="*/ 111 h 111"/>
                </a:gdLst>
                <a:ahLst/>
                <a:cxnLst>
                  <a:cxn ang="0">
                    <a:pos x="T0" y="T1"/>
                  </a:cxn>
                  <a:cxn ang="0">
                    <a:pos x="T2" y="T3"/>
                  </a:cxn>
                  <a:cxn ang="0">
                    <a:pos x="T4" y="T5"/>
                  </a:cxn>
                  <a:cxn ang="0">
                    <a:pos x="T6" y="T7"/>
                  </a:cxn>
                  <a:cxn ang="0">
                    <a:pos x="T8" y="T9"/>
                  </a:cxn>
                  <a:cxn ang="0">
                    <a:pos x="T10" y="T11"/>
                  </a:cxn>
                </a:cxnLst>
                <a:rect l="0" t="0" r="r" b="b"/>
                <a:pathLst>
                  <a:path w="87" h="111">
                    <a:moveTo>
                      <a:pt x="25" y="111"/>
                    </a:moveTo>
                    <a:lnTo>
                      <a:pt x="25" y="111"/>
                    </a:lnTo>
                    <a:cubicBezTo>
                      <a:pt x="37" y="75"/>
                      <a:pt x="58" y="43"/>
                      <a:pt x="87" y="19"/>
                    </a:cubicBezTo>
                    <a:lnTo>
                      <a:pt x="71" y="0"/>
                    </a:lnTo>
                    <a:cubicBezTo>
                      <a:pt x="38" y="27"/>
                      <a:pt x="13" y="64"/>
                      <a:pt x="0" y="107"/>
                    </a:cubicBezTo>
                    <a:lnTo>
                      <a:pt x="25" y="111"/>
                    </a:ln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4" name="Freeform 140">
                <a:extLst>
                  <a:ext uri="{FF2B5EF4-FFF2-40B4-BE49-F238E27FC236}">
                    <a16:creationId xmlns:a16="http://schemas.microsoft.com/office/drawing/2014/main" id="{92368C88-E32D-4991-A08C-8C0D7331C2B1}"/>
                  </a:ext>
                </a:extLst>
              </p:cNvPr>
              <p:cNvSpPr>
                <a:spLocks/>
              </p:cNvSpPr>
              <p:nvPr/>
            </p:nvSpPr>
            <p:spPr bwMode="auto">
              <a:xfrm>
                <a:off x="2256556" y="-6171228"/>
                <a:ext cx="136525" cy="133350"/>
              </a:xfrm>
              <a:custGeom>
                <a:avLst/>
                <a:gdLst>
                  <a:gd name="T0" fmla="*/ 44 w 135"/>
                  <a:gd name="T1" fmla="*/ 0 h 132"/>
                  <a:gd name="T2" fmla="*/ 44 w 135"/>
                  <a:gd name="T3" fmla="*/ 0 h 132"/>
                  <a:gd name="T4" fmla="*/ 0 w 135"/>
                  <a:gd name="T5" fmla="*/ 26 h 132"/>
                  <a:gd name="T6" fmla="*/ 117 w 135"/>
                  <a:gd name="T7" fmla="*/ 132 h 132"/>
                  <a:gd name="T8" fmla="*/ 135 w 135"/>
                  <a:gd name="T9" fmla="*/ 85 h 132"/>
                  <a:gd name="T10" fmla="*/ 44 w 135"/>
                  <a:gd name="T11" fmla="*/ 0 h 132"/>
                </a:gdLst>
                <a:ahLst/>
                <a:cxnLst>
                  <a:cxn ang="0">
                    <a:pos x="T0" y="T1"/>
                  </a:cxn>
                  <a:cxn ang="0">
                    <a:pos x="T2" y="T3"/>
                  </a:cxn>
                  <a:cxn ang="0">
                    <a:pos x="T4" y="T5"/>
                  </a:cxn>
                  <a:cxn ang="0">
                    <a:pos x="T6" y="T7"/>
                  </a:cxn>
                  <a:cxn ang="0">
                    <a:pos x="T8" y="T9"/>
                  </a:cxn>
                  <a:cxn ang="0">
                    <a:pos x="T10" y="T11"/>
                  </a:cxn>
                </a:cxnLst>
                <a:rect l="0" t="0" r="r" b="b"/>
                <a:pathLst>
                  <a:path w="135" h="132">
                    <a:moveTo>
                      <a:pt x="44" y="0"/>
                    </a:moveTo>
                    <a:lnTo>
                      <a:pt x="44" y="0"/>
                    </a:lnTo>
                    <a:lnTo>
                      <a:pt x="0" y="26"/>
                    </a:lnTo>
                    <a:cubicBezTo>
                      <a:pt x="26" y="73"/>
                      <a:pt x="68" y="111"/>
                      <a:pt x="117" y="132"/>
                    </a:cubicBezTo>
                    <a:lnTo>
                      <a:pt x="135" y="85"/>
                    </a:lnTo>
                    <a:cubicBezTo>
                      <a:pt x="96" y="67"/>
                      <a:pt x="64" y="37"/>
                      <a:pt x="44" y="0"/>
                    </a:cubicBezTo>
                    <a:close/>
                  </a:path>
                </a:pathLst>
              </a:custGeom>
              <a:solidFill>
                <a:srgbClr val="3D96A3"/>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5" name="Freeform 141">
                <a:extLst>
                  <a:ext uri="{FF2B5EF4-FFF2-40B4-BE49-F238E27FC236}">
                    <a16:creationId xmlns:a16="http://schemas.microsoft.com/office/drawing/2014/main" id="{2B98FA3F-922F-4BFD-B1AF-41B8E1E7D7C2}"/>
                  </a:ext>
                </a:extLst>
              </p:cNvPr>
              <p:cNvSpPr>
                <a:spLocks/>
              </p:cNvSpPr>
              <p:nvPr/>
            </p:nvSpPr>
            <p:spPr bwMode="auto">
              <a:xfrm>
                <a:off x="2234331" y="-6145828"/>
                <a:ext cx="141288" cy="131763"/>
              </a:xfrm>
              <a:custGeom>
                <a:avLst/>
                <a:gdLst>
                  <a:gd name="T0" fmla="*/ 22 w 140"/>
                  <a:gd name="T1" fmla="*/ 0 h 130"/>
                  <a:gd name="T2" fmla="*/ 22 w 140"/>
                  <a:gd name="T3" fmla="*/ 0 h 130"/>
                  <a:gd name="T4" fmla="*/ 0 w 140"/>
                  <a:gd name="T5" fmla="*/ 12 h 130"/>
                  <a:gd name="T6" fmla="*/ 131 w 140"/>
                  <a:gd name="T7" fmla="*/ 130 h 130"/>
                  <a:gd name="T8" fmla="*/ 140 w 140"/>
                  <a:gd name="T9" fmla="*/ 106 h 130"/>
                  <a:gd name="T10" fmla="*/ 22 w 140"/>
                  <a:gd name="T11" fmla="*/ 0 h 130"/>
                </a:gdLst>
                <a:ahLst/>
                <a:cxnLst>
                  <a:cxn ang="0">
                    <a:pos x="T0" y="T1"/>
                  </a:cxn>
                  <a:cxn ang="0">
                    <a:pos x="T2" y="T3"/>
                  </a:cxn>
                  <a:cxn ang="0">
                    <a:pos x="T4" y="T5"/>
                  </a:cxn>
                  <a:cxn ang="0">
                    <a:pos x="T6" y="T7"/>
                  </a:cxn>
                  <a:cxn ang="0">
                    <a:pos x="T8" y="T9"/>
                  </a:cxn>
                  <a:cxn ang="0">
                    <a:pos x="T10" y="T11"/>
                  </a:cxn>
                </a:cxnLst>
                <a:rect l="0" t="0" r="r" b="b"/>
                <a:pathLst>
                  <a:path w="140" h="130">
                    <a:moveTo>
                      <a:pt x="22" y="0"/>
                    </a:moveTo>
                    <a:lnTo>
                      <a:pt x="22" y="0"/>
                    </a:lnTo>
                    <a:lnTo>
                      <a:pt x="0" y="12"/>
                    </a:lnTo>
                    <a:cubicBezTo>
                      <a:pt x="30" y="65"/>
                      <a:pt x="75" y="106"/>
                      <a:pt x="131" y="130"/>
                    </a:cubicBezTo>
                    <a:lnTo>
                      <a:pt x="140" y="106"/>
                    </a:lnTo>
                    <a:cubicBezTo>
                      <a:pt x="90" y="84"/>
                      <a:pt x="49" y="47"/>
                      <a:pt x="22" y="0"/>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6" name="Freeform 142">
                <a:extLst>
                  <a:ext uri="{FF2B5EF4-FFF2-40B4-BE49-F238E27FC236}">
                    <a16:creationId xmlns:a16="http://schemas.microsoft.com/office/drawing/2014/main" id="{884D31AF-C8C2-44F2-AD70-0EF83640A0D9}"/>
                  </a:ext>
                </a:extLst>
              </p:cNvPr>
              <p:cNvSpPr>
                <a:spLocks/>
              </p:cNvSpPr>
              <p:nvPr/>
            </p:nvSpPr>
            <p:spPr bwMode="auto">
              <a:xfrm>
                <a:off x="2551831" y="-6171228"/>
                <a:ext cx="179388" cy="180975"/>
              </a:xfrm>
              <a:custGeom>
                <a:avLst/>
                <a:gdLst>
                  <a:gd name="T0" fmla="*/ 91 w 178"/>
                  <a:gd name="T1" fmla="*/ 0 h 180"/>
                  <a:gd name="T2" fmla="*/ 91 w 178"/>
                  <a:gd name="T3" fmla="*/ 0 h 180"/>
                  <a:gd name="T4" fmla="*/ 0 w 178"/>
                  <a:gd name="T5" fmla="*/ 85 h 180"/>
                  <a:gd name="T6" fmla="*/ 35 w 178"/>
                  <a:gd name="T7" fmla="*/ 180 h 180"/>
                  <a:gd name="T8" fmla="*/ 178 w 178"/>
                  <a:gd name="T9" fmla="*/ 51 h 180"/>
                  <a:gd name="T10" fmla="*/ 91 w 178"/>
                  <a:gd name="T11" fmla="*/ 0 h 180"/>
                </a:gdLst>
                <a:ahLst/>
                <a:cxnLst>
                  <a:cxn ang="0">
                    <a:pos x="T0" y="T1"/>
                  </a:cxn>
                  <a:cxn ang="0">
                    <a:pos x="T2" y="T3"/>
                  </a:cxn>
                  <a:cxn ang="0">
                    <a:pos x="T4" y="T5"/>
                  </a:cxn>
                  <a:cxn ang="0">
                    <a:pos x="T6" y="T7"/>
                  </a:cxn>
                  <a:cxn ang="0">
                    <a:pos x="T8" y="T9"/>
                  </a:cxn>
                  <a:cxn ang="0">
                    <a:pos x="T10" y="T11"/>
                  </a:cxn>
                </a:cxnLst>
                <a:rect l="0" t="0" r="r" b="b"/>
                <a:pathLst>
                  <a:path w="178" h="180">
                    <a:moveTo>
                      <a:pt x="91" y="0"/>
                    </a:moveTo>
                    <a:lnTo>
                      <a:pt x="91" y="0"/>
                    </a:lnTo>
                    <a:cubicBezTo>
                      <a:pt x="71" y="37"/>
                      <a:pt x="39" y="67"/>
                      <a:pt x="0" y="85"/>
                    </a:cubicBezTo>
                    <a:lnTo>
                      <a:pt x="35" y="180"/>
                    </a:lnTo>
                    <a:cubicBezTo>
                      <a:pt x="96" y="154"/>
                      <a:pt x="146" y="108"/>
                      <a:pt x="178" y="51"/>
                    </a:cubicBezTo>
                    <a:lnTo>
                      <a:pt x="91" y="0"/>
                    </a:lnTo>
                    <a:close/>
                  </a:path>
                </a:pathLst>
              </a:custGeom>
              <a:solidFill>
                <a:srgbClr val="5CA97D"/>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7" name="Freeform 143">
                <a:extLst>
                  <a:ext uri="{FF2B5EF4-FFF2-40B4-BE49-F238E27FC236}">
                    <a16:creationId xmlns:a16="http://schemas.microsoft.com/office/drawing/2014/main" id="{F480A5C1-0960-4A17-86FB-390019E155C3}"/>
                  </a:ext>
                </a:extLst>
              </p:cNvPr>
              <p:cNvSpPr>
                <a:spLocks/>
              </p:cNvSpPr>
              <p:nvPr/>
            </p:nvSpPr>
            <p:spPr bwMode="auto">
              <a:xfrm>
                <a:off x="2651844" y="-6328391"/>
                <a:ext cx="153988" cy="204788"/>
              </a:xfrm>
              <a:custGeom>
                <a:avLst/>
                <a:gdLst>
                  <a:gd name="T0" fmla="*/ 136 w 153"/>
                  <a:gd name="T1" fmla="*/ 0 h 203"/>
                  <a:gd name="T2" fmla="*/ 136 w 153"/>
                  <a:gd name="T3" fmla="*/ 0 h 203"/>
                  <a:gd name="T4" fmla="*/ 11 w 153"/>
                  <a:gd name="T5" fmla="*/ 22 h 203"/>
                  <a:gd name="T6" fmla="*/ 0 w 153"/>
                  <a:gd name="T7" fmla="*/ 139 h 203"/>
                  <a:gd name="T8" fmla="*/ 110 w 153"/>
                  <a:gd name="T9" fmla="*/ 203 h 203"/>
                  <a:gd name="T10" fmla="*/ 136 w 153"/>
                  <a:gd name="T11" fmla="*/ 0 h 203"/>
                </a:gdLst>
                <a:ahLst/>
                <a:cxnLst>
                  <a:cxn ang="0">
                    <a:pos x="T0" y="T1"/>
                  </a:cxn>
                  <a:cxn ang="0">
                    <a:pos x="T2" y="T3"/>
                  </a:cxn>
                  <a:cxn ang="0">
                    <a:pos x="T4" y="T5"/>
                  </a:cxn>
                  <a:cxn ang="0">
                    <a:pos x="T6" y="T7"/>
                  </a:cxn>
                  <a:cxn ang="0">
                    <a:pos x="T8" y="T9"/>
                  </a:cxn>
                  <a:cxn ang="0">
                    <a:pos x="T10" y="T11"/>
                  </a:cxn>
                </a:cxnLst>
                <a:rect l="0" t="0" r="r" b="b"/>
                <a:pathLst>
                  <a:path w="153" h="203">
                    <a:moveTo>
                      <a:pt x="136" y="0"/>
                    </a:moveTo>
                    <a:lnTo>
                      <a:pt x="136" y="0"/>
                    </a:lnTo>
                    <a:lnTo>
                      <a:pt x="11" y="22"/>
                    </a:lnTo>
                    <a:cubicBezTo>
                      <a:pt x="22" y="76"/>
                      <a:pt x="10" y="116"/>
                      <a:pt x="0" y="139"/>
                    </a:cubicBezTo>
                    <a:lnTo>
                      <a:pt x="110" y="203"/>
                    </a:lnTo>
                    <a:cubicBezTo>
                      <a:pt x="130" y="160"/>
                      <a:pt x="153" y="90"/>
                      <a:pt x="136" y="0"/>
                    </a:cubicBezTo>
                    <a:close/>
                  </a:path>
                </a:pathLst>
              </a:custGeom>
              <a:solidFill>
                <a:srgbClr val="6CB366"/>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8" name="Freeform 144">
                <a:extLst>
                  <a:ext uri="{FF2B5EF4-FFF2-40B4-BE49-F238E27FC236}">
                    <a16:creationId xmlns:a16="http://schemas.microsoft.com/office/drawing/2014/main" id="{339D50BE-05F5-4ED7-8001-38782C0466EA}"/>
                  </a:ext>
                </a:extLst>
              </p:cNvPr>
              <p:cNvSpPr>
                <a:spLocks/>
              </p:cNvSpPr>
              <p:nvPr/>
            </p:nvSpPr>
            <p:spPr bwMode="auto">
              <a:xfrm>
                <a:off x="2588344" y="-6120428"/>
                <a:ext cx="165100" cy="153988"/>
              </a:xfrm>
              <a:custGeom>
                <a:avLst/>
                <a:gdLst>
                  <a:gd name="T0" fmla="*/ 0 w 165"/>
                  <a:gd name="T1" fmla="*/ 129 h 152"/>
                  <a:gd name="T2" fmla="*/ 0 w 165"/>
                  <a:gd name="T3" fmla="*/ 129 h 152"/>
                  <a:gd name="T4" fmla="*/ 8 w 165"/>
                  <a:gd name="T5" fmla="*/ 152 h 152"/>
                  <a:gd name="T6" fmla="*/ 165 w 165"/>
                  <a:gd name="T7" fmla="*/ 12 h 152"/>
                  <a:gd name="T8" fmla="*/ 143 w 165"/>
                  <a:gd name="T9" fmla="*/ 0 h 152"/>
                  <a:gd name="T10" fmla="*/ 0 w 165"/>
                  <a:gd name="T11" fmla="*/ 129 h 152"/>
                </a:gdLst>
                <a:ahLst/>
                <a:cxnLst>
                  <a:cxn ang="0">
                    <a:pos x="T0" y="T1"/>
                  </a:cxn>
                  <a:cxn ang="0">
                    <a:pos x="T2" y="T3"/>
                  </a:cxn>
                  <a:cxn ang="0">
                    <a:pos x="T4" y="T5"/>
                  </a:cxn>
                  <a:cxn ang="0">
                    <a:pos x="T6" y="T7"/>
                  </a:cxn>
                  <a:cxn ang="0">
                    <a:pos x="T8" y="T9"/>
                  </a:cxn>
                  <a:cxn ang="0">
                    <a:pos x="T10" y="T11"/>
                  </a:cxn>
                </a:cxnLst>
                <a:rect l="0" t="0" r="r" b="b"/>
                <a:pathLst>
                  <a:path w="165" h="152">
                    <a:moveTo>
                      <a:pt x="0" y="129"/>
                    </a:moveTo>
                    <a:lnTo>
                      <a:pt x="0" y="129"/>
                    </a:lnTo>
                    <a:lnTo>
                      <a:pt x="8" y="152"/>
                    </a:lnTo>
                    <a:cubicBezTo>
                      <a:pt x="75" y="125"/>
                      <a:pt x="130" y="75"/>
                      <a:pt x="165" y="12"/>
                    </a:cubicBezTo>
                    <a:lnTo>
                      <a:pt x="143" y="0"/>
                    </a:lnTo>
                    <a:cubicBezTo>
                      <a:pt x="111" y="57"/>
                      <a:pt x="61" y="103"/>
                      <a:pt x="0" y="129"/>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59" name="Freeform 145">
                <a:extLst>
                  <a:ext uri="{FF2B5EF4-FFF2-40B4-BE49-F238E27FC236}">
                    <a16:creationId xmlns:a16="http://schemas.microsoft.com/office/drawing/2014/main" id="{CAE78F50-EB7D-44EE-A466-4DCCC3167BB4}"/>
                  </a:ext>
                </a:extLst>
              </p:cNvPr>
              <p:cNvSpPr>
                <a:spLocks/>
              </p:cNvSpPr>
              <p:nvPr/>
            </p:nvSpPr>
            <p:spPr bwMode="auto">
              <a:xfrm>
                <a:off x="2596281" y="-6531591"/>
                <a:ext cx="214313" cy="209550"/>
              </a:xfrm>
              <a:custGeom>
                <a:avLst/>
                <a:gdLst>
                  <a:gd name="T0" fmla="*/ 97 w 212"/>
                  <a:gd name="T1" fmla="*/ 0 h 208"/>
                  <a:gd name="T2" fmla="*/ 97 w 212"/>
                  <a:gd name="T3" fmla="*/ 0 h 208"/>
                  <a:gd name="T4" fmla="*/ 0 w 212"/>
                  <a:gd name="T5" fmla="*/ 116 h 208"/>
                  <a:gd name="T6" fmla="*/ 62 w 212"/>
                  <a:gd name="T7" fmla="*/ 208 h 208"/>
                  <a:gd name="T8" fmla="*/ 212 w 212"/>
                  <a:gd name="T9" fmla="*/ 182 h 208"/>
                  <a:gd name="T10" fmla="*/ 97 w 212"/>
                  <a:gd name="T11" fmla="*/ 0 h 208"/>
                </a:gdLst>
                <a:ahLst/>
                <a:cxnLst>
                  <a:cxn ang="0">
                    <a:pos x="T0" y="T1"/>
                  </a:cxn>
                  <a:cxn ang="0">
                    <a:pos x="T2" y="T3"/>
                  </a:cxn>
                  <a:cxn ang="0">
                    <a:pos x="T4" y="T5"/>
                  </a:cxn>
                  <a:cxn ang="0">
                    <a:pos x="T6" y="T7"/>
                  </a:cxn>
                  <a:cxn ang="0">
                    <a:pos x="T8" y="T9"/>
                  </a:cxn>
                  <a:cxn ang="0">
                    <a:pos x="T10" y="T11"/>
                  </a:cxn>
                </a:cxnLst>
                <a:rect l="0" t="0" r="r" b="b"/>
                <a:pathLst>
                  <a:path w="212" h="208">
                    <a:moveTo>
                      <a:pt x="97" y="0"/>
                    </a:moveTo>
                    <a:lnTo>
                      <a:pt x="97" y="0"/>
                    </a:lnTo>
                    <a:lnTo>
                      <a:pt x="0" y="116"/>
                    </a:lnTo>
                    <a:cubicBezTo>
                      <a:pt x="29" y="140"/>
                      <a:pt x="50" y="172"/>
                      <a:pt x="62" y="208"/>
                    </a:cubicBezTo>
                    <a:lnTo>
                      <a:pt x="212" y="182"/>
                    </a:lnTo>
                    <a:cubicBezTo>
                      <a:pt x="194" y="110"/>
                      <a:pt x="153" y="46"/>
                      <a:pt x="97" y="0"/>
                    </a:cubicBezTo>
                    <a:close/>
                  </a:path>
                </a:pathLst>
              </a:custGeom>
              <a:solidFill>
                <a:srgbClr val="7EC14D"/>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0" name="Freeform 146">
                <a:extLst>
                  <a:ext uri="{FF2B5EF4-FFF2-40B4-BE49-F238E27FC236}">
                    <a16:creationId xmlns:a16="http://schemas.microsoft.com/office/drawing/2014/main" id="{3DD4DA60-D874-4EA3-802D-4B07548843C1}"/>
                  </a:ext>
                </a:extLst>
              </p:cNvPr>
              <p:cNvSpPr>
                <a:spLocks/>
              </p:cNvSpPr>
              <p:nvPr/>
            </p:nvSpPr>
            <p:spPr bwMode="auto">
              <a:xfrm>
                <a:off x="2762969" y="-6331566"/>
                <a:ext cx="57150" cy="220663"/>
              </a:xfrm>
              <a:custGeom>
                <a:avLst/>
                <a:gdLst>
                  <a:gd name="T0" fmla="*/ 51 w 57"/>
                  <a:gd name="T1" fmla="*/ 0 h 219"/>
                  <a:gd name="T2" fmla="*/ 51 w 57"/>
                  <a:gd name="T3" fmla="*/ 0 h 219"/>
                  <a:gd name="T4" fmla="*/ 26 w 57"/>
                  <a:gd name="T5" fmla="*/ 4 h 219"/>
                  <a:gd name="T6" fmla="*/ 32 w 57"/>
                  <a:gd name="T7" fmla="*/ 67 h 219"/>
                  <a:gd name="T8" fmla="*/ 0 w 57"/>
                  <a:gd name="T9" fmla="*/ 207 h 219"/>
                  <a:gd name="T10" fmla="*/ 21 w 57"/>
                  <a:gd name="T11" fmla="*/ 219 h 219"/>
                  <a:gd name="T12" fmla="*/ 57 w 57"/>
                  <a:gd name="T13" fmla="*/ 67 h 219"/>
                  <a:gd name="T14" fmla="*/ 51 w 57"/>
                  <a:gd name="T15" fmla="*/ 0 h 2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219">
                    <a:moveTo>
                      <a:pt x="51" y="0"/>
                    </a:moveTo>
                    <a:lnTo>
                      <a:pt x="51" y="0"/>
                    </a:lnTo>
                    <a:lnTo>
                      <a:pt x="26" y="4"/>
                    </a:lnTo>
                    <a:cubicBezTo>
                      <a:pt x="30" y="25"/>
                      <a:pt x="32" y="45"/>
                      <a:pt x="32" y="67"/>
                    </a:cubicBezTo>
                    <a:cubicBezTo>
                      <a:pt x="32" y="117"/>
                      <a:pt x="20" y="164"/>
                      <a:pt x="0" y="207"/>
                    </a:cubicBezTo>
                    <a:lnTo>
                      <a:pt x="21" y="219"/>
                    </a:lnTo>
                    <a:cubicBezTo>
                      <a:pt x="44" y="173"/>
                      <a:pt x="57" y="121"/>
                      <a:pt x="57" y="67"/>
                    </a:cubicBezTo>
                    <a:cubicBezTo>
                      <a:pt x="57" y="44"/>
                      <a:pt x="55" y="22"/>
                      <a:pt x="51" y="0"/>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1" name="Freeform 147">
                <a:extLst>
                  <a:ext uri="{FF2B5EF4-FFF2-40B4-BE49-F238E27FC236}">
                    <a16:creationId xmlns:a16="http://schemas.microsoft.com/office/drawing/2014/main" id="{42A8FEB3-8E75-459A-8C6B-04AF31540047}"/>
                  </a:ext>
                </a:extLst>
              </p:cNvPr>
              <p:cNvSpPr>
                <a:spLocks/>
              </p:cNvSpPr>
              <p:nvPr/>
            </p:nvSpPr>
            <p:spPr bwMode="auto">
              <a:xfrm>
                <a:off x="2694706" y="-6550641"/>
                <a:ext cx="141288" cy="201613"/>
              </a:xfrm>
              <a:custGeom>
                <a:avLst/>
                <a:gdLst>
                  <a:gd name="T0" fmla="*/ 115 w 140"/>
                  <a:gd name="T1" fmla="*/ 201 h 201"/>
                  <a:gd name="T2" fmla="*/ 115 w 140"/>
                  <a:gd name="T3" fmla="*/ 201 h 201"/>
                  <a:gd name="T4" fmla="*/ 140 w 140"/>
                  <a:gd name="T5" fmla="*/ 196 h 201"/>
                  <a:gd name="T6" fmla="*/ 17 w 140"/>
                  <a:gd name="T7" fmla="*/ 0 h 201"/>
                  <a:gd name="T8" fmla="*/ 0 w 140"/>
                  <a:gd name="T9" fmla="*/ 19 h 201"/>
                  <a:gd name="T10" fmla="*/ 115 w 140"/>
                  <a:gd name="T11" fmla="*/ 201 h 201"/>
                </a:gdLst>
                <a:ahLst/>
                <a:cxnLst>
                  <a:cxn ang="0">
                    <a:pos x="T0" y="T1"/>
                  </a:cxn>
                  <a:cxn ang="0">
                    <a:pos x="T2" y="T3"/>
                  </a:cxn>
                  <a:cxn ang="0">
                    <a:pos x="T4" y="T5"/>
                  </a:cxn>
                  <a:cxn ang="0">
                    <a:pos x="T6" y="T7"/>
                  </a:cxn>
                  <a:cxn ang="0">
                    <a:pos x="T8" y="T9"/>
                  </a:cxn>
                  <a:cxn ang="0">
                    <a:pos x="T10" y="T11"/>
                  </a:cxn>
                </a:cxnLst>
                <a:rect l="0" t="0" r="r" b="b"/>
                <a:pathLst>
                  <a:path w="140" h="201">
                    <a:moveTo>
                      <a:pt x="115" y="201"/>
                    </a:moveTo>
                    <a:lnTo>
                      <a:pt x="115" y="201"/>
                    </a:lnTo>
                    <a:lnTo>
                      <a:pt x="140" y="196"/>
                    </a:lnTo>
                    <a:cubicBezTo>
                      <a:pt x="120" y="118"/>
                      <a:pt x="76" y="50"/>
                      <a:pt x="17" y="0"/>
                    </a:cubicBezTo>
                    <a:lnTo>
                      <a:pt x="0" y="19"/>
                    </a:lnTo>
                    <a:cubicBezTo>
                      <a:pt x="56" y="65"/>
                      <a:pt x="97" y="129"/>
                      <a:pt x="115" y="201"/>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2" name="Freeform 148">
                <a:extLst>
                  <a:ext uri="{FF2B5EF4-FFF2-40B4-BE49-F238E27FC236}">
                    <a16:creationId xmlns:a16="http://schemas.microsoft.com/office/drawing/2014/main" id="{DF5A13F5-AA8B-4619-B37F-28B5A0AFF3FA}"/>
                  </a:ext>
                </a:extLst>
              </p:cNvPr>
              <p:cNvSpPr>
                <a:spLocks/>
              </p:cNvSpPr>
              <p:nvPr/>
            </p:nvSpPr>
            <p:spPr bwMode="auto">
              <a:xfrm>
                <a:off x="2480394" y="-6637953"/>
                <a:ext cx="217488" cy="211138"/>
              </a:xfrm>
              <a:custGeom>
                <a:avLst/>
                <a:gdLst>
                  <a:gd name="T0" fmla="*/ 215 w 215"/>
                  <a:gd name="T1" fmla="*/ 75 h 210"/>
                  <a:gd name="T2" fmla="*/ 215 w 215"/>
                  <a:gd name="T3" fmla="*/ 75 h 210"/>
                  <a:gd name="T4" fmla="*/ 0 w 215"/>
                  <a:gd name="T5" fmla="*/ 0 h 210"/>
                  <a:gd name="T6" fmla="*/ 0 w 215"/>
                  <a:gd name="T7" fmla="*/ 177 h 210"/>
                  <a:gd name="T8" fmla="*/ 101 w 215"/>
                  <a:gd name="T9" fmla="*/ 210 h 210"/>
                  <a:gd name="T10" fmla="*/ 215 w 215"/>
                  <a:gd name="T11" fmla="*/ 75 h 210"/>
                </a:gdLst>
                <a:ahLst/>
                <a:cxnLst>
                  <a:cxn ang="0">
                    <a:pos x="T0" y="T1"/>
                  </a:cxn>
                  <a:cxn ang="0">
                    <a:pos x="T2" y="T3"/>
                  </a:cxn>
                  <a:cxn ang="0">
                    <a:pos x="T4" y="T5"/>
                  </a:cxn>
                  <a:cxn ang="0">
                    <a:pos x="T6" y="T7"/>
                  </a:cxn>
                  <a:cxn ang="0">
                    <a:pos x="T8" y="T9"/>
                  </a:cxn>
                  <a:cxn ang="0">
                    <a:pos x="T10" y="T11"/>
                  </a:cxn>
                </a:cxnLst>
                <a:rect l="0" t="0" r="r" b="b"/>
                <a:pathLst>
                  <a:path w="215" h="210">
                    <a:moveTo>
                      <a:pt x="215" y="75"/>
                    </a:moveTo>
                    <a:lnTo>
                      <a:pt x="215" y="75"/>
                    </a:lnTo>
                    <a:cubicBezTo>
                      <a:pt x="155" y="29"/>
                      <a:pt x="81" y="2"/>
                      <a:pt x="0" y="0"/>
                    </a:cubicBezTo>
                    <a:lnTo>
                      <a:pt x="0" y="177"/>
                    </a:lnTo>
                    <a:cubicBezTo>
                      <a:pt x="38" y="179"/>
                      <a:pt x="72" y="191"/>
                      <a:pt x="101" y="210"/>
                    </a:cubicBezTo>
                    <a:lnTo>
                      <a:pt x="215" y="75"/>
                    </a:lnTo>
                    <a:close/>
                  </a:path>
                </a:pathLst>
              </a:custGeom>
              <a:solidFill>
                <a:srgbClr val="8FCD30"/>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3" name="Freeform 149">
                <a:extLst>
                  <a:ext uri="{FF2B5EF4-FFF2-40B4-BE49-F238E27FC236}">
                    <a16:creationId xmlns:a16="http://schemas.microsoft.com/office/drawing/2014/main" id="{0667556E-88D7-4FE1-98B7-89D25348A72E}"/>
                  </a:ext>
                </a:extLst>
              </p:cNvPr>
              <p:cNvSpPr>
                <a:spLocks/>
              </p:cNvSpPr>
              <p:nvPr/>
            </p:nvSpPr>
            <p:spPr bwMode="auto">
              <a:xfrm>
                <a:off x="2480394" y="-6663353"/>
                <a:ext cx="233363" cy="101600"/>
              </a:xfrm>
              <a:custGeom>
                <a:avLst/>
                <a:gdLst>
                  <a:gd name="T0" fmla="*/ 0 w 231"/>
                  <a:gd name="T1" fmla="*/ 0 h 100"/>
                  <a:gd name="T2" fmla="*/ 0 w 231"/>
                  <a:gd name="T3" fmla="*/ 0 h 100"/>
                  <a:gd name="T4" fmla="*/ 0 w 231"/>
                  <a:gd name="T5" fmla="*/ 25 h 100"/>
                  <a:gd name="T6" fmla="*/ 215 w 231"/>
                  <a:gd name="T7" fmla="*/ 100 h 100"/>
                  <a:gd name="T8" fmla="*/ 231 w 231"/>
                  <a:gd name="T9" fmla="*/ 80 h 100"/>
                  <a:gd name="T10" fmla="*/ 0 w 231"/>
                  <a:gd name="T11" fmla="*/ 0 h 100"/>
                </a:gdLst>
                <a:ahLst/>
                <a:cxnLst>
                  <a:cxn ang="0">
                    <a:pos x="T0" y="T1"/>
                  </a:cxn>
                  <a:cxn ang="0">
                    <a:pos x="T2" y="T3"/>
                  </a:cxn>
                  <a:cxn ang="0">
                    <a:pos x="T4" y="T5"/>
                  </a:cxn>
                  <a:cxn ang="0">
                    <a:pos x="T6" y="T7"/>
                  </a:cxn>
                  <a:cxn ang="0">
                    <a:pos x="T8" y="T9"/>
                  </a:cxn>
                  <a:cxn ang="0">
                    <a:pos x="T10" y="T11"/>
                  </a:cxn>
                </a:cxnLst>
                <a:rect l="0" t="0" r="r" b="b"/>
                <a:pathLst>
                  <a:path w="231" h="100">
                    <a:moveTo>
                      <a:pt x="0" y="0"/>
                    </a:moveTo>
                    <a:lnTo>
                      <a:pt x="0" y="0"/>
                    </a:lnTo>
                    <a:lnTo>
                      <a:pt x="0" y="25"/>
                    </a:lnTo>
                    <a:cubicBezTo>
                      <a:pt x="81" y="27"/>
                      <a:pt x="155" y="54"/>
                      <a:pt x="215" y="100"/>
                    </a:cubicBezTo>
                    <a:lnTo>
                      <a:pt x="231" y="80"/>
                    </a:lnTo>
                    <a:cubicBezTo>
                      <a:pt x="167" y="31"/>
                      <a:pt x="87" y="2"/>
                      <a:pt x="0" y="0"/>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4" name="Freeform 150">
                <a:extLst>
                  <a:ext uri="{FF2B5EF4-FFF2-40B4-BE49-F238E27FC236}">
                    <a16:creationId xmlns:a16="http://schemas.microsoft.com/office/drawing/2014/main" id="{5D923536-0FAF-419C-A968-BBD2DC782F21}"/>
                  </a:ext>
                </a:extLst>
              </p:cNvPr>
              <p:cNvSpPr>
                <a:spLocks/>
              </p:cNvSpPr>
              <p:nvPr/>
            </p:nvSpPr>
            <p:spPr bwMode="auto">
              <a:xfrm>
                <a:off x="2218456" y="-6314103"/>
                <a:ext cx="74613" cy="152400"/>
              </a:xfrm>
              <a:custGeom>
                <a:avLst/>
                <a:gdLst>
                  <a:gd name="T0" fmla="*/ 74 w 74"/>
                  <a:gd name="T1" fmla="*/ 126 h 152"/>
                  <a:gd name="T2" fmla="*/ 74 w 74"/>
                  <a:gd name="T3" fmla="*/ 126 h 152"/>
                  <a:gd name="T4" fmla="*/ 63 w 74"/>
                  <a:gd name="T5" fmla="*/ 9 h 152"/>
                  <a:gd name="T6" fmla="*/ 13 w 74"/>
                  <a:gd name="T7" fmla="*/ 0 h 152"/>
                  <a:gd name="T8" fmla="*/ 30 w 74"/>
                  <a:gd name="T9" fmla="*/ 152 h 152"/>
                  <a:gd name="T10" fmla="*/ 74 w 74"/>
                  <a:gd name="T11" fmla="*/ 126 h 152"/>
                </a:gdLst>
                <a:ahLst/>
                <a:cxnLst>
                  <a:cxn ang="0">
                    <a:pos x="T0" y="T1"/>
                  </a:cxn>
                  <a:cxn ang="0">
                    <a:pos x="T2" y="T3"/>
                  </a:cxn>
                  <a:cxn ang="0">
                    <a:pos x="T4" y="T5"/>
                  </a:cxn>
                  <a:cxn ang="0">
                    <a:pos x="T6" y="T7"/>
                  </a:cxn>
                  <a:cxn ang="0">
                    <a:pos x="T8" y="T9"/>
                  </a:cxn>
                  <a:cxn ang="0">
                    <a:pos x="T10" y="T11"/>
                  </a:cxn>
                </a:cxnLst>
                <a:rect l="0" t="0" r="r" b="b"/>
                <a:pathLst>
                  <a:path w="74" h="152">
                    <a:moveTo>
                      <a:pt x="74" y="126"/>
                    </a:moveTo>
                    <a:lnTo>
                      <a:pt x="74" y="126"/>
                    </a:lnTo>
                    <a:cubicBezTo>
                      <a:pt x="63" y="102"/>
                      <a:pt x="52" y="58"/>
                      <a:pt x="63" y="9"/>
                    </a:cubicBezTo>
                    <a:lnTo>
                      <a:pt x="13" y="0"/>
                    </a:lnTo>
                    <a:cubicBezTo>
                      <a:pt x="0" y="60"/>
                      <a:pt x="14" y="118"/>
                      <a:pt x="30" y="152"/>
                    </a:cubicBezTo>
                    <a:lnTo>
                      <a:pt x="74" y="126"/>
                    </a:ln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5" name="Freeform 151">
                <a:extLst>
                  <a:ext uri="{FF2B5EF4-FFF2-40B4-BE49-F238E27FC236}">
                    <a16:creationId xmlns:a16="http://schemas.microsoft.com/office/drawing/2014/main" id="{B4301E37-4DE5-4A6E-9057-B320BAB90EA1}"/>
                  </a:ext>
                </a:extLst>
              </p:cNvPr>
              <p:cNvSpPr>
                <a:spLocks/>
              </p:cNvSpPr>
              <p:nvPr/>
            </p:nvSpPr>
            <p:spPr bwMode="auto">
              <a:xfrm>
                <a:off x="2381969" y="-6079153"/>
                <a:ext cx="179388" cy="98425"/>
              </a:xfrm>
              <a:custGeom>
                <a:avLst/>
                <a:gdLst>
                  <a:gd name="T0" fmla="*/ 153 w 178"/>
                  <a:gd name="T1" fmla="*/ 0 h 98"/>
                  <a:gd name="T2" fmla="*/ 153 w 178"/>
                  <a:gd name="T3" fmla="*/ 0 h 98"/>
                  <a:gd name="T4" fmla="*/ 26 w 178"/>
                  <a:gd name="T5" fmla="*/ 0 h 98"/>
                  <a:gd name="T6" fmla="*/ 0 w 178"/>
                  <a:gd name="T7" fmla="*/ 71 h 98"/>
                  <a:gd name="T8" fmla="*/ 178 w 178"/>
                  <a:gd name="T9" fmla="*/ 71 h 98"/>
                  <a:gd name="T10" fmla="*/ 153 w 178"/>
                  <a:gd name="T11" fmla="*/ 0 h 98"/>
                </a:gdLst>
                <a:ahLst/>
                <a:cxnLst>
                  <a:cxn ang="0">
                    <a:pos x="T0" y="T1"/>
                  </a:cxn>
                  <a:cxn ang="0">
                    <a:pos x="T2" y="T3"/>
                  </a:cxn>
                  <a:cxn ang="0">
                    <a:pos x="T4" y="T5"/>
                  </a:cxn>
                  <a:cxn ang="0">
                    <a:pos x="T6" y="T7"/>
                  </a:cxn>
                  <a:cxn ang="0">
                    <a:pos x="T8" y="T9"/>
                  </a:cxn>
                  <a:cxn ang="0">
                    <a:pos x="T10" y="T11"/>
                  </a:cxn>
                </a:cxnLst>
                <a:rect l="0" t="0" r="r" b="b"/>
                <a:pathLst>
                  <a:path w="178" h="98">
                    <a:moveTo>
                      <a:pt x="153" y="0"/>
                    </a:moveTo>
                    <a:lnTo>
                      <a:pt x="153" y="0"/>
                    </a:lnTo>
                    <a:cubicBezTo>
                      <a:pt x="104" y="15"/>
                      <a:pt x="66" y="13"/>
                      <a:pt x="26" y="0"/>
                    </a:cubicBezTo>
                    <a:lnTo>
                      <a:pt x="0" y="71"/>
                    </a:lnTo>
                    <a:cubicBezTo>
                      <a:pt x="39" y="85"/>
                      <a:pt x="102" y="98"/>
                      <a:pt x="178" y="71"/>
                    </a:cubicBezTo>
                    <a:lnTo>
                      <a:pt x="153" y="0"/>
                    </a:lnTo>
                    <a:close/>
                  </a:path>
                </a:pathLst>
              </a:custGeom>
              <a:solidFill>
                <a:srgbClr val="4DA091"/>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sp>
            <p:nvSpPr>
              <p:cNvPr id="66" name="Freeform 152">
                <a:extLst>
                  <a:ext uri="{FF2B5EF4-FFF2-40B4-BE49-F238E27FC236}">
                    <a16:creationId xmlns:a16="http://schemas.microsoft.com/office/drawing/2014/main" id="{825BFB43-B450-4D0E-AA9B-948DF88111DC}"/>
                  </a:ext>
                </a:extLst>
              </p:cNvPr>
              <p:cNvSpPr>
                <a:spLocks/>
              </p:cNvSpPr>
              <p:nvPr/>
            </p:nvSpPr>
            <p:spPr bwMode="auto">
              <a:xfrm>
                <a:off x="2374031" y="-6007716"/>
                <a:ext cx="196850" cy="41275"/>
              </a:xfrm>
              <a:custGeom>
                <a:avLst/>
                <a:gdLst>
                  <a:gd name="T0" fmla="*/ 97 w 195"/>
                  <a:gd name="T1" fmla="*/ 15 h 41"/>
                  <a:gd name="T2" fmla="*/ 97 w 195"/>
                  <a:gd name="T3" fmla="*/ 15 h 41"/>
                  <a:gd name="T4" fmla="*/ 8 w 195"/>
                  <a:gd name="T5" fmla="*/ 0 h 41"/>
                  <a:gd name="T6" fmla="*/ 0 w 195"/>
                  <a:gd name="T7" fmla="*/ 24 h 41"/>
                  <a:gd name="T8" fmla="*/ 97 w 195"/>
                  <a:gd name="T9" fmla="*/ 41 h 41"/>
                  <a:gd name="T10" fmla="*/ 195 w 195"/>
                  <a:gd name="T11" fmla="*/ 24 h 41"/>
                  <a:gd name="T12" fmla="*/ 186 w 195"/>
                  <a:gd name="T13" fmla="*/ 0 h 41"/>
                  <a:gd name="T14" fmla="*/ 97 w 195"/>
                  <a:gd name="T15" fmla="*/ 1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1">
                    <a:moveTo>
                      <a:pt x="97" y="15"/>
                    </a:moveTo>
                    <a:lnTo>
                      <a:pt x="97" y="15"/>
                    </a:lnTo>
                    <a:cubicBezTo>
                      <a:pt x="66" y="15"/>
                      <a:pt x="36" y="10"/>
                      <a:pt x="8" y="0"/>
                    </a:cubicBezTo>
                    <a:lnTo>
                      <a:pt x="0" y="24"/>
                    </a:lnTo>
                    <a:cubicBezTo>
                      <a:pt x="30" y="35"/>
                      <a:pt x="63" y="41"/>
                      <a:pt x="97" y="41"/>
                    </a:cubicBezTo>
                    <a:cubicBezTo>
                      <a:pt x="132" y="41"/>
                      <a:pt x="165" y="35"/>
                      <a:pt x="195" y="24"/>
                    </a:cubicBezTo>
                    <a:lnTo>
                      <a:pt x="186" y="0"/>
                    </a:lnTo>
                    <a:cubicBezTo>
                      <a:pt x="159" y="10"/>
                      <a:pt x="129" y="15"/>
                      <a:pt x="97" y="15"/>
                    </a:cubicBezTo>
                    <a:close/>
                  </a:path>
                </a:pathLst>
              </a:custGeom>
              <a:solidFill>
                <a:srgbClr val="368FA8"/>
              </a:solidFill>
              <a:ln w="0">
                <a:noFill/>
                <a:prstDash val="solid"/>
                <a:round/>
                <a:headEnd/>
                <a:tailEnd/>
              </a:ln>
            </p:spPr>
            <p:txBody>
              <a:bodyPr vert="horz" wrap="square" lIns="91440" tIns="45720" rIns="91440" bIns="45720" numCol="1" anchor="t" anchorCtr="0" compatLnSpc="1">
                <a:prstTxWarp prst="textNoShape">
                  <a:avLst/>
                </a:prstTxWarp>
              </a:bodyPr>
              <a:lstStyle/>
              <a:p>
                <a:pPr rtl="0"/>
                <a:endParaRPr lang="en-AU" sz="1350" dirty="0"/>
              </a:p>
            </p:txBody>
          </p:sp>
        </p:grpSp>
      </p:grpSp>
      <p:sp>
        <p:nvSpPr>
          <p:cNvPr id="6" name="Subtitle 2">
            <a:extLst>
              <a:ext uri="{FF2B5EF4-FFF2-40B4-BE49-F238E27FC236}">
                <a16:creationId xmlns:a16="http://schemas.microsoft.com/office/drawing/2014/main" id="{B113A054-12CB-4197-89CB-FBA21D5F8988}"/>
              </a:ext>
            </a:extLst>
          </p:cNvPr>
          <p:cNvSpPr>
            <a:spLocks noGrp="1"/>
          </p:cNvSpPr>
          <p:nvPr>
            <p:ph type="subTitle" idx="1" hasCustomPrompt="1"/>
          </p:nvPr>
        </p:nvSpPr>
        <p:spPr>
          <a:xfrm>
            <a:off x="628651" y="2096624"/>
            <a:ext cx="5583464" cy="1791811"/>
          </a:xfrm>
          <a:prstGeom prst="rect">
            <a:avLst/>
          </a:prstGeom>
        </p:spPr>
        <p:txBody>
          <a:bodyPr/>
          <a:lstStyle>
            <a:lvl1pPr marL="0" indent="0" algn="l">
              <a:buNone/>
              <a:defRPr sz="1875" b="0">
                <a:solidFill>
                  <a:schemeClr val="bg1"/>
                </a:solidFill>
              </a:defRPr>
            </a:lvl1pPr>
            <a:lvl2pPr marL="0" indent="0" algn="l">
              <a:buNone/>
              <a:defRPr sz="1875" b="0">
                <a:solidFill>
                  <a:schemeClr val="bg1"/>
                </a:solidFill>
              </a:defRPr>
            </a:lvl2pPr>
            <a:lvl3pPr marL="0" indent="0" algn="l">
              <a:buNone/>
              <a:defRPr sz="1875" b="0">
                <a:solidFill>
                  <a:schemeClr val="bg1"/>
                </a:solidFill>
              </a:defRPr>
            </a:lvl3pPr>
            <a:lvl4pPr marL="0" indent="0" algn="l">
              <a:buNone/>
              <a:defRPr sz="1875" b="0">
                <a:solidFill>
                  <a:schemeClr val="bg1"/>
                </a:solidFill>
              </a:defRPr>
            </a:lvl4pPr>
            <a:lvl5pPr marL="0" indent="0" algn="l">
              <a:buNone/>
              <a:defRPr sz="1875" b="0">
                <a:solidFill>
                  <a:schemeClr val="bg1"/>
                </a:solidFill>
              </a:defRPr>
            </a:lvl5pPr>
            <a:lvl6pPr marL="0" indent="0" algn="l">
              <a:buNone/>
              <a:defRPr sz="1875" b="0">
                <a:solidFill>
                  <a:schemeClr val="bg1"/>
                </a:solidFill>
              </a:defRPr>
            </a:lvl6pPr>
            <a:lvl7pPr marL="0" indent="0" algn="l">
              <a:buNone/>
              <a:defRPr sz="1875" b="0">
                <a:solidFill>
                  <a:schemeClr val="bg1"/>
                </a:solidFill>
              </a:defRPr>
            </a:lvl7pPr>
            <a:lvl8pPr marL="0" indent="0" algn="l">
              <a:buNone/>
              <a:defRPr sz="1875" b="0">
                <a:solidFill>
                  <a:schemeClr val="bg1"/>
                </a:solidFill>
              </a:defRPr>
            </a:lvl8pPr>
            <a:lvl9pPr marL="0" indent="0" algn="l">
              <a:buNone/>
              <a:defRPr sz="1875" b="0">
                <a:solidFill>
                  <a:schemeClr val="bg1"/>
                </a:solidFill>
              </a:defRPr>
            </a:lvl9pPr>
          </a:lstStyle>
          <a:p>
            <a:pPr lvl="0"/>
            <a:r>
              <a:rPr lang="en-US" dirty="0"/>
              <a:t>Click to add subtitle</a:t>
            </a:r>
          </a:p>
          <a:p>
            <a:pPr lvl="1"/>
            <a:r>
              <a:rPr lang="en-US" dirty="0"/>
              <a:t>2</a:t>
            </a:r>
          </a:p>
          <a:p>
            <a:pPr lvl="2"/>
            <a:r>
              <a:rPr lang="en-US" dirty="0"/>
              <a:t>3</a:t>
            </a:r>
          </a:p>
          <a:p>
            <a:pPr lvl="3"/>
            <a:r>
              <a:rPr lang="en-US" dirty="0"/>
              <a:t>4</a:t>
            </a:r>
          </a:p>
          <a:p>
            <a:pPr lvl="4"/>
            <a:r>
              <a:rPr lang="en-US" dirty="0"/>
              <a:t>5</a:t>
            </a:r>
          </a:p>
          <a:p>
            <a:pPr lvl="5"/>
            <a:r>
              <a:rPr lang="en-US" dirty="0"/>
              <a:t>6</a:t>
            </a:r>
          </a:p>
          <a:p>
            <a:pPr lvl="6"/>
            <a:r>
              <a:rPr lang="en-US" dirty="0"/>
              <a:t>7</a:t>
            </a:r>
          </a:p>
          <a:p>
            <a:pPr lvl="7"/>
            <a:r>
              <a:rPr lang="en-US" dirty="0"/>
              <a:t>8</a:t>
            </a:r>
          </a:p>
          <a:p>
            <a:pPr lvl="8"/>
            <a:r>
              <a:rPr lang="en-US" dirty="0"/>
              <a:t>9</a:t>
            </a:r>
            <a:endParaRPr lang="en-GB" dirty="0"/>
          </a:p>
        </p:txBody>
      </p:sp>
      <p:sp>
        <p:nvSpPr>
          <p:cNvPr id="3" name="Title 2">
            <a:extLst>
              <a:ext uri="{FF2B5EF4-FFF2-40B4-BE49-F238E27FC236}">
                <a16:creationId xmlns:a16="http://schemas.microsoft.com/office/drawing/2014/main" id="{4C6894AC-A6FF-4C78-BD1B-BD484004B46F}"/>
              </a:ext>
            </a:extLst>
          </p:cNvPr>
          <p:cNvSpPr>
            <a:spLocks noGrp="1"/>
          </p:cNvSpPr>
          <p:nvPr>
            <p:ph type="title" hasCustomPrompt="1"/>
          </p:nvPr>
        </p:nvSpPr>
        <p:spPr>
          <a:xfrm>
            <a:off x="628651" y="173330"/>
            <a:ext cx="5583464" cy="1825511"/>
          </a:xfrm>
          <a:prstGeom prst="rect">
            <a:avLst/>
          </a:prstGeom>
        </p:spPr>
        <p:txBody>
          <a:bodyPr anchor="b" anchorCtr="0"/>
          <a:lstStyle>
            <a:lvl1pPr>
              <a:defRPr sz="3375" b="0">
                <a:solidFill>
                  <a:schemeClr val="bg1"/>
                </a:solidFill>
              </a:defRPr>
            </a:lvl1pPr>
          </a:lstStyle>
          <a:p>
            <a:r>
              <a:rPr lang="en-US" dirty="0"/>
              <a:t>Click to add title</a:t>
            </a:r>
            <a:endParaRPr lang="en-GB" dirty="0"/>
          </a:p>
        </p:txBody>
      </p:sp>
    </p:spTree>
    <p:extLst>
      <p:ext uri="{BB962C8B-B14F-4D97-AF65-F5344CB8AC3E}">
        <p14:creationId xmlns:p14="http://schemas.microsoft.com/office/powerpoint/2010/main" val="1738126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7637281" y="1246189"/>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1160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9323" y="234950"/>
            <a:ext cx="58221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15022408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63372" y="365126"/>
            <a:ext cx="7830000" cy="892175"/>
          </a:xfrm>
          <a:prstGeom prst="rect">
            <a:avLst/>
          </a:prstGeom>
        </p:spPr>
        <p:txBody>
          <a:bodyPr/>
          <a:lstStyle>
            <a:lvl1pPr>
              <a:defRPr/>
            </a:lvl1pPr>
          </a:lstStyle>
          <a:p>
            <a:r>
              <a:rPr lang="en-US" dirty="0"/>
              <a:t>Click to add title</a:t>
            </a:r>
            <a:endParaRPr lang="en-GB" dirty="0"/>
          </a:p>
        </p:txBody>
      </p:sp>
      <p:sp>
        <p:nvSpPr>
          <p:cNvPr id="3" name="Content Placeholder 2"/>
          <p:cNvSpPr>
            <a:spLocks noGrp="1"/>
          </p:cNvSpPr>
          <p:nvPr>
            <p:ph sz="half" idx="1" hasCustomPrompt="1"/>
          </p:nvPr>
        </p:nvSpPr>
        <p:spPr>
          <a:xfrm>
            <a:off x="663372" y="1367001"/>
            <a:ext cx="3780000" cy="4140000"/>
          </a:xfrm>
          <a:prstGeom prst="rect">
            <a:avLst/>
          </a:prstGeom>
        </p:spPr>
        <p:txBody>
          <a:bodyPr/>
          <a:lstStyle>
            <a:lvl1pPr>
              <a:defRPr/>
            </a:lvl1pPr>
          </a:lstStyle>
          <a:p>
            <a:pPr lvl="0"/>
            <a:r>
              <a:rPr lang="en-US" dirty="0"/>
              <a:t>This slide can be used for two text boxes, or text and: chart, SmartArt, image or table.</a:t>
            </a:r>
          </a:p>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4713372" y="1367001"/>
            <a:ext cx="3780000" cy="4140000"/>
          </a:xfrm>
          <a:prstGeom prst="rect">
            <a:avLst/>
          </a:prstGeom>
        </p:spPr>
        <p:txBody>
          <a:bodyPr/>
          <a:lstStyle>
            <a:lvl1pPr>
              <a:defRPr/>
            </a:lvl1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923A75FF-C3CD-4576-A297-FE429F558AC7}" type="datetime1">
              <a:rPr lang="en-GB" smtClean="0"/>
              <a:t>05/12/2022</a:t>
            </a:fld>
            <a:endParaRPr lang="en-GB"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F5AEA0E0-5CC6-4BD0-905C-A0021E419432}" type="slidenum">
              <a:rPr lang="en-GB" smtClean="0"/>
              <a:t>‹#›</a:t>
            </a:fld>
            <a:endParaRPr lang="en-GB" dirty="0"/>
          </a:p>
        </p:txBody>
      </p:sp>
    </p:spTree>
    <p:extLst>
      <p:ext uri="{BB962C8B-B14F-4D97-AF65-F5344CB8AC3E}">
        <p14:creationId xmlns:p14="http://schemas.microsoft.com/office/powerpoint/2010/main" val="907788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one imag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628650" y="6356351"/>
            <a:ext cx="2057400" cy="365125"/>
          </a:xfrm>
          <a:prstGeom prst="rect">
            <a:avLst/>
          </a:prstGeom>
        </p:spPr>
        <p:txBody>
          <a:bodyPr/>
          <a:lstStyle>
            <a:lvl1pPr>
              <a:defRPr>
                <a:solidFill>
                  <a:schemeClr val="bg1"/>
                </a:solidFill>
              </a:defRPr>
            </a:lvl1pPr>
          </a:lstStyle>
          <a:p>
            <a:fld id="{4140CA66-6E9C-4D83-9499-D9A61216D186}" type="datetime1">
              <a:rPr lang="en-GB" smtClean="0"/>
              <a:t>05/12/2022</a:t>
            </a:fld>
            <a:endParaRPr lang="en-GB"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lvl1pPr>
              <a:defRPr>
                <a:solidFill>
                  <a:schemeClr val="bg1"/>
                </a:solidFill>
              </a:defRPr>
            </a:lvl1pPr>
          </a:lstStyle>
          <a:p>
            <a:fld id="{F5AEA0E0-5CC6-4BD0-905C-A0021E419432}" type="slidenum">
              <a:rPr lang="en-GB" smtClean="0"/>
              <a:pPr/>
              <a:t>‹#›</a:t>
            </a:fld>
            <a:endParaRPr lang="en-GB" dirty="0"/>
          </a:p>
        </p:txBody>
      </p:sp>
      <p:sp>
        <p:nvSpPr>
          <p:cNvPr id="10" name="Text Placeholder 8">
            <a:extLst>
              <a:ext uri="{FF2B5EF4-FFF2-40B4-BE49-F238E27FC236}">
                <a16:creationId xmlns:a16="http://schemas.microsoft.com/office/drawing/2014/main" id="{3399DAD4-A874-4EAB-AB3C-820568E6E783}"/>
              </a:ext>
            </a:extLst>
          </p:cNvPr>
          <p:cNvSpPr>
            <a:spLocks noGrp="1"/>
          </p:cNvSpPr>
          <p:nvPr>
            <p:ph type="body" sz="quarter" idx="13" hasCustomPrompt="1"/>
          </p:nvPr>
        </p:nvSpPr>
        <p:spPr>
          <a:xfrm>
            <a:off x="663372" y="1367001"/>
            <a:ext cx="3915000" cy="3780000"/>
          </a:xfrm>
          <a:prstGeom prst="rect">
            <a:avLst/>
          </a:prstGeom>
        </p:spPr>
        <p:txBody>
          <a:bodyPr/>
          <a:lstStyle>
            <a:lvl1pPr>
              <a:defRPr/>
            </a:lvl1pPr>
          </a:lstStyle>
          <a:p>
            <a:pPr lvl="0"/>
            <a:r>
              <a:rPr lang="en-GB" dirty="0"/>
              <a:t>Click to add text, press the ‘Increase/Decrease’ button under the Home table to move though the styles.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9" name="Title 8">
            <a:extLst>
              <a:ext uri="{FF2B5EF4-FFF2-40B4-BE49-F238E27FC236}">
                <a16:creationId xmlns:a16="http://schemas.microsoft.com/office/drawing/2014/main" id="{31EA26B7-B387-46A1-9292-F5FCA5FE65C3}"/>
              </a:ext>
            </a:extLst>
          </p:cNvPr>
          <p:cNvSpPr>
            <a:spLocks noGrp="1"/>
          </p:cNvSpPr>
          <p:nvPr>
            <p:ph type="title" hasCustomPrompt="1"/>
          </p:nvPr>
        </p:nvSpPr>
        <p:spPr>
          <a:xfrm>
            <a:off x="628650" y="365126"/>
            <a:ext cx="7886700" cy="1325563"/>
          </a:xfrm>
          <a:prstGeom prst="rect">
            <a:avLst/>
          </a:prstGeom>
        </p:spPr>
        <p:txBody>
          <a:bodyPr/>
          <a:lstStyle>
            <a:lvl1pPr>
              <a:defRPr/>
            </a:lvl1pPr>
          </a:lstStyle>
          <a:p>
            <a:r>
              <a:rPr lang="en-US" dirty="0"/>
              <a:t>Click to add title</a:t>
            </a:r>
            <a:endParaRPr lang="en-GB" dirty="0"/>
          </a:p>
        </p:txBody>
      </p:sp>
      <p:sp>
        <p:nvSpPr>
          <p:cNvPr id="16" name="Picture Placeholder 7">
            <a:extLst>
              <a:ext uri="{FF2B5EF4-FFF2-40B4-BE49-F238E27FC236}">
                <a16:creationId xmlns:a16="http://schemas.microsoft.com/office/drawing/2014/main" id="{E08D2B93-142C-457F-B4DA-8FAD62DC5AA3}"/>
              </a:ext>
            </a:extLst>
          </p:cNvPr>
          <p:cNvSpPr>
            <a:spLocks noGrp="1"/>
          </p:cNvSpPr>
          <p:nvPr>
            <p:ph type="pic" sz="quarter" idx="14"/>
          </p:nvPr>
        </p:nvSpPr>
        <p:spPr>
          <a:xfrm>
            <a:off x="4838700" y="1367001"/>
            <a:ext cx="3962400" cy="4119601"/>
          </a:xfrm>
          <a:prstGeom prst="rect">
            <a:avLst/>
          </a:prstGeom>
          <a:solidFill>
            <a:schemeClr val="bg1">
              <a:lumMod val="75000"/>
            </a:schemeClr>
          </a:solidFill>
        </p:spPr>
        <p:txBody>
          <a:bodyPr lIns="216000" tIns="216000" rIns="216000" bIns="216000"/>
          <a:lstStyle>
            <a:lvl1pPr>
              <a:defRPr sz="1050">
                <a:solidFill>
                  <a:schemeClr val="bg1"/>
                </a:solidFill>
              </a:defRPr>
            </a:lvl1pPr>
          </a:lstStyle>
          <a:p>
            <a:r>
              <a:rPr lang="en-US" dirty="0"/>
              <a:t>Click icon to add picture</a:t>
            </a:r>
            <a:endParaRPr lang="en-AU" dirty="0"/>
          </a:p>
        </p:txBody>
      </p:sp>
    </p:spTree>
    <p:extLst>
      <p:ext uri="{BB962C8B-B14F-4D97-AF65-F5344CB8AC3E}">
        <p14:creationId xmlns:p14="http://schemas.microsoft.com/office/powerpoint/2010/main" val="6097698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two images">
    <p:spTree>
      <p:nvGrpSpPr>
        <p:cNvPr id="1" name=""/>
        <p:cNvGrpSpPr/>
        <p:nvPr/>
      </p:nvGrpSpPr>
      <p:grpSpPr>
        <a:xfrm>
          <a:off x="0" y="0"/>
          <a:ext cx="0" cy="0"/>
          <a:chOff x="0" y="0"/>
          <a:chExt cx="0" cy="0"/>
        </a:xfrm>
      </p:grpSpPr>
      <p:sp>
        <p:nvSpPr>
          <p:cNvPr id="13" name="Picture Placeholder 7">
            <a:extLst>
              <a:ext uri="{FF2B5EF4-FFF2-40B4-BE49-F238E27FC236}">
                <a16:creationId xmlns:a16="http://schemas.microsoft.com/office/drawing/2014/main" id="{63261037-D45B-4E11-9F49-85E7F71D81B8}"/>
              </a:ext>
            </a:extLst>
          </p:cNvPr>
          <p:cNvSpPr>
            <a:spLocks noGrp="1"/>
          </p:cNvSpPr>
          <p:nvPr>
            <p:ph type="pic" sz="quarter" idx="14"/>
          </p:nvPr>
        </p:nvSpPr>
        <p:spPr>
          <a:xfrm>
            <a:off x="4838700" y="1367001"/>
            <a:ext cx="3962400" cy="1980998"/>
          </a:xfrm>
          <a:prstGeom prst="rect">
            <a:avLst/>
          </a:prstGeom>
          <a:solidFill>
            <a:schemeClr val="bg1">
              <a:lumMod val="75000"/>
            </a:schemeClr>
          </a:solidFill>
        </p:spPr>
        <p:txBody>
          <a:bodyPr lIns="216000" tIns="216000" rIns="216000" bIns="216000"/>
          <a:lstStyle>
            <a:lvl1pPr>
              <a:defRPr sz="1050">
                <a:solidFill>
                  <a:schemeClr val="bg1"/>
                </a:solidFill>
              </a:defRPr>
            </a:lvl1pPr>
          </a:lstStyle>
          <a:p>
            <a:r>
              <a:rPr lang="en-US" dirty="0"/>
              <a:t>Click icon to add picture</a:t>
            </a:r>
            <a:endParaRPr lang="en-AU"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lvl1pPr>
              <a:defRPr>
                <a:solidFill>
                  <a:schemeClr val="bg1"/>
                </a:solidFill>
              </a:defRPr>
            </a:lvl1pPr>
          </a:lstStyle>
          <a:p>
            <a:fld id="{E38D64CE-DD28-4534-A314-8FCEFE1FED3B}" type="datetime1">
              <a:rPr lang="en-GB" smtClean="0"/>
              <a:t>05/12/2022</a:t>
            </a:fld>
            <a:endParaRPr lang="en-GB"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lvl1pPr>
              <a:defRPr>
                <a:solidFill>
                  <a:schemeClr val="bg1"/>
                </a:solidFill>
              </a:defRPr>
            </a:lvl1pPr>
          </a:lstStyle>
          <a:p>
            <a:fld id="{F5AEA0E0-5CC6-4BD0-905C-A0021E419432}" type="slidenum">
              <a:rPr lang="en-GB" smtClean="0"/>
              <a:pPr/>
              <a:t>‹#›</a:t>
            </a:fld>
            <a:endParaRPr lang="en-GB" dirty="0"/>
          </a:p>
        </p:txBody>
      </p:sp>
      <p:sp>
        <p:nvSpPr>
          <p:cNvPr id="10" name="Text Placeholder 8">
            <a:extLst>
              <a:ext uri="{FF2B5EF4-FFF2-40B4-BE49-F238E27FC236}">
                <a16:creationId xmlns:a16="http://schemas.microsoft.com/office/drawing/2014/main" id="{3399DAD4-A874-4EAB-AB3C-820568E6E783}"/>
              </a:ext>
            </a:extLst>
          </p:cNvPr>
          <p:cNvSpPr>
            <a:spLocks noGrp="1"/>
          </p:cNvSpPr>
          <p:nvPr>
            <p:ph type="body" sz="quarter" idx="13" hasCustomPrompt="1"/>
          </p:nvPr>
        </p:nvSpPr>
        <p:spPr>
          <a:xfrm>
            <a:off x="663372" y="1367001"/>
            <a:ext cx="3915000" cy="3780000"/>
          </a:xfrm>
          <a:prstGeom prst="rect">
            <a:avLst/>
          </a:prstGeom>
        </p:spPr>
        <p:txBody>
          <a:bodyPr/>
          <a:lstStyle>
            <a:lvl1pPr>
              <a:defRPr/>
            </a:lvl1pPr>
          </a:lstStyle>
          <a:p>
            <a:pPr lvl="0"/>
            <a:r>
              <a:rPr lang="en-GB" dirty="0"/>
              <a:t>Click to add text, press the ‘Increase/Decrease’ button under the Home table to move though the styles.</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2" name="Picture Placeholder 7">
            <a:extLst>
              <a:ext uri="{FF2B5EF4-FFF2-40B4-BE49-F238E27FC236}">
                <a16:creationId xmlns:a16="http://schemas.microsoft.com/office/drawing/2014/main" id="{8CBD6F9C-F4BD-4760-8DA6-B6BE5C6393B8}"/>
              </a:ext>
            </a:extLst>
          </p:cNvPr>
          <p:cNvSpPr>
            <a:spLocks noGrp="1"/>
          </p:cNvSpPr>
          <p:nvPr>
            <p:ph type="pic" sz="quarter" idx="15"/>
          </p:nvPr>
        </p:nvSpPr>
        <p:spPr>
          <a:xfrm>
            <a:off x="4838700" y="3505604"/>
            <a:ext cx="3962400" cy="1980998"/>
          </a:xfrm>
          <a:prstGeom prst="rect">
            <a:avLst/>
          </a:prstGeom>
          <a:solidFill>
            <a:schemeClr val="bg1">
              <a:lumMod val="75000"/>
            </a:schemeClr>
          </a:solidFill>
        </p:spPr>
        <p:txBody>
          <a:bodyPr lIns="216000" tIns="216000" rIns="216000" bIns="216000"/>
          <a:lstStyle>
            <a:lvl1pPr>
              <a:defRPr sz="1050">
                <a:solidFill>
                  <a:schemeClr val="bg1"/>
                </a:solidFill>
              </a:defRPr>
            </a:lvl1pPr>
          </a:lstStyle>
          <a:p>
            <a:r>
              <a:rPr lang="en-US" dirty="0"/>
              <a:t>Click icon to add picture</a:t>
            </a:r>
            <a:endParaRPr lang="en-AU" dirty="0"/>
          </a:p>
        </p:txBody>
      </p:sp>
      <p:sp>
        <p:nvSpPr>
          <p:cNvPr id="4" name="Title 3">
            <a:extLst>
              <a:ext uri="{FF2B5EF4-FFF2-40B4-BE49-F238E27FC236}">
                <a16:creationId xmlns:a16="http://schemas.microsoft.com/office/drawing/2014/main" id="{6D971AF6-54DE-4A97-B6B0-79E0C3B88C68}"/>
              </a:ext>
            </a:extLst>
          </p:cNvPr>
          <p:cNvSpPr>
            <a:spLocks noGrp="1"/>
          </p:cNvSpPr>
          <p:nvPr>
            <p:ph type="title" hasCustomPrompt="1"/>
          </p:nvPr>
        </p:nvSpPr>
        <p:spPr>
          <a:xfrm>
            <a:off x="628650" y="365126"/>
            <a:ext cx="7886700" cy="1325563"/>
          </a:xfrm>
          <a:prstGeom prst="rect">
            <a:avLst/>
          </a:prstGeom>
        </p:spPr>
        <p:txBody>
          <a:bodyPr/>
          <a:lstStyle>
            <a:lvl1pPr>
              <a:defRPr/>
            </a:lvl1pPr>
          </a:lstStyle>
          <a:p>
            <a:r>
              <a:rPr lang="en-US" dirty="0"/>
              <a:t>Click to add title</a:t>
            </a:r>
            <a:endParaRPr lang="en-GB" dirty="0"/>
          </a:p>
        </p:txBody>
      </p:sp>
    </p:spTree>
    <p:extLst>
      <p:ext uri="{BB962C8B-B14F-4D97-AF65-F5344CB8AC3E}">
        <p14:creationId xmlns:p14="http://schemas.microsoft.com/office/powerpoint/2010/main" val="348163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7637281" y="1246189"/>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1160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11704" y="436564"/>
            <a:ext cx="769144"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1396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7637281" y="1246189"/>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18804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5750" y="373064"/>
            <a:ext cx="759619"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77860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7637281" y="1246189"/>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439341" y="3043239"/>
            <a:ext cx="758547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635" y="5753100"/>
            <a:ext cx="1260053"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5991" y="390526"/>
            <a:ext cx="673894"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439193" y="1630891"/>
            <a:ext cx="8016103"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557793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9144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362" y="6204958"/>
            <a:ext cx="1039294"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116014"/>
            <a:ext cx="1095375"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49974" y="427832"/>
            <a:ext cx="8229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457200" y="1601969"/>
            <a:ext cx="8229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98211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9144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778" y="6234050"/>
            <a:ext cx="1086766"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0347" y="3798888"/>
            <a:ext cx="109537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800097" y="3120248"/>
            <a:ext cx="7685725"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7" name="Content Placeholder 9"/>
          <p:cNvSpPr>
            <a:spLocks noGrp="1"/>
          </p:cNvSpPr>
          <p:nvPr>
            <p:ph sz="quarter" idx="10"/>
          </p:nvPr>
        </p:nvSpPr>
        <p:spPr>
          <a:xfrm>
            <a:off x="807323" y="3951845"/>
            <a:ext cx="7685725" cy="255208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0" y="0"/>
            <a:ext cx="9144000" cy="2781300"/>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2746216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8543925" y="125413"/>
            <a:ext cx="48101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9144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0982" y="6105525"/>
            <a:ext cx="87034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116014"/>
            <a:ext cx="1095375"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5885829" y="25400"/>
            <a:ext cx="3258172"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GB" noProof="0" dirty="0"/>
              <a:t>Click icon to add picture</a:t>
            </a:r>
            <a:endParaRPr lang="en-US" noProof="0" dirty="0"/>
          </a:p>
        </p:txBody>
      </p:sp>
      <p:sp>
        <p:nvSpPr>
          <p:cNvPr id="12" name="Title 1"/>
          <p:cNvSpPr>
            <a:spLocks noGrp="1"/>
          </p:cNvSpPr>
          <p:nvPr>
            <p:ph type="title"/>
          </p:nvPr>
        </p:nvSpPr>
        <p:spPr>
          <a:xfrm>
            <a:off x="449974" y="427832"/>
            <a:ext cx="607695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457200" y="1342716"/>
            <a:ext cx="5428628"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13017448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7282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46" r:id="rId25"/>
    <p:sldLayoutId id="2147483747" r:id="rId26"/>
    <p:sldLayoutId id="2147483743" r:id="rId27"/>
    <p:sldLayoutId id="2147483745" r:id="rId28"/>
    <p:sldLayoutId id="2147483675" r:id="rId29"/>
    <p:sldLayoutId id="2147483677" r:id="rId30"/>
    <p:sldLayoutId id="2147483678" r:id="rId31"/>
    <p:sldLayoutId id="2147483679" r:id="rId32"/>
  </p:sldLayoutIdLst>
  <p:txStyles>
    <p:titleStyle>
      <a:lvl1pPr algn="ctr" rtl="0" eaLnBrk="1" fontAlgn="base" hangingPunct="1">
        <a:spcBef>
          <a:spcPct val="0"/>
        </a:spcBef>
        <a:spcAft>
          <a:spcPct val="0"/>
        </a:spcAft>
        <a:defRPr sz="33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5pPr>
      <a:lvl6pPr marL="342905" algn="ctr" rtl="0" eaLnBrk="1" fontAlgn="base" hangingPunct="1">
        <a:spcBef>
          <a:spcPct val="0"/>
        </a:spcBef>
        <a:spcAft>
          <a:spcPct val="0"/>
        </a:spcAft>
        <a:defRPr sz="3300">
          <a:solidFill>
            <a:schemeClr val="tx1"/>
          </a:solidFill>
          <a:latin typeface="Calibri" pitchFamily="34" charset="0"/>
        </a:defRPr>
      </a:lvl6pPr>
      <a:lvl7pPr marL="685808" algn="ctr" rtl="0" eaLnBrk="1" fontAlgn="base" hangingPunct="1">
        <a:spcBef>
          <a:spcPct val="0"/>
        </a:spcBef>
        <a:spcAft>
          <a:spcPct val="0"/>
        </a:spcAft>
        <a:defRPr sz="3300">
          <a:solidFill>
            <a:schemeClr val="tx1"/>
          </a:solidFill>
          <a:latin typeface="Calibri" pitchFamily="34" charset="0"/>
        </a:defRPr>
      </a:lvl7pPr>
      <a:lvl8pPr marL="1028713" algn="ctr" rtl="0" eaLnBrk="1" fontAlgn="base" hangingPunct="1">
        <a:spcBef>
          <a:spcPct val="0"/>
        </a:spcBef>
        <a:spcAft>
          <a:spcPct val="0"/>
        </a:spcAft>
        <a:defRPr sz="3300">
          <a:solidFill>
            <a:schemeClr val="tx1"/>
          </a:solidFill>
          <a:latin typeface="Calibri" pitchFamily="34" charset="0"/>
        </a:defRPr>
      </a:lvl8pPr>
      <a:lvl9pPr marL="1371617"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2100" kern="1200">
          <a:solidFill>
            <a:schemeClr val="tx1"/>
          </a:solidFill>
          <a:latin typeface="+mn-lt"/>
          <a:ea typeface="MS PGothic"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MS PGothic"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S PGothic" charset="0"/>
        </a:defRPr>
      </a:lvl5pPr>
      <a:lvl6pPr marL="1885974"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78"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82"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86"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8" rtl="0" eaLnBrk="1" latinLnBrk="0" hangingPunct="1">
        <a:defRPr sz="1350" kern="1200">
          <a:solidFill>
            <a:schemeClr val="tx1"/>
          </a:solidFill>
          <a:latin typeface="+mn-lt"/>
          <a:ea typeface="+mn-ea"/>
          <a:cs typeface="+mn-cs"/>
        </a:defRPr>
      </a:lvl1pPr>
      <a:lvl2pPr marL="342905" algn="l" defTabSz="685808" rtl="0" eaLnBrk="1" latinLnBrk="0" hangingPunct="1">
        <a:defRPr sz="1350" kern="1200">
          <a:solidFill>
            <a:schemeClr val="tx1"/>
          </a:solidFill>
          <a:latin typeface="+mn-lt"/>
          <a:ea typeface="+mn-ea"/>
          <a:cs typeface="+mn-cs"/>
        </a:defRPr>
      </a:lvl2pPr>
      <a:lvl3pPr marL="685808" algn="l" defTabSz="685808" rtl="0" eaLnBrk="1" latinLnBrk="0" hangingPunct="1">
        <a:defRPr sz="1350" kern="1200">
          <a:solidFill>
            <a:schemeClr val="tx1"/>
          </a:solidFill>
          <a:latin typeface="+mn-lt"/>
          <a:ea typeface="+mn-ea"/>
          <a:cs typeface="+mn-cs"/>
        </a:defRPr>
      </a:lvl3pPr>
      <a:lvl4pPr marL="1028713" algn="l" defTabSz="685808" rtl="0" eaLnBrk="1" latinLnBrk="0" hangingPunct="1">
        <a:defRPr sz="1350" kern="1200">
          <a:solidFill>
            <a:schemeClr val="tx1"/>
          </a:solidFill>
          <a:latin typeface="+mn-lt"/>
          <a:ea typeface="+mn-ea"/>
          <a:cs typeface="+mn-cs"/>
        </a:defRPr>
      </a:lvl4pPr>
      <a:lvl5pPr marL="1371617" algn="l" defTabSz="685808" rtl="0" eaLnBrk="1" latinLnBrk="0" hangingPunct="1">
        <a:defRPr sz="1350" kern="1200">
          <a:solidFill>
            <a:schemeClr val="tx1"/>
          </a:solidFill>
          <a:latin typeface="+mn-lt"/>
          <a:ea typeface="+mn-ea"/>
          <a:cs typeface="+mn-cs"/>
        </a:defRPr>
      </a:lvl5pPr>
      <a:lvl6pPr marL="1714522" algn="l" defTabSz="685808" rtl="0" eaLnBrk="1" latinLnBrk="0" hangingPunct="1">
        <a:defRPr sz="1350" kern="1200">
          <a:solidFill>
            <a:schemeClr val="tx1"/>
          </a:solidFill>
          <a:latin typeface="+mn-lt"/>
          <a:ea typeface="+mn-ea"/>
          <a:cs typeface="+mn-cs"/>
        </a:defRPr>
      </a:lvl6pPr>
      <a:lvl7pPr marL="2057426" algn="l" defTabSz="685808" rtl="0" eaLnBrk="1" latinLnBrk="0" hangingPunct="1">
        <a:defRPr sz="1350" kern="1200">
          <a:solidFill>
            <a:schemeClr val="tx1"/>
          </a:solidFill>
          <a:latin typeface="+mn-lt"/>
          <a:ea typeface="+mn-ea"/>
          <a:cs typeface="+mn-cs"/>
        </a:defRPr>
      </a:lvl7pPr>
      <a:lvl8pPr marL="2400330" algn="l" defTabSz="685808" rtl="0" eaLnBrk="1" latinLnBrk="0" hangingPunct="1">
        <a:defRPr sz="1350" kern="1200">
          <a:solidFill>
            <a:schemeClr val="tx1"/>
          </a:solidFill>
          <a:latin typeface="+mn-lt"/>
          <a:ea typeface="+mn-ea"/>
          <a:cs typeface="+mn-cs"/>
        </a:defRPr>
      </a:lvl8pPr>
      <a:lvl9pPr marL="2743235" algn="l" defTabSz="685808"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48.jpeg"/><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notesSlide" Target="../notesSlides/notesSlide9.xml"/><Relationship Id="rId7" Type="http://schemas.openxmlformats.org/officeDocument/2006/relationships/image" Target="../media/image51.jpeg"/><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50.png"/><Relationship Id="rId5" Type="http://schemas.openxmlformats.org/officeDocument/2006/relationships/image" Target="../media/image49.emf"/><Relationship Id="rId10" Type="http://schemas.openxmlformats.org/officeDocument/2006/relationships/image" Target="../media/image54.jpeg"/><Relationship Id="rId4" Type="http://schemas.openxmlformats.org/officeDocument/2006/relationships/oleObject" Target="../embeddings/oleObject2.bin"/><Relationship Id="rId9" Type="http://schemas.openxmlformats.org/officeDocument/2006/relationships/image" Target="../media/image5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48.jpe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56.tiff"/><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 Id="rId9"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jp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notesSlide" Target="../notesSlides/notesSlide6.xml"/><Relationship Id="rId16" Type="http://schemas.openxmlformats.org/officeDocument/2006/relationships/image" Target="../media/image40.png"/><Relationship Id="rId20" Type="http://schemas.openxmlformats.org/officeDocument/2006/relationships/image" Target="../media/image44.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19" Type="http://schemas.openxmlformats.org/officeDocument/2006/relationships/image" Target="../media/image43.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9193" y="1844824"/>
            <a:ext cx="7373167" cy="936103"/>
          </a:xfrm>
        </p:spPr>
        <p:txBody>
          <a:bodyPr>
            <a:noAutofit/>
          </a:bodyPr>
          <a:lstStyle/>
          <a:p>
            <a:r>
              <a:rPr lang="en-US" sz="2800" dirty="0"/>
              <a:t>Nutrition Leadership for Climate Change Resilient Food System and Nutrition in Ethiopia </a:t>
            </a:r>
            <a:endParaRPr lang="en-GB" sz="2800" dirty="0"/>
          </a:p>
        </p:txBody>
      </p:sp>
      <p:sp>
        <p:nvSpPr>
          <p:cNvPr id="3" name="Subtitle 2"/>
          <p:cNvSpPr>
            <a:spLocks noGrp="1"/>
          </p:cNvSpPr>
          <p:nvPr>
            <p:ph type="subTitle" idx="4294967295"/>
          </p:nvPr>
        </p:nvSpPr>
        <p:spPr>
          <a:xfrm>
            <a:off x="539552" y="3068960"/>
            <a:ext cx="8029773" cy="1080120"/>
          </a:xfrm>
        </p:spPr>
        <p:txBody>
          <a:bodyPr/>
          <a:lstStyle/>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Namukolo Covic, Director General’s Representative to Ethiopia</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CGIAR Regional Director, East and Southern Africa</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President: African Nutrition Society</a:t>
            </a:r>
          </a:p>
          <a:p>
            <a:pPr marL="0" indent="0">
              <a:buNone/>
            </a:pPr>
            <a:endParaRPr lang="en-GB" sz="2000" dirty="0"/>
          </a:p>
          <a:p>
            <a:pPr marL="0" indent="0">
              <a:buNone/>
            </a:pPr>
            <a:endParaRPr lang="en-GB" sz="2000" dirty="0"/>
          </a:p>
          <a:p>
            <a:pPr marL="0" indent="0">
              <a:buNone/>
            </a:pPr>
            <a:endParaRPr lang="en-GB" sz="2000" dirty="0"/>
          </a:p>
          <a:p>
            <a:endParaRPr lang="en-GB" sz="2000" dirty="0"/>
          </a:p>
        </p:txBody>
      </p:sp>
      <p:sp>
        <p:nvSpPr>
          <p:cNvPr id="4" name="TextBox 3">
            <a:extLst>
              <a:ext uri="{FF2B5EF4-FFF2-40B4-BE49-F238E27FC236}">
                <a16:creationId xmlns:a16="http://schemas.microsoft.com/office/drawing/2014/main" id="{B515419F-E8E4-BA67-8188-46183F439E01}"/>
              </a:ext>
            </a:extLst>
          </p:cNvPr>
          <p:cNvSpPr txBox="1"/>
          <p:nvPr/>
        </p:nvSpPr>
        <p:spPr bwMode="auto">
          <a:xfrm>
            <a:off x="439193" y="4434166"/>
            <a:ext cx="7355605"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r>
              <a:rPr lang="en-US" sz="2400" dirty="0">
                <a:latin typeface="+mn-lt"/>
              </a:rPr>
              <a:t>Ethiopian Nutrition Leaders Network (ENLN) </a:t>
            </a:r>
          </a:p>
          <a:p>
            <a:pPr algn="ctr"/>
            <a:r>
              <a:rPr lang="en-US" sz="2400" dirty="0">
                <a:latin typeface="+mn-lt"/>
              </a:rPr>
              <a:t>Addis Ababa, 23 November 2022  </a:t>
            </a:r>
            <a:endParaRPr lang="en-KE" sz="24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jera be wot, traditional Ethiopian Food. Traditional Ethiopian Food, Several types of stew and meat served on Injera royalty free stock image">
            <a:extLst>
              <a:ext uri="{FF2B5EF4-FFF2-40B4-BE49-F238E27FC236}">
                <a16:creationId xmlns:a16="http://schemas.microsoft.com/office/drawing/2014/main" id="{D87F865F-14DD-45FC-BAC2-2EE3A0F892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090" b="5460"/>
          <a:stretch/>
        </p:blipFill>
        <p:spPr bwMode="auto">
          <a:xfrm>
            <a:off x="5763006" y="4320540"/>
            <a:ext cx="3380994" cy="168021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67DFFE3-AA23-4931-9737-5E6B5C4FB6C7}"/>
              </a:ext>
            </a:extLst>
          </p:cNvPr>
          <p:cNvSpPr>
            <a:spLocks noGrp="1"/>
          </p:cNvSpPr>
          <p:nvPr>
            <p:ph idx="4294967295"/>
          </p:nvPr>
        </p:nvSpPr>
        <p:spPr>
          <a:xfrm>
            <a:off x="0" y="1514475"/>
            <a:ext cx="5508625" cy="4486275"/>
          </a:xfrm>
          <a:solidFill>
            <a:schemeClr val="accent1">
              <a:lumMod val="60000"/>
              <a:lumOff val="40000"/>
            </a:schemeClr>
          </a:solidFill>
        </p:spPr>
        <p:txBody>
          <a:bodyPr>
            <a:normAutofit lnSpcReduction="10000"/>
          </a:bodyPr>
          <a:lstStyle/>
          <a:p>
            <a:pPr marL="0" indent="0" algn="ctr">
              <a:spcBef>
                <a:spcPts val="0"/>
              </a:spcBef>
              <a:buNone/>
            </a:pPr>
            <a:endParaRPr lang="en-US" sz="1650" i="1" dirty="0"/>
          </a:p>
          <a:p>
            <a:pPr marL="0" indent="0" algn="ctr">
              <a:spcBef>
                <a:spcPts val="0"/>
              </a:spcBef>
              <a:buNone/>
            </a:pPr>
            <a:endParaRPr lang="en-US" sz="2400" i="1" dirty="0">
              <a:solidFill>
                <a:schemeClr val="bg1"/>
              </a:solidFill>
            </a:endParaRPr>
          </a:p>
          <a:p>
            <a:pPr marL="0" indent="0" algn="ctr">
              <a:spcBef>
                <a:spcPts val="0"/>
              </a:spcBef>
              <a:buNone/>
            </a:pPr>
            <a:endParaRPr lang="en-US" sz="1650" i="1" dirty="0">
              <a:solidFill>
                <a:schemeClr val="accent1"/>
              </a:solidFill>
            </a:endParaRPr>
          </a:p>
          <a:p>
            <a:pPr marL="0" indent="0" algn="ctr">
              <a:spcBef>
                <a:spcPts val="0"/>
              </a:spcBef>
              <a:buNone/>
            </a:pPr>
            <a:r>
              <a:rPr lang="en-US" sz="1650" i="1" dirty="0">
                <a:solidFill>
                  <a:schemeClr val="accent1"/>
                </a:solidFill>
              </a:rPr>
              <a:t>“A holistic transformation of Ethiopia’s food systems</a:t>
            </a:r>
          </a:p>
          <a:p>
            <a:pPr marL="0" indent="0" algn="ctr">
              <a:spcBef>
                <a:spcPts val="0"/>
              </a:spcBef>
              <a:buNone/>
            </a:pPr>
            <a:r>
              <a:rPr lang="en-US" sz="1650" i="1" dirty="0">
                <a:solidFill>
                  <a:schemeClr val="accent1"/>
                </a:solidFill>
              </a:rPr>
              <a:t> from production to consumption </a:t>
            </a:r>
          </a:p>
          <a:p>
            <a:pPr marL="0" indent="0" algn="ctr">
              <a:spcBef>
                <a:spcPts val="0"/>
              </a:spcBef>
              <a:buNone/>
            </a:pPr>
            <a:r>
              <a:rPr lang="en-US" sz="1650" i="1" dirty="0">
                <a:solidFill>
                  <a:schemeClr val="accent1"/>
                </a:solidFill>
              </a:rPr>
              <a:t>that promotes enhanced food safety, nutrition  and diets, </a:t>
            </a:r>
          </a:p>
          <a:p>
            <a:pPr marL="0" indent="0" algn="ctr">
              <a:spcBef>
                <a:spcPts val="0"/>
              </a:spcBef>
              <a:buNone/>
            </a:pPr>
            <a:r>
              <a:rPr lang="en-US" sz="1650" i="1" dirty="0">
                <a:solidFill>
                  <a:schemeClr val="accent1"/>
                </a:solidFill>
              </a:rPr>
              <a:t>improved livelihoods, </a:t>
            </a:r>
          </a:p>
          <a:p>
            <a:pPr marL="0" indent="0" algn="ctr">
              <a:spcBef>
                <a:spcPts val="0"/>
              </a:spcBef>
              <a:buNone/>
            </a:pPr>
            <a:r>
              <a:rPr lang="en-US" sz="1650" i="1" dirty="0">
                <a:solidFill>
                  <a:schemeClr val="accent1"/>
                </a:solidFill>
              </a:rPr>
              <a:t>greater land preservation and restoration </a:t>
            </a:r>
          </a:p>
          <a:p>
            <a:pPr marL="0" indent="0" algn="ctr">
              <a:spcBef>
                <a:spcPts val="0"/>
              </a:spcBef>
              <a:buNone/>
            </a:pPr>
            <a:r>
              <a:rPr lang="en-US" sz="1650" i="1" dirty="0">
                <a:solidFill>
                  <a:schemeClr val="accent1"/>
                </a:solidFill>
              </a:rPr>
              <a:t>and greater resilience to shocks and stress.” </a:t>
            </a:r>
          </a:p>
          <a:p>
            <a:pPr marL="0" indent="0" algn="ctr">
              <a:buNone/>
            </a:pPr>
            <a:endParaRPr lang="en-US" sz="1650" i="1" dirty="0">
              <a:solidFill>
                <a:schemeClr val="accent1"/>
              </a:solidFill>
            </a:endParaRPr>
          </a:p>
          <a:p>
            <a:pPr marL="0" indent="0" algn="ctr">
              <a:buNone/>
            </a:pPr>
            <a:endParaRPr lang="en-US" sz="1650" i="1" dirty="0">
              <a:solidFill>
                <a:schemeClr val="accent1"/>
              </a:solidFill>
            </a:endParaRPr>
          </a:p>
          <a:p>
            <a:pPr marL="0" indent="0" algn="ctr">
              <a:spcBef>
                <a:spcPts val="0"/>
              </a:spcBef>
              <a:buNone/>
            </a:pPr>
            <a:r>
              <a:rPr lang="en-US" sz="1650" i="1" dirty="0">
                <a:solidFill>
                  <a:schemeClr val="accent1"/>
                </a:solidFill>
              </a:rPr>
              <a:t>“We seek to transform our food systems using </a:t>
            </a:r>
          </a:p>
          <a:p>
            <a:pPr marL="0" indent="0" algn="ctr">
              <a:spcBef>
                <a:spcPts val="0"/>
              </a:spcBef>
              <a:buNone/>
            </a:pPr>
            <a:r>
              <a:rPr lang="en-US" sz="1650" i="1" dirty="0">
                <a:solidFill>
                  <a:schemeClr val="accent1"/>
                </a:solidFill>
              </a:rPr>
              <a:t> sustainable and healthy diet-centered lens that </a:t>
            </a:r>
          </a:p>
          <a:p>
            <a:pPr marL="0" indent="0" algn="ctr">
              <a:spcBef>
                <a:spcPts val="0"/>
              </a:spcBef>
              <a:buNone/>
            </a:pPr>
            <a:r>
              <a:rPr lang="en-US" sz="1650" i="1" dirty="0">
                <a:solidFill>
                  <a:schemeClr val="accent1"/>
                </a:solidFill>
              </a:rPr>
              <a:t>minimizes tradeoffs through calling for strong collaboration </a:t>
            </a:r>
          </a:p>
          <a:p>
            <a:pPr marL="0" indent="0" algn="ctr">
              <a:spcBef>
                <a:spcPts val="0"/>
              </a:spcBef>
              <a:buNone/>
            </a:pPr>
            <a:r>
              <a:rPr lang="en-US" sz="1650" i="1" dirty="0">
                <a:solidFill>
                  <a:schemeClr val="accent1"/>
                </a:solidFill>
              </a:rPr>
              <a:t>across all food systems actors, </a:t>
            </a:r>
          </a:p>
          <a:p>
            <a:pPr marL="0" indent="0" algn="ctr">
              <a:spcBef>
                <a:spcPts val="0"/>
              </a:spcBef>
              <a:buNone/>
            </a:pPr>
            <a:r>
              <a:rPr lang="en-US" sz="1650" i="1" dirty="0">
                <a:solidFill>
                  <a:schemeClr val="accent1"/>
                </a:solidFill>
              </a:rPr>
              <a:t>uniting around a common goal </a:t>
            </a:r>
          </a:p>
          <a:p>
            <a:pPr marL="0" indent="0" algn="ctr">
              <a:spcBef>
                <a:spcPts val="0"/>
              </a:spcBef>
              <a:buNone/>
            </a:pPr>
            <a:r>
              <a:rPr lang="en-US" sz="1650" i="1" dirty="0">
                <a:solidFill>
                  <a:schemeClr val="accent1"/>
                </a:solidFill>
              </a:rPr>
              <a:t>of heathy and sustainable diets for all.”</a:t>
            </a:r>
          </a:p>
          <a:p>
            <a:pPr marL="0" indent="0">
              <a:buNone/>
            </a:pPr>
            <a:endParaRPr lang="en-US" sz="1650" dirty="0"/>
          </a:p>
        </p:txBody>
      </p:sp>
      <p:pic>
        <p:nvPicPr>
          <p:cNvPr id="13" name="Picture 12" descr="A picture containing outdoor, ground, sky, dirt&#10;&#10;Description automatically generated">
            <a:extLst>
              <a:ext uri="{FF2B5EF4-FFF2-40B4-BE49-F238E27FC236}">
                <a16:creationId xmlns:a16="http://schemas.microsoft.com/office/drawing/2014/main" id="{4ABDD993-1FB2-4A84-B6C9-6E24868841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870" b="15680"/>
          <a:stretch/>
        </p:blipFill>
        <p:spPr>
          <a:xfrm>
            <a:off x="5763006" y="2581179"/>
            <a:ext cx="3380994" cy="1680210"/>
          </a:xfrm>
          <a:prstGeom prst="rect">
            <a:avLst/>
          </a:prstGeom>
        </p:spPr>
      </p:pic>
      <p:pic>
        <p:nvPicPr>
          <p:cNvPr id="6" name="Picture 2" descr="267 Cows Ethiopia Photos - Free &amp;amp; Royalty-Free Stock Photos from Dreamstime">
            <a:extLst>
              <a:ext uri="{FF2B5EF4-FFF2-40B4-BE49-F238E27FC236}">
                <a16:creationId xmlns:a16="http://schemas.microsoft.com/office/drawing/2014/main" id="{4F999AAF-8650-4E2D-985C-79DCE118357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8680" b="2750"/>
          <a:stretch/>
        </p:blipFill>
        <p:spPr bwMode="auto">
          <a:xfrm>
            <a:off x="5763006" y="857250"/>
            <a:ext cx="3380994" cy="16802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4C40771-6108-465F-B3D1-0489DB44050B}"/>
              </a:ext>
            </a:extLst>
          </p:cNvPr>
          <p:cNvSpPr txBox="1"/>
          <p:nvPr/>
        </p:nvSpPr>
        <p:spPr>
          <a:xfrm>
            <a:off x="0" y="857250"/>
            <a:ext cx="5763006" cy="1327286"/>
          </a:xfrm>
          <a:prstGeom prst="rect">
            <a:avLst/>
          </a:prstGeom>
          <a:solidFill>
            <a:schemeClr val="accent1"/>
          </a:solidFill>
          <a:ln>
            <a:solidFill>
              <a:schemeClr val="accent1"/>
            </a:solidFill>
          </a:ln>
        </p:spPr>
        <p:txBody>
          <a:bodyPr wrap="square" rtlCol="0">
            <a:spAutoFit/>
          </a:bodyPr>
          <a:lstStyle/>
          <a:p>
            <a:pPr defTabSz="685800">
              <a:defRPr/>
            </a:pPr>
            <a:r>
              <a:rPr lang="en-US" sz="2400" b="1" dirty="0">
                <a:solidFill>
                  <a:prstClr val="white"/>
                </a:solidFill>
                <a:latin typeface="Calibri" panose="020F0502020204030204"/>
              </a:rPr>
              <a:t>Example: Ethiopia vision </a:t>
            </a:r>
          </a:p>
          <a:p>
            <a:pPr defTabSz="685800">
              <a:defRPr/>
            </a:pPr>
            <a:r>
              <a:rPr lang="en-US" sz="2400" b="1" dirty="0">
                <a:solidFill>
                  <a:prstClr val="white"/>
                </a:solidFill>
                <a:latin typeface="Calibri" panose="020F0502020204030204"/>
              </a:rPr>
              <a:t>for food systems transformation </a:t>
            </a:r>
          </a:p>
          <a:p>
            <a:pPr defTabSz="685800">
              <a:defRPr/>
            </a:pPr>
            <a:r>
              <a:rPr lang="en-US" sz="2400" b="1" dirty="0">
                <a:solidFill>
                  <a:prstClr val="white"/>
                </a:solidFill>
                <a:latin typeface="Calibri" panose="020F0502020204030204"/>
              </a:rPr>
              <a:t>could help align efforts</a:t>
            </a:r>
            <a:endParaRPr lang="en-US" sz="2400" dirty="0">
              <a:solidFill>
                <a:prstClr val="white"/>
              </a:solidFill>
              <a:latin typeface="Calibri" panose="020F0502020204030204"/>
            </a:endParaRPr>
          </a:p>
          <a:p>
            <a:pPr algn="ctr" defTabSz="685800">
              <a:defRPr/>
            </a:pPr>
            <a:endParaRPr lang="en-US" sz="825" dirty="0">
              <a:solidFill>
                <a:prstClr val="black"/>
              </a:solidFill>
              <a:latin typeface="Calibri" panose="020F0502020204030204"/>
            </a:endParaRPr>
          </a:p>
        </p:txBody>
      </p:sp>
    </p:spTree>
    <p:extLst>
      <p:ext uri="{BB962C8B-B14F-4D97-AF65-F5344CB8AC3E}">
        <p14:creationId xmlns:p14="http://schemas.microsoft.com/office/powerpoint/2010/main" val="793559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 name="Object 83" hidden="1">
            <a:extLst>
              <a:ext uri="{FF2B5EF4-FFF2-40B4-BE49-F238E27FC236}">
                <a16:creationId xmlns:a16="http://schemas.microsoft.com/office/drawing/2014/main" id="{323655A8-CC84-47B5-A190-9929D15E5D8C}"/>
              </a:ext>
            </a:extLst>
          </p:cNvPr>
          <p:cNvGraphicFramePr>
            <a:graphicFrameLocks noChangeAspect="1"/>
          </p:cNvGraphicFramePr>
          <p:nvPr>
            <p:custDataLst>
              <p:tags r:id="rId1"/>
            </p:custDataLst>
          </p:nvPr>
        </p:nvGraphicFramePr>
        <p:xfrm>
          <a:off x="858441" y="858441"/>
          <a:ext cx="1191" cy="1191"/>
        </p:xfrm>
        <a:graphic>
          <a:graphicData uri="http://schemas.openxmlformats.org/presentationml/2006/ole">
            <mc:AlternateContent xmlns:mc="http://schemas.openxmlformats.org/markup-compatibility/2006">
              <mc:Choice xmlns:v="urn:schemas-microsoft-com:vml" Requires="v">
                <p:oleObj name="think-cell Slide" r:id="rId4" imgW="473" imgH="476" progId="TCLayout.ActiveDocument.1">
                  <p:embed/>
                </p:oleObj>
              </mc:Choice>
              <mc:Fallback>
                <p:oleObj name="think-cell Slide" r:id="rId4" imgW="473" imgH="476" progId="TCLayout.ActiveDocument.1">
                  <p:embed/>
                  <p:pic>
                    <p:nvPicPr>
                      <p:cNvPr id="84" name="Object 83" hidden="1">
                        <a:extLst>
                          <a:ext uri="{FF2B5EF4-FFF2-40B4-BE49-F238E27FC236}">
                            <a16:creationId xmlns:a16="http://schemas.microsoft.com/office/drawing/2014/main" id="{323655A8-CC84-47B5-A190-9929D15E5D8C}"/>
                          </a:ext>
                        </a:extLst>
                      </p:cNvPr>
                      <p:cNvPicPr/>
                      <p:nvPr/>
                    </p:nvPicPr>
                    <p:blipFill>
                      <a:blip r:embed="rId5"/>
                      <a:stretch>
                        <a:fillRect/>
                      </a:stretch>
                    </p:blipFill>
                    <p:spPr>
                      <a:xfrm>
                        <a:off x="858441" y="858441"/>
                        <a:ext cx="1191" cy="1191"/>
                      </a:xfrm>
                      <a:prstGeom prst="rect">
                        <a:avLst/>
                      </a:prstGeom>
                    </p:spPr>
                  </p:pic>
                </p:oleObj>
              </mc:Fallback>
            </mc:AlternateContent>
          </a:graphicData>
        </a:graphic>
      </p:graphicFrame>
      <p:pic>
        <p:nvPicPr>
          <p:cNvPr id="33" name="Picture 32">
            <a:extLst>
              <a:ext uri="{FF2B5EF4-FFF2-40B4-BE49-F238E27FC236}">
                <a16:creationId xmlns:a16="http://schemas.microsoft.com/office/drawing/2014/main" id="{E3AC81F7-1B69-49BA-B1FE-9E2C7F52C338}"/>
              </a:ext>
            </a:extLst>
          </p:cNvPr>
          <p:cNvPicPr>
            <a:picLocks noChangeAspect="1"/>
          </p:cNvPicPr>
          <p:nvPr/>
        </p:nvPicPr>
        <p:blipFill>
          <a:blip r:embed="rId6"/>
          <a:stretch>
            <a:fillRect/>
          </a:stretch>
        </p:blipFill>
        <p:spPr>
          <a:xfrm>
            <a:off x="1862127" y="1595048"/>
            <a:ext cx="411480" cy="411480"/>
          </a:xfrm>
          <a:prstGeom prst="rect">
            <a:avLst/>
          </a:prstGeom>
        </p:spPr>
      </p:pic>
      <p:sp>
        <p:nvSpPr>
          <p:cNvPr id="8" name="Text Placeholder 7">
            <a:extLst>
              <a:ext uri="{FF2B5EF4-FFF2-40B4-BE49-F238E27FC236}">
                <a16:creationId xmlns:a16="http://schemas.microsoft.com/office/drawing/2014/main" id="{E23B8E4B-8100-4DA6-8FB9-F8EFD390BF03}"/>
              </a:ext>
            </a:extLst>
          </p:cNvPr>
          <p:cNvSpPr>
            <a:spLocks noGrp="1"/>
          </p:cNvSpPr>
          <p:nvPr>
            <p:ph type="body" sz="quarter" idx="4294967295"/>
          </p:nvPr>
        </p:nvSpPr>
        <p:spPr>
          <a:xfrm>
            <a:off x="0" y="628366"/>
            <a:ext cx="9144000" cy="949609"/>
          </a:xfrm>
          <a:prstGeom prst="rect">
            <a:avLst/>
          </a:prstGeom>
          <a:solidFill>
            <a:schemeClr val="accent2">
              <a:lumMod val="50000"/>
            </a:schemeClr>
          </a:solidFill>
        </p:spPr>
        <p:txBody>
          <a:bodyPr>
            <a:normAutofit/>
          </a:bodyPr>
          <a:lstStyle/>
          <a:p>
            <a:pPr marL="0" indent="0">
              <a:buNone/>
            </a:pPr>
            <a:r>
              <a:rPr lang="en-US" b="1" dirty="0">
                <a:solidFill>
                  <a:schemeClr val="bg1"/>
                </a:solidFill>
              </a:rPr>
              <a:t>Ethiopia food systems transformation pathway clusters: what about resilience?</a:t>
            </a:r>
          </a:p>
        </p:txBody>
      </p:sp>
      <p:sp>
        <p:nvSpPr>
          <p:cNvPr id="76" name="Nom4">
            <a:extLst>
              <a:ext uri="{FF2B5EF4-FFF2-40B4-BE49-F238E27FC236}">
                <a16:creationId xmlns:a16="http://schemas.microsoft.com/office/drawing/2014/main" id="{D2517449-6B7A-4D3C-AFE8-39AE1019A9B3}"/>
              </a:ext>
            </a:extLst>
          </p:cNvPr>
          <p:cNvSpPr/>
          <p:nvPr/>
        </p:nvSpPr>
        <p:spPr>
          <a:xfrm rot="5400000">
            <a:off x="1718622" y="738578"/>
            <a:ext cx="344969" cy="2976932"/>
          </a:xfrm>
          <a:prstGeom prst="rect">
            <a:avLst/>
          </a:prstGeom>
          <a:solidFill>
            <a:schemeClr val="bg1">
              <a:lumMod val="95000"/>
            </a:schemeClr>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r>
              <a:rPr lang="en-US" sz="1200" b="1" kern="0" dirty="0">
                <a:solidFill>
                  <a:srgbClr val="000000"/>
                </a:solidFill>
                <a:latin typeface="Calibri"/>
                <a:cs typeface="Times New Roman" panose="02020603050405020304" pitchFamily="18" charset="0"/>
              </a:rPr>
              <a:t>AT 1 : Ensure access to safe and nutritious food for all</a:t>
            </a:r>
          </a:p>
        </p:txBody>
      </p:sp>
      <p:sp>
        <p:nvSpPr>
          <p:cNvPr id="77" name="Nom3">
            <a:extLst>
              <a:ext uri="{FF2B5EF4-FFF2-40B4-BE49-F238E27FC236}">
                <a16:creationId xmlns:a16="http://schemas.microsoft.com/office/drawing/2014/main" id="{324F8731-E206-4563-8DFB-F4F06173AA43}"/>
              </a:ext>
            </a:extLst>
          </p:cNvPr>
          <p:cNvSpPr/>
          <p:nvPr/>
        </p:nvSpPr>
        <p:spPr>
          <a:xfrm rot="5400000">
            <a:off x="4399515" y="1193701"/>
            <a:ext cx="344969" cy="2112677"/>
          </a:xfrm>
          <a:prstGeom prst="rect">
            <a:avLst/>
          </a:prstGeom>
          <a:solidFill>
            <a:schemeClr val="bg1">
              <a:lumMod val="95000"/>
            </a:schemeClr>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r>
              <a:rPr lang="en-US" sz="1200" b="1" kern="0" dirty="0">
                <a:solidFill>
                  <a:srgbClr val="000000"/>
                </a:solidFill>
                <a:latin typeface="Calibri"/>
                <a:cs typeface="Times New Roman" panose="02020603050405020304" pitchFamily="18" charset="0"/>
              </a:rPr>
              <a:t>AT 2: Shifting to sustainable consumption patterns</a:t>
            </a:r>
          </a:p>
        </p:txBody>
      </p:sp>
      <p:sp>
        <p:nvSpPr>
          <p:cNvPr id="78" name="Nom2">
            <a:extLst>
              <a:ext uri="{FF2B5EF4-FFF2-40B4-BE49-F238E27FC236}">
                <a16:creationId xmlns:a16="http://schemas.microsoft.com/office/drawing/2014/main" id="{A23BFA4B-5E19-4DD1-B4EE-E449AAD9B78E}"/>
              </a:ext>
            </a:extLst>
          </p:cNvPr>
          <p:cNvSpPr/>
          <p:nvPr/>
        </p:nvSpPr>
        <p:spPr>
          <a:xfrm rot="5400000">
            <a:off x="7071461" y="752621"/>
            <a:ext cx="344968" cy="2994834"/>
          </a:xfrm>
          <a:prstGeom prst="rect">
            <a:avLst/>
          </a:prstGeom>
          <a:solidFill>
            <a:schemeClr val="bg1">
              <a:lumMod val="95000"/>
            </a:schemeClr>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r>
              <a:rPr lang="en-US" sz="1200" b="1" kern="0" dirty="0">
                <a:solidFill>
                  <a:srgbClr val="000000"/>
                </a:solidFill>
                <a:latin typeface="Calibri"/>
                <a:cs typeface="Times New Roman" panose="02020603050405020304" pitchFamily="18" charset="0"/>
              </a:rPr>
              <a:t>AT 3: Boost nature positive production</a:t>
            </a:r>
          </a:p>
        </p:txBody>
      </p:sp>
      <p:sp>
        <p:nvSpPr>
          <p:cNvPr id="83" name="Nom4">
            <a:extLst>
              <a:ext uri="{FF2B5EF4-FFF2-40B4-BE49-F238E27FC236}">
                <a16:creationId xmlns:a16="http://schemas.microsoft.com/office/drawing/2014/main" id="{6C5CEC9C-A712-4A82-8593-8C0DD792A0D8}"/>
              </a:ext>
            </a:extLst>
          </p:cNvPr>
          <p:cNvSpPr/>
          <p:nvPr/>
        </p:nvSpPr>
        <p:spPr>
          <a:xfrm rot="5400000">
            <a:off x="2388240" y="2804685"/>
            <a:ext cx="342900" cy="3652871"/>
          </a:xfrm>
          <a:prstGeom prst="rect">
            <a:avLst/>
          </a:prstGeom>
          <a:solidFill>
            <a:schemeClr val="bg1">
              <a:lumMod val="95000"/>
            </a:schemeClr>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r>
              <a:rPr lang="en-US" sz="1200" b="1" kern="0" dirty="0">
                <a:solidFill>
                  <a:srgbClr val="000000"/>
                </a:solidFill>
                <a:latin typeface="Calibri"/>
                <a:cs typeface="Times New Roman" panose="02020603050405020304" pitchFamily="18" charset="0"/>
              </a:rPr>
              <a:t>AT 4: Advanced equitable livelihoods</a:t>
            </a:r>
          </a:p>
        </p:txBody>
      </p:sp>
      <p:sp>
        <p:nvSpPr>
          <p:cNvPr id="85" name="Nom3">
            <a:extLst>
              <a:ext uri="{FF2B5EF4-FFF2-40B4-BE49-F238E27FC236}">
                <a16:creationId xmlns:a16="http://schemas.microsoft.com/office/drawing/2014/main" id="{2B47D0B7-1FD9-4770-942A-BCBC7AD9EE77}"/>
              </a:ext>
            </a:extLst>
          </p:cNvPr>
          <p:cNvSpPr/>
          <p:nvPr/>
        </p:nvSpPr>
        <p:spPr>
          <a:xfrm rot="5400000">
            <a:off x="6794337" y="2900201"/>
            <a:ext cx="342900" cy="3653042"/>
          </a:xfrm>
          <a:prstGeom prst="rect">
            <a:avLst/>
          </a:prstGeom>
          <a:solidFill>
            <a:schemeClr val="bg1">
              <a:lumMod val="95000"/>
            </a:schemeClr>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r>
              <a:rPr lang="en-US" sz="1200" b="1" kern="0" dirty="0">
                <a:solidFill>
                  <a:srgbClr val="000000"/>
                </a:solidFill>
                <a:latin typeface="Calibri"/>
                <a:cs typeface="Times New Roman" panose="02020603050405020304" pitchFamily="18" charset="0"/>
              </a:rPr>
              <a:t>AT 5: Build resilience to vulnerabilities and shocks</a:t>
            </a:r>
          </a:p>
        </p:txBody>
      </p:sp>
      <p:sp>
        <p:nvSpPr>
          <p:cNvPr id="86" name="Rectangle 85">
            <a:extLst>
              <a:ext uri="{FF2B5EF4-FFF2-40B4-BE49-F238E27FC236}">
                <a16:creationId xmlns:a16="http://schemas.microsoft.com/office/drawing/2014/main" id="{A4711F82-C6AD-427A-B1C7-8F7C2206E855}"/>
              </a:ext>
            </a:extLst>
          </p:cNvPr>
          <p:cNvSpPr/>
          <p:nvPr/>
        </p:nvSpPr>
        <p:spPr>
          <a:xfrm>
            <a:off x="419660" y="2596479"/>
            <a:ext cx="2053772" cy="1519106"/>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algn="ctr" defTabSz="557213">
              <a:defRPr/>
            </a:pPr>
            <a:r>
              <a:rPr lang="en-US" sz="1350" b="1" dirty="0">
                <a:solidFill>
                  <a:srgbClr val="FFFFFF"/>
                </a:solidFill>
                <a:latin typeface="Calibri"/>
                <a:cs typeface="Times New Roman" panose="02020603050405020304" pitchFamily="18" charset="0"/>
              </a:rPr>
              <a:t>Cluster 1:</a:t>
            </a:r>
            <a:r>
              <a:rPr lang="en-US" sz="1350" dirty="0">
                <a:solidFill>
                  <a:srgbClr val="FFFFFF"/>
                </a:solidFill>
                <a:latin typeface="Calibri"/>
                <a:cs typeface="Times New Roman" panose="02020603050405020304" pitchFamily="18" charset="0"/>
              </a:rPr>
              <a:t> </a:t>
            </a:r>
          </a:p>
          <a:p>
            <a:pPr algn="ctr" defTabSz="557213">
              <a:defRPr/>
            </a:pPr>
            <a:r>
              <a:rPr lang="en-US" sz="1200" dirty="0">
                <a:solidFill>
                  <a:srgbClr val="FFFFFF"/>
                </a:solidFill>
                <a:latin typeface="Calibri"/>
                <a:ea typeface="Calibri" panose="020F0502020204030204" pitchFamily="34" charset="0"/>
                <a:cs typeface="Nyala" panose="02000504070300020003" pitchFamily="2" charset="0"/>
              </a:rPr>
              <a:t>Ensure availability and accessibility of safe and nutrient dense foods</a:t>
            </a:r>
          </a:p>
          <a:p>
            <a:pPr algn="ctr" defTabSz="557213">
              <a:defRPr/>
            </a:pPr>
            <a:endParaRPr lang="en-US" sz="1200" dirty="0">
              <a:solidFill>
                <a:srgbClr val="FFFFFF"/>
              </a:solidFill>
              <a:latin typeface="Calibri"/>
              <a:ea typeface="Calibri" panose="020F0502020204030204" pitchFamily="34" charset="0"/>
              <a:cs typeface="Nyala" panose="02000504070300020003" pitchFamily="2" charset="0"/>
            </a:endParaRPr>
          </a:p>
          <a:p>
            <a:pPr algn="ctr" defTabSz="557213">
              <a:defRPr/>
            </a:pPr>
            <a:endParaRPr lang="en-US" sz="1200" dirty="0">
              <a:solidFill>
                <a:srgbClr val="FFFFFF"/>
              </a:solidFill>
              <a:latin typeface="Calibri"/>
              <a:ea typeface="Calibri" panose="020F0502020204030204" pitchFamily="34" charset="0"/>
              <a:cs typeface="Nyala" panose="02000504070300020003" pitchFamily="2" charset="0"/>
            </a:endParaRPr>
          </a:p>
          <a:p>
            <a:pPr algn="ctr" defTabSz="557213">
              <a:defRPr/>
            </a:pPr>
            <a:endParaRPr lang="en-US" sz="1200" dirty="0">
              <a:solidFill>
                <a:srgbClr val="FFFFFF"/>
              </a:solidFill>
              <a:latin typeface="Calibri"/>
              <a:ea typeface="Calibri" panose="020F0502020204030204" pitchFamily="34" charset="0"/>
              <a:cs typeface="Nyala" panose="02000504070300020003" pitchFamily="2" charset="0"/>
            </a:endParaRPr>
          </a:p>
        </p:txBody>
      </p:sp>
      <p:sp>
        <p:nvSpPr>
          <p:cNvPr id="87" name="Rectangle 86">
            <a:extLst>
              <a:ext uri="{FF2B5EF4-FFF2-40B4-BE49-F238E27FC236}">
                <a16:creationId xmlns:a16="http://schemas.microsoft.com/office/drawing/2014/main" id="{99D48875-B70B-4999-9EF9-39BAC70B4139}"/>
              </a:ext>
            </a:extLst>
          </p:cNvPr>
          <p:cNvSpPr/>
          <p:nvPr/>
        </p:nvSpPr>
        <p:spPr>
          <a:xfrm>
            <a:off x="2622899" y="2619493"/>
            <a:ext cx="2990489" cy="15143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algn="ctr" defTabSz="557213">
              <a:defRPr/>
            </a:pPr>
            <a:r>
              <a:rPr lang="en-US" sz="1350" b="1" dirty="0">
                <a:solidFill>
                  <a:schemeClr val="bg1"/>
                </a:solidFill>
                <a:latin typeface="Calibri"/>
                <a:cs typeface="Times New Roman" panose="02020603050405020304" pitchFamily="18" charset="0"/>
              </a:rPr>
              <a:t>Cluster 2:</a:t>
            </a:r>
          </a:p>
          <a:p>
            <a:pPr algn="ctr" defTabSz="557213">
              <a:defRPr/>
            </a:pPr>
            <a:r>
              <a:rPr lang="en-US" sz="1200" dirty="0">
                <a:solidFill>
                  <a:schemeClr val="bg1"/>
                </a:solidFill>
                <a:latin typeface="Calibri"/>
                <a:ea typeface="Times New Roman" panose="02020603050405020304" pitchFamily="18" charset="0"/>
              </a:rPr>
              <a:t>Sustainable and equitable consumption of healthy, safe and nutrient-dense diets throughout the life cycle</a:t>
            </a:r>
          </a:p>
          <a:p>
            <a:pPr algn="ctr" defTabSz="557213">
              <a:defRPr/>
            </a:pPr>
            <a:endParaRPr lang="en-US" sz="1200" dirty="0">
              <a:solidFill>
                <a:srgbClr val="000000"/>
              </a:solidFill>
              <a:latin typeface="Calibri"/>
              <a:ea typeface="Times New Roman" panose="02020603050405020304" pitchFamily="18" charset="0"/>
            </a:endParaRPr>
          </a:p>
          <a:p>
            <a:pPr algn="ctr" defTabSz="557213">
              <a:defRPr/>
            </a:pPr>
            <a:endParaRPr lang="en-US" sz="1200" dirty="0">
              <a:solidFill>
                <a:srgbClr val="000000"/>
              </a:solidFill>
              <a:latin typeface="Calibri"/>
              <a:ea typeface="Times New Roman" panose="02020603050405020304" pitchFamily="18" charset="0"/>
            </a:endParaRPr>
          </a:p>
        </p:txBody>
      </p:sp>
      <p:sp>
        <p:nvSpPr>
          <p:cNvPr id="93" name="Rectangle 92">
            <a:extLst>
              <a:ext uri="{FF2B5EF4-FFF2-40B4-BE49-F238E27FC236}">
                <a16:creationId xmlns:a16="http://schemas.microsoft.com/office/drawing/2014/main" id="{73D89040-2114-45CF-9E37-F495F992A600}"/>
              </a:ext>
            </a:extLst>
          </p:cNvPr>
          <p:cNvSpPr/>
          <p:nvPr/>
        </p:nvSpPr>
        <p:spPr>
          <a:xfrm>
            <a:off x="5762855" y="2585515"/>
            <a:ext cx="3029452" cy="9496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marL="135000" algn="ctr" defTabSz="557213">
              <a:defRPr/>
            </a:pPr>
            <a:r>
              <a:rPr lang="en-US" sz="1350" b="1" dirty="0">
                <a:solidFill>
                  <a:schemeClr val="bg1"/>
                </a:solidFill>
                <a:latin typeface="Calibri"/>
                <a:cs typeface="Times New Roman" panose="02020603050405020304" pitchFamily="18" charset="0"/>
              </a:rPr>
              <a:t>Cluster 3:</a:t>
            </a:r>
          </a:p>
          <a:p>
            <a:pPr algn="ctr" defTabSz="557213">
              <a:defRPr/>
            </a:pPr>
            <a:r>
              <a:rPr lang="en-US" sz="1200" dirty="0">
                <a:solidFill>
                  <a:schemeClr val="bg1"/>
                </a:solidFill>
                <a:latin typeface="Calibri"/>
                <a:ea typeface="Times New Roman" panose="02020603050405020304" pitchFamily="18" charset="0"/>
              </a:rPr>
              <a:t>Integrated policy and system to promote Agricultural transformation</a:t>
            </a:r>
          </a:p>
          <a:p>
            <a:pPr algn="ctr" defTabSz="557213">
              <a:defRPr/>
            </a:pPr>
            <a:endParaRPr lang="en-US" sz="1200" dirty="0">
              <a:solidFill>
                <a:srgbClr val="000000"/>
              </a:solidFill>
              <a:latin typeface="Calibri"/>
              <a:ea typeface="Times New Roman" panose="02020603050405020304" pitchFamily="18" charset="0"/>
            </a:endParaRPr>
          </a:p>
          <a:p>
            <a:pPr algn="ctr" defTabSz="557213">
              <a:defRPr/>
            </a:pPr>
            <a:endParaRPr lang="en-GB" sz="1200" dirty="0">
              <a:solidFill>
                <a:srgbClr val="000000"/>
              </a:solidFill>
              <a:latin typeface="Calibri"/>
              <a:ea typeface="Times New Roman" panose="02020603050405020304" pitchFamily="18" charset="0"/>
            </a:endParaRPr>
          </a:p>
        </p:txBody>
      </p:sp>
      <p:sp>
        <p:nvSpPr>
          <p:cNvPr id="94" name="Rectangle 93">
            <a:extLst>
              <a:ext uri="{FF2B5EF4-FFF2-40B4-BE49-F238E27FC236}">
                <a16:creationId xmlns:a16="http://schemas.microsoft.com/office/drawing/2014/main" id="{20F20FBC-5804-4680-BFD0-DEEE48FF554D}"/>
              </a:ext>
            </a:extLst>
          </p:cNvPr>
          <p:cNvSpPr/>
          <p:nvPr/>
        </p:nvSpPr>
        <p:spPr>
          <a:xfrm>
            <a:off x="5774856" y="3604343"/>
            <a:ext cx="3029452" cy="8817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algn="ctr" defTabSz="557213">
              <a:defRPr/>
            </a:pPr>
            <a:r>
              <a:rPr lang="en-US" sz="1350" b="1" dirty="0">
                <a:solidFill>
                  <a:schemeClr val="bg1"/>
                </a:solidFill>
                <a:latin typeface="Calibri"/>
                <a:cs typeface="Times New Roman" panose="02020603050405020304" pitchFamily="18" charset="0"/>
              </a:rPr>
              <a:t>Cluster 4:</a:t>
            </a:r>
          </a:p>
          <a:p>
            <a:pPr algn="ctr" defTabSz="557213">
              <a:defRPr/>
            </a:pPr>
            <a:r>
              <a:rPr lang="en-US" sz="1200" dirty="0">
                <a:solidFill>
                  <a:schemeClr val="bg1"/>
                </a:solidFill>
                <a:latin typeface="Calibri"/>
                <a:cs typeface="Times New Roman" panose="02020603050405020304" pitchFamily="18" charset="0"/>
              </a:rPr>
              <a:t>Enhanced digital technology and innovation throughout the food system</a:t>
            </a:r>
          </a:p>
          <a:p>
            <a:pPr algn="ctr" defTabSz="557213">
              <a:defRPr/>
            </a:pPr>
            <a:endParaRPr lang="en-US" sz="1200" dirty="0">
              <a:solidFill>
                <a:srgbClr val="000000"/>
              </a:solidFill>
              <a:latin typeface="Calibri"/>
              <a:cs typeface="Times New Roman" panose="02020603050405020304" pitchFamily="18" charset="0"/>
            </a:endParaRPr>
          </a:p>
          <a:p>
            <a:pPr algn="ctr" defTabSz="557213">
              <a:defRPr/>
            </a:pPr>
            <a:endParaRPr lang="en-GB" sz="1200" dirty="0">
              <a:solidFill>
                <a:srgbClr val="000000"/>
              </a:solidFill>
              <a:latin typeface="Calibri"/>
              <a:cs typeface="Times New Roman" panose="02020603050405020304" pitchFamily="18" charset="0"/>
            </a:endParaRPr>
          </a:p>
        </p:txBody>
      </p:sp>
      <p:sp>
        <p:nvSpPr>
          <p:cNvPr id="95" name="Rectangle 94">
            <a:extLst>
              <a:ext uri="{FF2B5EF4-FFF2-40B4-BE49-F238E27FC236}">
                <a16:creationId xmlns:a16="http://schemas.microsoft.com/office/drawing/2014/main" id="{AF8A173B-4FD0-4EA1-AE50-A0C54628B4C0}"/>
              </a:ext>
            </a:extLst>
          </p:cNvPr>
          <p:cNvSpPr/>
          <p:nvPr/>
        </p:nvSpPr>
        <p:spPr>
          <a:xfrm>
            <a:off x="431659" y="4957715"/>
            <a:ext cx="4048823" cy="977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algn="ctr" defTabSz="557213">
              <a:defRPr/>
            </a:pPr>
            <a:r>
              <a:rPr lang="en-US" sz="1200" b="1" dirty="0">
                <a:solidFill>
                  <a:schemeClr val="bg1"/>
                </a:solidFill>
                <a:latin typeface="Calibri"/>
                <a:cs typeface="Times New Roman" panose="02020603050405020304" pitchFamily="18" charset="0"/>
              </a:rPr>
              <a:t>      </a:t>
            </a:r>
            <a:r>
              <a:rPr lang="en-US" sz="1350" b="1" dirty="0">
                <a:solidFill>
                  <a:schemeClr val="bg1"/>
                </a:solidFill>
                <a:latin typeface="Calibri"/>
                <a:cs typeface="Times New Roman" panose="02020603050405020304" pitchFamily="18" charset="0"/>
              </a:rPr>
              <a:t>Cluster 5 </a:t>
            </a:r>
            <a:endParaRPr lang="en-US" sz="1200" b="1" dirty="0">
              <a:solidFill>
                <a:schemeClr val="bg1"/>
              </a:solidFill>
              <a:latin typeface="Calibri"/>
              <a:cs typeface="Times New Roman" panose="02020603050405020304" pitchFamily="18" charset="0"/>
            </a:endParaRPr>
          </a:p>
          <a:p>
            <a:pPr algn="ctr" defTabSz="557213">
              <a:defRPr/>
            </a:pPr>
            <a:r>
              <a:rPr lang="en-US" sz="1200" dirty="0">
                <a:solidFill>
                  <a:schemeClr val="bg1"/>
                </a:solidFill>
                <a:latin typeface="Calibri"/>
                <a:ea typeface="Calibri" panose="020F0502020204030204" pitchFamily="34" charset="0"/>
                <a:cs typeface="Times New Roman" panose="02020603050405020304" pitchFamily="18" charset="0"/>
              </a:rPr>
              <a:t>Access to markets, market information, infrastructure and specialization</a:t>
            </a:r>
          </a:p>
          <a:p>
            <a:pPr algn="ctr" defTabSz="557213">
              <a:defRPr/>
            </a:pPr>
            <a:endParaRPr lang="en-US" sz="1200" dirty="0">
              <a:solidFill>
                <a:srgbClr val="000000"/>
              </a:solidFill>
              <a:latin typeface="Calibri"/>
              <a:ea typeface="Calibri" panose="020F0502020204030204" pitchFamily="34" charset="0"/>
              <a:cs typeface="Times New Roman" panose="02020603050405020304" pitchFamily="18" charset="0"/>
            </a:endParaRPr>
          </a:p>
          <a:p>
            <a:pPr algn="ctr" defTabSz="557213">
              <a:defRPr/>
            </a:pPr>
            <a:endParaRPr lang="en-GB" sz="1200" dirty="0">
              <a:solidFill>
                <a:srgbClr val="000000"/>
              </a:solidFill>
              <a:latin typeface="Calibri"/>
              <a:ea typeface="Calibri" panose="020F0502020204030204" pitchFamily="34" charset="0"/>
              <a:cs typeface="Times New Roman" panose="02020603050405020304" pitchFamily="18" charset="0"/>
            </a:endParaRPr>
          </a:p>
        </p:txBody>
      </p:sp>
      <p:sp>
        <p:nvSpPr>
          <p:cNvPr id="96" name="Rectangle 95">
            <a:extLst>
              <a:ext uri="{FF2B5EF4-FFF2-40B4-BE49-F238E27FC236}">
                <a16:creationId xmlns:a16="http://schemas.microsoft.com/office/drawing/2014/main" id="{DC6BF7F0-4634-4A84-B81C-0B1AE7FECEC4}"/>
              </a:ext>
            </a:extLst>
          </p:cNvPr>
          <p:cNvSpPr/>
          <p:nvPr/>
        </p:nvSpPr>
        <p:spPr>
          <a:xfrm>
            <a:off x="4705993" y="4940766"/>
            <a:ext cx="4102478" cy="977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5721" tIns="27861" rIns="55721" bIns="27861" numCol="1" spcCol="0" rtlCol="0" fromWordArt="0" anchor="ctr" anchorCtr="0" forceAA="0" compatLnSpc="1">
            <a:prstTxWarp prst="textNoShape">
              <a:avLst/>
            </a:prstTxWarp>
            <a:noAutofit/>
          </a:bodyPr>
          <a:lstStyle/>
          <a:p>
            <a:pPr algn="ctr" defTabSz="557213">
              <a:defRPr/>
            </a:pPr>
            <a:r>
              <a:rPr lang="en-US" sz="1050" b="1" dirty="0">
                <a:solidFill>
                  <a:srgbClr val="000000"/>
                </a:solidFill>
                <a:latin typeface="Calibri"/>
                <a:cs typeface="Times New Roman" panose="02020603050405020304" pitchFamily="18" charset="0"/>
              </a:rPr>
              <a:t>        </a:t>
            </a:r>
            <a:r>
              <a:rPr lang="en-US" sz="1350" b="1" dirty="0">
                <a:solidFill>
                  <a:schemeClr val="bg1"/>
                </a:solidFill>
                <a:latin typeface="Calibri"/>
                <a:cs typeface="Times New Roman" panose="02020603050405020304" pitchFamily="18" charset="0"/>
              </a:rPr>
              <a:t>Cluster 6</a:t>
            </a:r>
            <a:endParaRPr lang="en-US" sz="1200" b="1" dirty="0">
              <a:solidFill>
                <a:schemeClr val="bg1"/>
              </a:solidFill>
              <a:latin typeface="Calibri"/>
              <a:cs typeface="Times New Roman" panose="02020603050405020304" pitchFamily="18" charset="0"/>
            </a:endParaRPr>
          </a:p>
          <a:p>
            <a:pPr algn="ctr" defTabSz="557213">
              <a:defRPr/>
            </a:pPr>
            <a:r>
              <a:rPr lang="en-US" sz="1200" dirty="0">
                <a:solidFill>
                  <a:schemeClr val="bg1"/>
                </a:solidFill>
                <a:latin typeface="Calibri"/>
                <a:ea typeface="Calibri" panose="020F0502020204030204" pitchFamily="34" charset="0"/>
                <a:cs typeface="Times New Roman" panose="02020603050405020304" pitchFamily="18" charset="0"/>
              </a:rPr>
              <a:t>Managing and mainstreaming risk and protecting the poor</a:t>
            </a:r>
          </a:p>
          <a:p>
            <a:pPr algn="ctr" defTabSz="557213">
              <a:defRPr/>
            </a:pPr>
            <a:endParaRPr lang="en-US" sz="1200" dirty="0">
              <a:solidFill>
                <a:srgbClr val="000000"/>
              </a:solidFill>
              <a:latin typeface="Calibri"/>
              <a:ea typeface="Calibri" panose="020F0502020204030204" pitchFamily="34" charset="0"/>
              <a:cs typeface="Times New Roman" panose="02020603050405020304" pitchFamily="18" charset="0"/>
            </a:endParaRPr>
          </a:p>
          <a:p>
            <a:pPr algn="ctr" defTabSz="557213">
              <a:defRPr/>
            </a:pPr>
            <a:endParaRPr lang="en-GB" sz="1200" dirty="0">
              <a:solidFill>
                <a:srgbClr val="000000"/>
              </a:solidFill>
              <a:latin typeface="Calibri"/>
              <a:ea typeface="Calibri" panose="020F0502020204030204" pitchFamily="34" charset="0"/>
              <a:cs typeface="Times New Roman" panose="02020603050405020304" pitchFamily="18" charset="0"/>
            </a:endParaRPr>
          </a:p>
        </p:txBody>
      </p:sp>
      <p:pic>
        <p:nvPicPr>
          <p:cNvPr id="26" name="Picture 8" descr="Action Track 5 icon">
            <a:extLst>
              <a:ext uri="{FF2B5EF4-FFF2-40B4-BE49-F238E27FC236}">
                <a16:creationId xmlns:a16="http://schemas.microsoft.com/office/drawing/2014/main" id="{B611486A-49F9-49F8-A5EB-AE663A62B05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63518" y="4486692"/>
            <a:ext cx="411480" cy="41148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Action Track 4 icon">
            <a:extLst>
              <a:ext uri="{FF2B5EF4-FFF2-40B4-BE49-F238E27FC236}">
                <a16:creationId xmlns:a16="http://schemas.microsoft.com/office/drawing/2014/main" id="{57D1D5EF-A003-46A8-ABF6-8B8A3B98394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1863" y="4473056"/>
            <a:ext cx="411480" cy="41148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Action Track 3">
            <a:extLst>
              <a:ext uri="{FF2B5EF4-FFF2-40B4-BE49-F238E27FC236}">
                <a16:creationId xmlns:a16="http://schemas.microsoft.com/office/drawing/2014/main" id="{F0B3F093-BD87-428D-A5B2-2B408AD177D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80609" y="1587835"/>
            <a:ext cx="411480" cy="41148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Action Track 2 icon">
            <a:extLst>
              <a:ext uri="{FF2B5EF4-FFF2-40B4-BE49-F238E27FC236}">
                <a16:creationId xmlns:a16="http://schemas.microsoft.com/office/drawing/2014/main" id="{35BF2FB3-B3DF-4998-A25E-419BD0C12A0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78349" y="1608573"/>
            <a:ext cx="385169" cy="3851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8820241-BEA6-9327-4156-983FC13D4C41}"/>
              </a:ext>
            </a:extLst>
          </p:cNvPr>
          <p:cNvSpPr txBox="1"/>
          <p:nvPr/>
        </p:nvSpPr>
        <p:spPr bwMode="auto">
          <a:xfrm>
            <a:off x="409961" y="3767967"/>
            <a:ext cx="2053772" cy="276999"/>
          </a:xfrm>
          <a:prstGeom prst="rect">
            <a:avLst/>
          </a:prstGeom>
          <a:solidFill>
            <a:schemeClr val="accent1">
              <a:lumMod val="60000"/>
              <a:lumOff val="40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defTabSz="685800"/>
            <a:r>
              <a:rPr lang="en-US" sz="1200" b="1" dirty="0">
                <a:solidFill>
                  <a:schemeClr val="bg1"/>
                </a:solidFill>
                <a:latin typeface="Calibri"/>
              </a:rPr>
              <a:t>How do we address climate?</a:t>
            </a:r>
          </a:p>
        </p:txBody>
      </p:sp>
      <p:sp>
        <p:nvSpPr>
          <p:cNvPr id="4" name="TextBox 3">
            <a:extLst>
              <a:ext uri="{FF2B5EF4-FFF2-40B4-BE49-F238E27FC236}">
                <a16:creationId xmlns:a16="http://schemas.microsoft.com/office/drawing/2014/main" id="{99DBF967-669C-1F3C-575A-3859BA80FC5E}"/>
              </a:ext>
            </a:extLst>
          </p:cNvPr>
          <p:cNvSpPr txBox="1"/>
          <p:nvPr/>
        </p:nvSpPr>
        <p:spPr bwMode="auto">
          <a:xfrm>
            <a:off x="2634901" y="3764074"/>
            <a:ext cx="2990489" cy="461665"/>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defTabSz="685800"/>
            <a:r>
              <a:rPr lang="en-US" sz="1200" b="1" dirty="0">
                <a:solidFill>
                  <a:schemeClr val="bg1"/>
                </a:solidFill>
                <a:latin typeface="Calibri"/>
              </a:rPr>
              <a:t>Resilience &amp; managing consumption patterns </a:t>
            </a:r>
          </a:p>
        </p:txBody>
      </p:sp>
      <p:sp>
        <p:nvSpPr>
          <p:cNvPr id="6" name="TextBox 5">
            <a:extLst>
              <a:ext uri="{FF2B5EF4-FFF2-40B4-BE49-F238E27FC236}">
                <a16:creationId xmlns:a16="http://schemas.microsoft.com/office/drawing/2014/main" id="{AF25C78B-2923-DE61-A1F9-01ED4A3838AB}"/>
              </a:ext>
            </a:extLst>
          </p:cNvPr>
          <p:cNvSpPr txBox="1"/>
          <p:nvPr/>
        </p:nvSpPr>
        <p:spPr bwMode="auto">
          <a:xfrm>
            <a:off x="5774856" y="3191461"/>
            <a:ext cx="3029452" cy="276999"/>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defTabSz="685800"/>
            <a:r>
              <a:rPr lang="en-US" sz="1200" b="1" dirty="0">
                <a:solidFill>
                  <a:schemeClr val="bg1"/>
                </a:solidFill>
                <a:latin typeface="Calibri"/>
              </a:rPr>
              <a:t>Manage trade offs across sectors</a:t>
            </a:r>
          </a:p>
        </p:txBody>
      </p:sp>
      <p:sp>
        <p:nvSpPr>
          <p:cNvPr id="9" name="TextBox 8">
            <a:extLst>
              <a:ext uri="{FF2B5EF4-FFF2-40B4-BE49-F238E27FC236}">
                <a16:creationId xmlns:a16="http://schemas.microsoft.com/office/drawing/2014/main" id="{D8EC21B2-AC06-9EFA-C82D-95009DD9FA2A}"/>
              </a:ext>
            </a:extLst>
          </p:cNvPr>
          <p:cNvSpPr txBox="1"/>
          <p:nvPr/>
        </p:nvSpPr>
        <p:spPr bwMode="auto">
          <a:xfrm>
            <a:off x="5774856" y="4168046"/>
            <a:ext cx="3041453" cy="300082"/>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defTabSz="685800"/>
            <a:r>
              <a:rPr lang="en-US" sz="1350" b="1" dirty="0">
                <a:solidFill>
                  <a:schemeClr val="bg1"/>
                </a:solidFill>
                <a:latin typeface="Calibri"/>
              </a:rPr>
              <a:t>Nutrition messaging?</a:t>
            </a:r>
          </a:p>
        </p:txBody>
      </p:sp>
      <p:sp>
        <p:nvSpPr>
          <p:cNvPr id="11" name="TextBox 10">
            <a:extLst>
              <a:ext uri="{FF2B5EF4-FFF2-40B4-BE49-F238E27FC236}">
                <a16:creationId xmlns:a16="http://schemas.microsoft.com/office/drawing/2014/main" id="{37B57037-312B-F85E-513D-8EB903BC9AE5}"/>
              </a:ext>
            </a:extLst>
          </p:cNvPr>
          <p:cNvSpPr txBox="1"/>
          <p:nvPr/>
        </p:nvSpPr>
        <p:spPr bwMode="auto">
          <a:xfrm>
            <a:off x="337792" y="5599710"/>
            <a:ext cx="4251882" cy="276999"/>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defTabSz="685800"/>
            <a:r>
              <a:rPr lang="en-US" sz="1200" b="1" dirty="0">
                <a:solidFill>
                  <a:schemeClr val="bg1"/>
                </a:solidFill>
                <a:latin typeface="Calibri"/>
              </a:rPr>
              <a:t>Leverage markets for resilience</a:t>
            </a:r>
          </a:p>
        </p:txBody>
      </p:sp>
      <p:sp>
        <p:nvSpPr>
          <p:cNvPr id="13" name="TextBox 12">
            <a:extLst>
              <a:ext uri="{FF2B5EF4-FFF2-40B4-BE49-F238E27FC236}">
                <a16:creationId xmlns:a16="http://schemas.microsoft.com/office/drawing/2014/main" id="{87C97DC5-5E07-3D9F-D499-87FD914505A7}"/>
              </a:ext>
            </a:extLst>
          </p:cNvPr>
          <p:cNvSpPr txBox="1"/>
          <p:nvPr/>
        </p:nvSpPr>
        <p:spPr bwMode="auto">
          <a:xfrm>
            <a:off x="4706807" y="5573688"/>
            <a:ext cx="4100849" cy="276999"/>
          </a:xfrm>
          <a:prstGeom prst="rect">
            <a:avLst/>
          </a:prstGeom>
          <a:solidFill>
            <a:schemeClr val="accent1">
              <a:lumMod val="60000"/>
              <a:lumOff val="4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defTabSz="685800"/>
            <a:r>
              <a:rPr lang="en-US" sz="1200" b="1" dirty="0">
                <a:solidFill>
                  <a:schemeClr val="bg1"/>
                </a:solidFill>
                <a:latin typeface="Calibri"/>
              </a:rPr>
              <a:t>Protect production capacity </a:t>
            </a:r>
          </a:p>
        </p:txBody>
      </p:sp>
    </p:spTree>
    <p:extLst>
      <p:ext uri="{BB962C8B-B14F-4D97-AF65-F5344CB8AC3E}">
        <p14:creationId xmlns:p14="http://schemas.microsoft.com/office/powerpoint/2010/main" val="642851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899592" y="2924944"/>
            <a:ext cx="7344816" cy="648824"/>
          </a:xfrm>
        </p:spPr>
        <p:txBody>
          <a:bodyPr>
            <a:noAutofit/>
          </a:bodyPr>
          <a:lstStyle/>
          <a:p>
            <a:r>
              <a:rPr lang="en-US" sz="2400" dirty="0"/>
              <a:t>What is the implication of all this for Nutrition Leadership?</a:t>
            </a:r>
          </a:p>
          <a:p>
            <a:pPr algn="l"/>
            <a:endParaRPr lang="en-US" sz="2100" dirty="0"/>
          </a:p>
        </p:txBody>
      </p:sp>
    </p:spTree>
    <p:extLst>
      <p:ext uri="{BB962C8B-B14F-4D97-AF65-F5344CB8AC3E}">
        <p14:creationId xmlns:p14="http://schemas.microsoft.com/office/powerpoint/2010/main" val="1405934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672" y="1916832"/>
            <a:ext cx="6068870" cy="3672408"/>
          </a:xfrm>
          <a:prstGeom prst="rect">
            <a:avLst/>
          </a:prstGeom>
        </p:spPr>
      </p:pic>
      <p:sp>
        <p:nvSpPr>
          <p:cNvPr id="2" name="TextBox 1">
            <a:extLst>
              <a:ext uri="{FF2B5EF4-FFF2-40B4-BE49-F238E27FC236}">
                <a16:creationId xmlns:a16="http://schemas.microsoft.com/office/drawing/2014/main" id="{1C84221F-FEBD-1D2B-7F8C-615CA3590289}"/>
              </a:ext>
            </a:extLst>
          </p:cNvPr>
          <p:cNvSpPr txBox="1"/>
          <p:nvPr/>
        </p:nvSpPr>
        <p:spPr>
          <a:xfrm>
            <a:off x="0" y="500079"/>
            <a:ext cx="8022081" cy="830997"/>
          </a:xfrm>
          <a:prstGeom prst="rect">
            <a:avLst/>
          </a:prstGeom>
          <a:noFill/>
        </p:spPr>
        <p:txBody>
          <a:bodyPr wrap="square" rtlCol="0">
            <a:spAutoFit/>
          </a:bodyPr>
          <a:lstStyle/>
          <a:p>
            <a:r>
              <a:rPr lang="en-US" sz="2400" b="1" dirty="0">
                <a:solidFill>
                  <a:schemeClr val="accent1"/>
                </a:solidFill>
              </a:rPr>
              <a:t>What is leadership in the context of resilient food systems toward better nutrition and health outcomes for all</a:t>
            </a:r>
          </a:p>
        </p:txBody>
      </p:sp>
      <p:sp>
        <p:nvSpPr>
          <p:cNvPr id="4" name="TextBox 3">
            <a:extLst>
              <a:ext uri="{FF2B5EF4-FFF2-40B4-BE49-F238E27FC236}">
                <a16:creationId xmlns:a16="http://schemas.microsoft.com/office/drawing/2014/main" id="{AEEE6171-23D5-E6C8-8EB5-47EE7145EF62}"/>
              </a:ext>
            </a:extLst>
          </p:cNvPr>
          <p:cNvSpPr txBox="1"/>
          <p:nvPr/>
        </p:nvSpPr>
        <p:spPr>
          <a:xfrm>
            <a:off x="-1" y="1331076"/>
            <a:ext cx="8022081" cy="369332"/>
          </a:xfrm>
          <a:prstGeom prst="rect">
            <a:avLst/>
          </a:prstGeom>
          <a:noFill/>
        </p:spPr>
        <p:txBody>
          <a:bodyPr wrap="square" rtlCol="0">
            <a:spAutoFit/>
          </a:bodyPr>
          <a:lstStyle/>
          <a:p>
            <a:r>
              <a:rPr lang="en-US" b="1" dirty="0">
                <a:solidFill>
                  <a:schemeClr val="accent1"/>
                </a:solidFill>
              </a:rPr>
              <a:t>BE DELIBERATE IN YOUR ACTIONS  &amp;  LEAD FROM WHERE YOU STAND!</a:t>
            </a:r>
          </a:p>
        </p:txBody>
      </p:sp>
    </p:spTree>
    <p:extLst>
      <p:ext uri="{BB962C8B-B14F-4D97-AF65-F5344CB8AC3E}">
        <p14:creationId xmlns:p14="http://schemas.microsoft.com/office/powerpoint/2010/main" val="3016903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jera be wot, traditional Ethiopian Food. Traditional Ethiopian Food, Several types of stew and meat served on Injera royalty free stock image">
            <a:extLst>
              <a:ext uri="{FF2B5EF4-FFF2-40B4-BE49-F238E27FC236}">
                <a16:creationId xmlns:a16="http://schemas.microsoft.com/office/drawing/2014/main" id="{D87F865F-14DD-45FC-BAC2-2EE3A0F892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090" b="5460"/>
          <a:stretch/>
        </p:blipFill>
        <p:spPr bwMode="auto">
          <a:xfrm>
            <a:off x="5763006" y="4320540"/>
            <a:ext cx="3380994" cy="168021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67DFFE3-AA23-4931-9737-5E6B5C4FB6C7}"/>
              </a:ext>
            </a:extLst>
          </p:cNvPr>
          <p:cNvSpPr>
            <a:spLocks noGrp="1"/>
          </p:cNvSpPr>
          <p:nvPr>
            <p:ph idx="4294967295"/>
          </p:nvPr>
        </p:nvSpPr>
        <p:spPr>
          <a:xfrm>
            <a:off x="0" y="1514475"/>
            <a:ext cx="5762625" cy="4486275"/>
          </a:xfrm>
          <a:solidFill>
            <a:schemeClr val="accent2">
              <a:lumMod val="50000"/>
            </a:schemeClr>
          </a:solidFill>
        </p:spPr>
        <p:txBody>
          <a:bodyPr>
            <a:normAutofit lnSpcReduction="10000"/>
          </a:bodyPr>
          <a:lstStyle/>
          <a:p>
            <a:pPr marL="0" indent="0" algn="ctr">
              <a:spcBef>
                <a:spcPts val="0"/>
              </a:spcBef>
              <a:buNone/>
            </a:pPr>
            <a:endParaRPr lang="en-US" sz="1650" i="1" dirty="0"/>
          </a:p>
          <a:p>
            <a:pPr marL="0" indent="0" algn="ctr">
              <a:spcBef>
                <a:spcPts val="0"/>
              </a:spcBef>
              <a:buNone/>
            </a:pPr>
            <a:endParaRPr lang="en-US" sz="2400" i="1" dirty="0">
              <a:solidFill>
                <a:schemeClr val="bg1"/>
              </a:solidFill>
            </a:endParaRPr>
          </a:p>
          <a:p>
            <a:pPr marL="0" indent="0" algn="ctr">
              <a:spcBef>
                <a:spcPts val="0"/>
              </a:spcBef>
              <a:buNone/>
            </a:pPr>
            <a:endParaRPr lang="en-US" sz="1650" i="1" dirty="0"/>
          </a:p>
          <a:p>
            <a:pPr marL="0" indent="0" algn="ctr">
              <a:spcBef>
                <a:spcPts val="0"/>
              </a:spcBef>
              <a:buNone/>
            </a:pPr>
            <a:r>
              <a:rPr lang="en-US" sz="1650" i="1" dirty="0"/>
              <a:t>“A holistic transformation of Ethiopia’s food systems</a:t>
            </a:r>
          </a:p>
          <a:p>
            <a:pPr marL="0" indent="0" algn="ctr">
              <a:spcBef>
                <a:spcPts val="0"/>
              </a:spcBef>
              <a:buNone/>
            </a:pPr>
            <a:r>
              <a:rPr lang="en-US" sz="1650" i="1" dirty="0"/>
              <a:t> from production to consumption </a:t>
            </a:r>
          </a:p>
          <a:p>
            <a:pPr marL="0" indent="0" algn="ctr">
              <a:spcBef>
                <a:spcPts val="0"/>
              </a:spcBef>
              <a:buNone/>
            </a:pPr>
            <a:r>
              <a:rPr lang="en-US" sz="1650" i="1" dirty="0"/>
              <a:t>that promotes enhanced food safety, nutrition  and diets, </a:t>
            </a:r>
          </a:p>
          <a:p>
            <a:pPr marL="0" indent="0" algn="ctr">
              <a:spcBef>
                <a:spcPts val="0"/>
              </a:spcBef>
              <a:buNone/>
            </a:pPr>
            <a:r>
              <a:rPr lang="en-US" sz="1650" i="1" dirty="0"/>
              <a:t>improved livelihoods, </a:t>
            </a:r>
          </a:p>
          <a:p>
            <a:pPr marL="0" indent="0" algn="ctr">
              <a:spcBef>
                <a:spcPts val="0"/>
              </a:spcBef>
              <a:buNone/>
            </a:pPr>
            <a:r>
              <a:rPr lang="en-US" sz="1650" i="1" dirty="0"/>
              <a:t>greater land preservation and restoration </a:t>
            </a:r>
          </a:p>
          <a:p>
            <a:pPr marL="0" indent="0" algn="ctr">
              <a:spcBef>
                <a:spcPts val="0"/>
              </a:spcBef>
              <a:buNone/>
            </a:pPr>
            <a:r>
              <a:rPr lang="en-US" sz="1650" i="1" dirty="0"/>
              <a:t>and greater resilience to shocks and stress.” </a:t>
            </a:r>
          </a:p>
          <a:p>
            <a:pPr marL="0" indent="0" algn="ctr">
              <a:buNone/>
            </a:pPr>
            <a:endParaRPr lang="en-US" sz="1650" i="1" dirty="0"/>
          </a:p>
          <a:p>
            <a:pPr marL="0" indent="0" algn="ctr">
              <a:buNone/>
            </a:pPr>
            <a:endParaRPr lang="en-US" sz="1650" i="1" dirty="0"/>
          </a:p>
          <a:p>
            <a:pPr marL="0" indent="0" algn="ctr">
              <a:spcBef>
                <a:spcPts val="0"/>
              </a:spcBef>
              <a:buNone/>
            </a:pPr>
            <a:r>
              <a:rPr lang="en-US" sz="1650" i="1" dirty="0"/>
              <a:t>“We seek to transform our food systems using </a:t>
            </a:r>
          </a:p>
          <a:p>
            <a:pPr marL="0" indent="0" algn="ctr">
              <a:spcBef>
                <a:spcPts val="0"/>
              </a:spcBef>
              <a:buNone/>
            </a:pPr>
            <a:r>
              <a:rPr lang="en-US" sz="1650" i="1" dirty="0"/>
              <a:t> sustainable and healthy diet-centered lens that </a:t>
            </a:r>
          </a:p>
          <a:p>
            <a:pPr marL="0" indent="0" algn="ctr">
              <a:spcBef>
                <a:spcPts val="0"/>
              </a:spcBef>
              <a:buNone/>
            </a:pPr>
            <a:r>
              <a:rPr lang="en-US" sz="1650" i="1" dirty="0"/>
              <a:t>minimizes tradeoffs through calling for strong collaboration </a:t>
            </a:r>
          </a:p>
          <a:p>
            <a:pPr marL="0" indent="0" algn="ctr">
              <a:spcBef>
                <a:spcPts val="0"/>
              </a:spcBef>
              <a:buNone/>
            </a:pPr>
            <a:r>
              <a:rPr lang="en-US" sz="1650" i="1" dirty="0"/>
              <a:t>across all food systems actors, </a:t>
            </a:r>
          </a:p>
          <a:p>
            <a:pPr marL="0" indent="0" algn="ctr">
              <a:spcBef>
                <a:spcPts val="0"/>
              </a:spcBef>
              <a:buNone/>
            </a:pPr>
            <a:r>
              <a:rPr lang="en-US" sz="1650" i="1" dirty="0"/>
              <a:t>uniting around a common goal </a:t>
            </a:r>
          </a:p>
          <a:p>
            <a:pPr marL="0" indent="0" algn="ctr">
              <a:spcBef>
                <a:spcPts val="0"/>
              </a:spcBef>
              <a:buNone/>
            </a:pPr>
            <a:r>
              <a:rPr lang="en-US" sz="1650" i="1" dirty="0"/>
              <a:t>of heathy and sustainable diets for all.”</a:t>
            </a:r>
          </a:p>
          <a:p>
            <a:pPr marL="0" indent="0">
              <a:buNone/>
            </a:pPr>
            <a:endParaRPr lang="en-US" sz="1650" dirty="0"/>
          </a:p>
        </p:txBody>
      </p:sp>
      <p:pic>
        <p:nvPicPr>
          <p:cNvPr id="13" name="Picture 12" descr="A picture containing outdoor, ground, sky, dirt&#10;&#10;Description automatically generated">
            <a:extLst>
              <a:ext uri="{FF2B5EF4-FFF2-40B4-BE49-F238E27FC236}">
                <a16:creationId xmlns:a16="http://schemas.microsoft.com/office/drawing/2014/main" id="{4ABDD993-1FB2-4A84-B6C9-6E24868841C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870" b="15680"/>
          <a:stretch/>
        </p:blipFill>
        <p:spPr>
          <a:xfrm>
            <a:off x="5763006" y="2581179"/>
            <a:ext cx="3380994" cy="1680210"/>
          </a:xfrm>
          <a:prstGeom prst="rect">
            <a:avLst/>
          </a:prstGeom>
        </p:spPr>
      </p:pic>
      <p:pic>
        <p:nvPicPr>
          <p:cNvPr id="6" name="Picture 2" descr="267 Cows Ethiopia Photos - Free &amp;amp; Royalty-Free Stock Photos from Dreamstime">
            <a:extLst>
              <a:ext uri="{FF2B5EF4-FFF2-40B4-BE49-F238E27FC236}">
                <a16:creationId xmlns:a16="http://schemas.microsoft.com/office/drawing/2014/main" id="{4F999AAF-8650-4E2D-985C-79DCE118357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8680" b="2750"/>
          <a:stretch/>
        </p:blipFill>
        <p:spPr bwMode="auto">
          <a:xfrm>
            <a:off x="5763006" y="857250"/>
            <a:ext cx="3380994" cy="16802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4C40771-6108-465F-B3D1-0489DB44050B}"/>
              </a:ext>
            </a:extLst>
          </p:cNvPr>
          <p:cNvSpPr txBox="1"/>
          <p:nvPr/>
        </p:nvSpPr>
        <p:spPr>
          <a:xfrm>
            <a:off x="0" y="857250"/>
            <a:ext cx="5763006" cy="1327286"/>
          </a:xfrm>
          <a:prstGeom prst="rect">
            <a:avLst/>
          </a:prstGeom>
          <a:solidFill>
            <a:schemeClr val="accent1"/>
          </a:solidFill>
        </p:spPr>
        <p:txBody>
          <a:bodyPr wrap="square" rtlCol="0">
            <a:spAutoFit/>
          </a:bodyPr>
          <a:lstStyle/>
          <a:p>
            <a:pPr marL="0" marR="0" lvl="0" indent="0"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mn-ea"/>
                <a:cs typeface="+mn-cs"/>
              </a:rPr>
              <a:t>Ethiopia’s shared vision </a:t>
            </a: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mn-ea"/>
                <a:cs typeface="+mn-cs"/>
              </a:rPr>
              <a:t>for food systems transformation </a:t>
            </a:r>
          </a:p>
          <a:p>
            <a:pPr marL="0" marR="0" lvl="0" indent="0"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mn-ea"/>
                <a:cs typeface="+mn-cs"/>
              </a:rPr>
              <a:t>could help align efforts</a:t>
            </a:r>
            <a:endPar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8384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81490" y="2492896"/>
            <a:ext cx="6480722" cy="2538282"/>
            <a:chOff x="344486" y="1772816"/>
            <a:chExt cx="9361042" cy="3384376"/>
          </a:xfrm>
          <a:solidFill>
            <a:schemeClr val="accent1"/>
          </a:solidFill>
        </p:grpSpPr>
        <p:sp>
          <p:nvSpPr>
            <p:cNvPr id="13" name="Rectangle 12"/>
            <p:cNvSpPr/>
            <p:nvPr/>
          </p:nvSpPr>
          <p:spPr>
            <a:xfrm>
              <a:off x="1676638" y="4653136"/>
              <a:ext cx="6864763"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Shared values</a:t>
              </a:r>
            </a:p>
          </p:txBody>
        </p:sp>
        <p:grpSp>
          <p:nvGrpSpPr>
            <p:cNvPr id="3" name="Group 1"/>
            <p:cNvGrpSpPr/>
            <p:nvPr/>
          </p:nvGrpSpPr>
          <p:grpSpPr>
            <a:xfrm>
              <a:off x="344486" y="1772816"/>
              <a:ext cx="9361042" cy="2736304"/>
              <a:chOff x="272480" y="2276872"/>
              <a:chExt cx="9361042" cy="2736304"/>
            </a:xfrm>
            <a:grpFill/>
          </p:grpSpPr>
          <p:sp>
            <p:nvSpPr>
              <p:cNvPr id="8" name="Rectangle 7"/>
              <p:cNvSpPr/>
              <p:nvPr/>
            </p:nvSpPr>
            <p:spPr>
              <a:xfrm>
                <a:off x="1208584" y="3068960"/>
                <a:ext cx="2964329"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Create energy</a:t>
                </a:r>
              </a:p>
            </p:txBody>
          </p:sp>
          <p:sp>
            <p:nvSpPr>
              <p:cNvPr id="9" name="Rectangle 8"/>
              <p:cNvSpPr/>
              <p:nvPr/>
            </p:nvSpPr>
            <p:spPr>
              <a:xfrm>
                <a:off x="6669193" y="3861048"/>
                <a:ext cx="2964329"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Enjoy</a:t>
                </a:r>
              </a:p>
            </p:txBody>
          </p:sp>
          <p:sp>
            <p:nvSpPr>
              <p:cNvPr id="10" name="Rectangle 9"/>
              <p:cNvSpPr/>
              <p:nvPr/>
            </p:nvSpPr>
            <p:spPr>
              <a:xfrm>
                <a:off x="272480" y="3861048"/>
                <a:ext cx="2964329"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Grow &amp; develop</a:t>
                </a:r>
              </a:p>
            </p:txBody>
          </p:sp>
          <p:sp>
            <p:nvSpPr>
              <p:cNvPr id="11" name="Rectangle 10"/>
              <p:cNvSpPr/>
              <p:nvPr/>
            </p:nvSpPr>
            <p:spPr>
              <a:xfrm>
                <a:off x="5733089" y="3068960"/>
                <a:ext cx="2964329"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Empower</a:t>
                </a:r>
              </a:p>
            </p:txBody>
          </p:sp>
          <p:sp>
            <p:nvSpPr>
              <p:cNvPr id="12" name="Rectangle 11"/>
              <p:cNvSpPr/>
              <p:nvPr/>
            </p:nvSpPr>
            <p:spPr>
              <a:xfrm>
                <a:off x="3392829" y="2276872"/>
                <a:ext cx="2964329" cy="504056"/>
              </a:xfrm>
              <a:prstGeom prst="rect">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100" dirty="0">
                    <a:solidFill>
                      <a:prstClr val="white"/>
                    </a:solidFill>
                  </a:rPr>
                  <a:t>Vision</a:t>
                </a:r>
              </a:p>
            </p:txBody>
          </p:sp>
          <p:sp>
            <p:nvSpPr>
              <p:cNvPr id="14" name="Down Arrow 13"/>
              <p:cNvSpPr/>
              <p:nvPr/>
            </p:nvSpPr>
            <p:spPr>
              <a:xfrm rot="10800000">
                <a:off x="2690748" y="4437112"/>
                <a:ext cx="546061" cy="576064"/>
              </a:xfrm>
              <a:prstGeom prst="downArrow">
                <a:avLst>
                  <a:gd name="adj1" fmla="val 43724"/>
                  <a:gd name="adj2" fmla="val 52679"/>
                </a:avLst>
              </a:prstGeom>
              <a:gr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dirty="0">
                  <a:solidFill>
                    <a:prstClr val="white"/>
                  </a:solidFill>
                </a:endParaRPr>
              </a:p>
            </p:txBody>
          </p:sp>
          <p:sp>
            <p:nvSpPr>
              <p:cNvPr id="15" name="Down Arrow 14"/>
              <p:cNvSpPr/>
              <p:nvPr/>
            </p:nvSpPr>
            <p:spPr>
              <a:xfrm rot="10800000">
                <a:off x="4640965" y="3212976"/>
                <a:ext cx="546061" cy="1800200"/>
              </a:xfrm>
              <a:prstGeom prst="downArrow">
                <a:avLst>
                  <a:gd name="adj1" fmla="val 43724"/>
                  <a:gd name="adj2" fmla="val 52679"/>
                </a:avLst>
              </a:prstGeom>
              <a:gr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dirty="0">
                  <a:solidFill>
                    <a:prstClr val="white"/>
                  </a:solidFill>
                </a:endParaRPr>
              </a:p>
            </p:txBody>
          </p:sp>
          <p:sp>
            <p:nvSpPr>
              <p:cNvPr id="16" name="Down Arrow 15"/>
              <p:cNvSpPr/>
              <p:nvPr/>
            </p:nvSpPr>
            <p:spPr>
              <a:xfrm rot="10800000">
                <a:off x="3626855" y="3717032"/>
                <a:ext cx="546061" cy="1296144"/>
              </a:xfrm>
              <a:prstGeom prst="downArrow">
                <a:avLst>
                  <a:gd name="adj1" fmla="val 43724"/>
                  <a:gd name="adj2" fmla="val 52679"/>
                </a:avLst>
              </a:prstGeom>
              <a:gr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dirty="0">
                  <a:solidFill>
                    <a:prstClr val="white"/>
                  </a:solidFill>
                </a:endParaRPr>
              </a:p>
            </p:txBody>
          </p:sp>
          <p:sp>
            <p:nvSpPr>
              <p:cNvPr id="17" name="Down Arrow 16"/>
              <p:cNvSpPr/>
              <p:nvPr/>
            </p:nvSpPr>
            <p:spPr>
              <a:xfrm rot="10800000">
                <a:off x="5811095" y="3717032"/>
                <a:ext cx="546061" cy="1296144"/>
              </a:xfrm>
              <a:prstGeom prst="downArrow">
                <a:avLst>
                  <a:gd name="adj1" fmla="val 43724"/>
                  <a:gd name="adj2" fmla="val 52679"/>
                </a:avLst>
              </a:prstGeom>
              <a:gr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dirty="0">
                  <a:solidFill>
                    <a:prstClr val="white"/>
                  </a:solidFill>
                </a:endParaRPr>
              </a:p>
            </p:txBody>
          </p:sp>
          <p:sp>
            <p:nvSpPr>
              <p:cNvPr id="18" name="Down Arrow 17"/>
              <p:cNvSpPr/>
              <p:nvPr/>
            </p:nvSpPr>
            <p:spPr>
              <a:xfrm rot="10800000">
                <a:off x="6747199" y="4437112"/>
                <a:ext cx="546061" cy="576064"/>
              </a:xfrm>
              <a:prstGeom prst="downArrow">
                <a:avLst>
                  <a:gd name="adj1" fmla="val 43724"/>
                  <a:gd name="adj2" fmla="val 52679"/>
                </a:avLst>
              </a:prstGeom>
              <a:gr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dirty="0">
                  <a:solidFill>
                    <a:prstClr val="white"/>
                  </a:solidFill>
                </a:endParaRPr>
              </a:p>
            </p:txBody>
          </p:sp>
        </p:grpSp>
      </p:grpSp>
      <p:sp>
        <p:nvSpPr>
          <p:cNvPr id="4" name="Title 3"/>
          <p:cNvSpPr>
            <a:spLocks noGrp="1"/>
          </p:cNvSpPr>
          <p:nvPr>
            <p:ph type="title" idx="4294967295"/>
          </p:nvPr>
        </p:nvSpPr>
        <p:spPr>
          <a:xfrm>
            <a:off x="179512" y="442913"/>
            <a:ext cx="8964488" cy="1143000"/>
          </a:xfrm>
        </p:spPr>
        <p:txBody>
          <a:bodyPr>
            <a:noAutofit/>
          </a:bodyPr>
          <a:lstStyle/>
          <a:p>
            <a:pPr algn="l"/>
            <a:r>
              <a:rPr lang="en-US" sz="3600" b="1" dirty="0">
                <a:solidFill>
                  <a:schemeClr val="accent1"/>
                </a:solidFill>
                <a:latin typeface="+mn-lt"/>
              </a:rPr>
              <a:t>The expectations from you as leaders for nutrition. What you must do….</a:t>
            </a:r>
          </a:p>
        </p:txBody>
      </p:sp>
    </p:spTree>
    <p:extLst>
      <p:ext uri="{BB962C8B-B14F-4D97-AF65-F5344CB8AC3E}">
        <p14:creationId xmlns:p14="http://schemas.microsoft.com/office/powerpoint/2010/main" val="3551080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4869" y="1481170"/>
            <a:ext cx="6644427" cy="4012560"/>
          </a:xfrm>
          <a:prstGeom prst="rect">
            <a:avLst/>
          </a:prstGeom>
        </p:spPr>
      </p:pic>
      <p:sp>
        <p:nvSpPr>
          <p:cNvPr id="2" name="Title 1"/>
          <p:cNvSpPr>
            <a:spLocks noGrp="1"/>
          </p:cNvSpPr>
          <p:nvPr>
            <p:ph type="title" idx="4294967295"/>
          </p:nvPr>
        </p:nvSpPr>
        <p:spPr>
          <a:xfrm>
            <a:off x="251520" y="333375"/>
            <a:ext cx="8892480" cy="1143000"/>
          </a:xfrm>
        </p:spPr>
        <p:txBody>
          <a:bodyPr>
            <a:normAutofit fontScale="90000"/>
          </a:bodyPr>
          <a:lstStyle/>
          <a:p>
            <a:pPr algn="l"/>
            <a:r>
              <a:rPr lang="en-US" sz="3600" b="1" dirty="0">
                <a:solidFill>
                  <a:schemeClr val="accent1"/>
                </a:solidFill>
              </a:rPr>
              <a:t>How leaders are is what you should be for Ethiopia….</a:t>
            </a:r>
          </a:p>
        </p:txBody>
      </p:sp>
    </p:spTree>
    <p:extLst>
      <p:ext uri="{BB962C8B-B14F-4D97-AF65-F5344CB8AC3E}">
        <p14:creationId xmlns:p14="http://schemas.microsoft.com/office/powerpoint/2010/main" val="2989564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1043608" y="2924944"/>
            <a:ext cx="7344816" cy="648824"/>
          </a:xfrm>
        </p:spPr>
        <p:txBody>
          <a:bodyPr>
            <a:noAutofit/>
          </a:bodyPr>
          <a:lstStyle/>
          <a:p>
            <a:r>
              <a:rPr lang="en-US" sz="2400" dirty="0"/>
              <a:t>Some specific examples where your leadership is needed</a:t>
            </a:r>
          </a:p>
        </p:txBody>
      </p:sp>
    </p:spTree>
    <p:extLst>
      <p:ext uri="{BB962C8B-B14F-4D97-AF65-F5344CB8AC3E}">
        <p14:creationId xmlns:p14="http://schemas.microsoft.com/office/powerpoint/2010/main" val="3132065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a:extLst>
              <a:ext uri="{FF2B5EF4-FFF2-40B4-BE49-F238E27FC236}">
                <a16:creationId xmlns:a16="http://schemas.microsoft.com/office/drawing/2014/main" id="{83F72BF6-D65F-4CF8-A78C-4A32BC5E24F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179" r="16975" b="4"/>
          <a:stretch/>
        </p:blipFill>
        <p:spPr bwMode="auto">
          <a:xfrm>
            <a:off x="6562225" y="566249"/>
            <a:ext cx="2095358" cy="23865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grass, outdoor, person&#10;&#10;Description automatically generated">
            <a:extLst>
              <a:ext uri="{FF2B5EF4-FFF2-40B4-BE49-F238E27FC236}">
                <a16:creationId xmlns:a16="http://schemas.microsoft.com/office/drawing/2014/main" id="{987C4C5F-77CB-4DD5-952A-AC05299D59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768" r="-1" b="27164"/>
          <a:stretch/>
        </p:blipFill>
        <p:spPr>
          <a:xfrm>
            <a:off x="12140" y="3110106"/>
            <a:ext cx="2227849" cy="2537451"/>
          </a:xfrm>
          <a:prstGeom prst="rect">
            <a:avLst/>
          </a:prstGeom>
        </p:spPr>
      </p:pic>
      <p:pic>
        <p:nvPicPr>
          <p:cNvPr id="9" name="Picture 8" descr="A picture containing sky, outdoor, tree, plant&#10;&#10;Description automatically generated">
            <a:extLst>
              <a:ext uri="{FF2B5EF4-FFF2-40B4-BE49-F238E27FC236}">
                <a16:creationId xmlns:a16="http://schemas.microsoft.com/office/drawing/2014/main" id="{E743E9B0-F0BB-49A7-9459-10DCC795078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060" r="23306" b="-3"/>
          <a:stretch/>
        </p:blipFill>
        <p:spPr>
          <a:xfrm>
            <a:off x="12140" y="572655"/>
            <a:ext cx="2228850" cy="2537451"/>
          </a:xfrm>
          <a:prstGeom prst="rect">
            <a:avLst/>
          </a:prstGeom>
        </p:spPr>
      </p:pic>
      <p:pic>
        <p:nvPicPr>
          <p:cNvPr id="7" name="Content Placeholder 3" descr="A tree in a snowy field&#10;&#10;Description automatically generated with medium confidence">
            <a:extLst>
              <a:ext uri="{FF2B5EF4-FFF2-40B4-BE49-F238E27FC236}">
                <a16:creationId xmlns:a16="http://schemas.microsoft.com/office/drawing/2014/main" id="{B1280D8F-9FAE-4F58-B75B-5A141E41DBE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9121" r="22245" b="-3"/>
          <a:stretch/>
        </p:blipFill>
        <p:spPr>
          <a:xfrm>
            <a:off x="4659437" y="3036406"/>
            <a:ext cx="2228850" cy="2584191"/>
          </a:xfrm>
          <a:prstGeom prst="rect">
            <a:avLst/>
          </a:prstGeom>
        </p:spPr>
      </p:pic>
      <p:pic>
        <p:nvPicPr>
          <p:cNvPr id="6" name="Picture 5" descr="A picture containing outdoor, grass, hill&#10;&#10;Description automatically generated">
            <a:extLst>
              <a:ext uri="{FF2B5EF4-FFF2-40B4-BE49-F238E27FC236}">
                <a16:creationId xmlns:a16="http://schemas.microsoft.com/office/drawing/2014/main" id="{B8BDC93B-9636-475B-AB00-3B627232AA3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0876" r="20516" b="-4"/>
          <a:stretch/>
        </p:blipFill>
        <p:spPr>
          <a:xfrm>
            <a:off x="2352974" y="3063365"/>
            <a:ext cx="2227849" cy="2584191"/>
          </a:xfrm>
          <a:prstGeom prst="rect">
            <a:avLst/>
          </a:prstGeom>
        </p:spPr>
      </p:pic>
      <p:sp>
        <p:nvSpPr>
          <p:cNvPr id="4" name="Content Placeholder 2">
            <a:extLst>
              <a:ext uri="{FF2B5EF4-FFF2-40B4-BE49-F238E27FC236}">
                <a16:creationId xmlns:a16="http://schemas.microsoft.com/office/drawing/2014/main" id="{DC70103A-3D70-4ACA-9DDC-BC0A9F0BB72F}"/>
              </a:ext>
            </a:extLst>
          </p:cNvPr>
          <p:cNvSpPr txBox="1">
            <a:spLocks/>
          </p:cNvSpPr>
          <p:nvPr/>
        </p:nvSpPr>
        <p:spPr>
          <a:xfrm>
            <a:off x="287867" y="2232675"/>
            <a:ext cx="8227483" cy="1655642"/>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750"/>
              </a:spcBef>
              <a:buNone/>
              <a:defRPr/>
            </a:pPr>
            <a:endParaRPr lang="en-US" sz="2100" i="1" dirty="0">
              <a:solidFill>
                <a:prstClr val="black"/>
              </a:solidFill>
              <a:latin typeface="Calibri" panose="020F0502020204030204"/>
            </a:endParaRPr>
          </a:p>
        </p:txBody>
      </p:sp>
      <p:pic>
        <p:nvPicPr>
          <p:cNvPr id="17" name="Picture 11">
            <a:extLst>
              <a:ext uri="{FF2B5EF4-FFF2-40B4-BE49-F238E27FC236}">
                <a16:creationId xmlns:a16="http://schemas.microsoft.com/office/drawing/2014/main" id="{FC2B2442-E0E5-44DC-B5D8-C24B02C15DD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9356" y="643136"/>
            <a:ext cx="4124503" cy="2309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Content Placeholder 3">
            <a:extLst>
              <a:ext uri="{FF2B5EF4-FFF2-40B4-BE49-F238E27FC236}">
                <a16:creationId xmlns:a16="http://schemas.microsoft.com/office/drawing/2014/main" id="{241F218F-C802-406D-B229-6A59119EDF9F}"/>
              </a:ext>
            </a:extLst>
          </p:cNvPr>
          <p:cNvPicPr>
            <a:picLocks noChangeAspect="1"/>
          </p:cNvPicPr>
          <p:nvPr/>
        </p:nvPicPr>
        <p:blipFill>
          <a:blip r:embed="rId9"/>
          <a:stretch>
            <a:fillRect/>
          </a:stretch>
        </p:blipFill>
        <p:spPr>
          <a:xfrm>
            <a:off x="6999270" y="3027582"/>
            <a:ext cx="1898457" cy="2584191"/>
          </a:xfrm>
          <a:prstGeom prst="rect">
            <a:avLst/>
          </a:prstGeom>
        </p:spPr>
      </p:pic>
      <p:sp>
        <p:nvSpPr>
          <p:cNvPr id="2" name="TextBox 1">
            <a:extLst>
              <a:ext uri="{FF2B5EF4-FFF2-40B4-BE49-F238E27FC236}">
                <a16:creationId xmlns:a16="http://schemas.microsoft.com/office/drawing/2014/main" id="{E6C3067F-C3F6-4B86-B9DB-19ACF4166472}"/>
              </a:ext>
            </a:extLst>
          </p:cNvPr>
          <p:cNvSpPr txBox="1"/>
          <p:nvPr/>
        </p:nvSpPr>
        <p:spPr>
          <a:xfrm>
            <a:off x="-12140" y="269748"/>
            <a:ext cx="9144000" cy="369332"/>
          </a:xfrm>
          <a:prstGeom prst="rect">
            <a:avLst/>
          </a:prstGeom>
          <a:solidFill>
            <a:schemeClr val="accent2">
              <a:lumMod val="50000"/>
            </a:schemeClr>
          </a:solidFill>
        </p:spPr>
        <p:txBody>
          <a:bodyPr wrap="square" rtlCol="0">
            <a:spAutoFit/>
          </a:bodyPr>
          <a:lstStyle/>
          <a:p>
            <a:pPr algn="ctr" defTabSz="685800"/>
            <a:r>
              <a:rPr lang="en-US" dirty="0">
                <a:solidFill>
                  <a:srgbClr val="FFFFFF"/>
                </a:solidFill>
                <a:latin typeface="Calibri"/>
              </a:rPr>
              <a:t>Different contexts, different interventions - - towards the common vision</a:t>
            </a:r>
          </a:p>
        </p:txBody>
      </p:sp>
    </p:spTree>
    <p:extLst>
      <p:ext uri="{BB962C8B-B14F-4D97-AF65-F5344CB8AC3E}">
        <p14:creationId xmlns:p14="http://schemas.microsoft.com/office/powerpoint/2010/main" val="877328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iagram&#10;&#10;Description automatically generated">
            <a:extLst>
              <a:ext uri="{FF2B5EF4-FFF2-40B4-BE49-F238E27FC236}">
                <a16:creationId xmlns:a16="http://schemas.microsoft.com/office/drawing/2014/main" id="{63A40F92-3742-33A3-E22D-0D2BA596B28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1746" t="10776" r="9048" b="7389"/>
          <a:stretch/>
        </p:blipFill>
        <p:spPr>
          <a:xfrm rot="5400000">
            <a:off x="4994767" y="2040147"/>
            <a:ext cx="3822809" cy="3576179"/>
          </a:xfrm>
          <a:prstGeom prst="rect">
            <a:avLst/>
          </a:prstGeom>
        </p:spPr>
      </p:pic>
      <p:pic>
        <p:nvPicPr>
          <p:cNvPr id="5" name="Picture 4" descr="Text, letter&#10;&#10;Description automatically generated">
            <a:extLst>
              <a:ext uri="{FF2B5EF4-FFF2-40B4-BE49-F238E27FC236}">
                <a16:creationId xmlns:a16="http://schemas.microsoft.com/office/drawing/2014/main" id="{35CEC87E-A7FF-22AC-D1DA-57092D9BA0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020" r="28095" b="4056"/>
          <a:stretch/>
        </p:blipFill>
        <p:spPr>
          <a:xfrm rot="5400000">
            <a:off x="580950" y="1802490"/>
            <a:ext cx="3772839" cy="4001524"/>
          </a:xfrm>
          <a:prstGeom prst="rect">
            <a:avLst/>
          </a:prstGeom>
        </p:spPr>
      </p:pic>
      <p:sp>
        <p:nvSpPr>
          <p:cNvPr id="6" name="TextBox 5">
            <a:extLst>
              <a:ext uri="{FF2B5EF4-FFF2-40B4-BE49-F238E27FC236}">
                <a16:creationId xmlns:a16="http://schemas.microsoft.com/office/drawing/2014/main" id="{D386C8EA-DD72-7D51-EE80-685EA5A9E9DD}"/>
              </a:ext>
            </a:extLst>
          </p:cNvPr>
          <p:cNvSpPr txBox="1"/>
          <p:nvPr/>
        </p:nvSpPr>
        <p:spPr>
          <a:xfrm>
            <a:off x="466608" y="404664"/>
            <a:ext cx="8227654" cy="1200329"/>
          </a:xfrm>
          <a:prstGeom prst="rect">
            <a:avLst/>
          </a:prstGeom>
          <a:noFill/>
        </p:spPr>
        <p:txBody>
          <a:bodyPr wrap="square" rtlCol="0">
            <a:spAutoFit/>
          </a:bodyPr>
          <a:lstStyle/>
          <a:p>
            <a:r>
              <a:rPr lang="en-US" sz="2400" dirty="0"/>
              <a:t> </a:t>
            </a:r>
            <a:r>
              <a:rPr lang="en-US" sz="2400" b="1" dirty="0">
                <a:solidFill>
                  <a:schemeClr val="accent1"/>
                </a:solidFill>
              </a:rPr>
              <a:t>For some pastoralist settings crop agriculture </a:t>
            </a:r>
          </a:p>
          <a:p>
            <a:r>
              <a:rPr lang="en-US" sz="2400" b="1" dirty="0">
                <a:solidFill>
                  <a:schemeClr val="accent1"/>
                </a:solidFill>
              </a:rPr>
              <a:t>is not a viable option. What will be the sustainable solutions?</a:t>
            </a:r>
          </a:p>
          <a:p>
            <a:r>
              <a:rPr lang="en-US" sz="2400" b="1" dirty="0">
                <a:solidFill>
                  <a:schemeClr val="accent1"/>
                </a:solidFill>
              </a:rPr>
              <a:t>Focus on high potential areas should not forget these settings!</a:t>
            </a:r>
          </a:p>
        </p:txBody>
      </p:sp>
    </p:spTree>
    <p:extLst>
      <p:ext uri="{BB962C8B-B14F-4D97-AF65-F5344CB8AC3E}">
        <p14:creationId xmlns:p14="http://schemas.microsoft.com/office/powerpoint/2010/main" val="846606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27F74E-1BB8-9FA5-7A77-47D7F6C31E27}"/>
              </a:ext>
            </a:extLst>
          </p:cNvPr>
          <p:cNvSpPr>
            <a:spLocks noGrp="1"/>
          </p:cNvSpPr>
          <p:nvPr>
            <p:ph sz="quarter" idx="11"/>
          </p:nvPr>
        </p:nvSpPr>
        <p:spPr/>
        <p:txBody>
          <a:bodyPr>
            <a:normAutofit lnSpcReduction="10000"/>
          </a:bodyPr>
          <a:lstStyle/>
          <a:p>
            <a:pPr marL="514350" indent="-514350">
              <a:buFont typeface="+mj-lt"/>
              <a:buAutoNum type="arabicPeriod"/>
            </a:pPr>
            <a:r>
              <a:rPr lang="en-US" dirty="0"/>
              <a:t>Key messages</a:t>
            </a:r>
          </a:p>
          <a:p>
            <a:pPr marL="514350" indent="-514350">
              <a:buFont typeface="+mj-lt"/>
              <a:buAutoNum type="arabicPeriod"/>
            </a:pPr>
            <a:r>
              <a:rPr lang="en-US" dirty="0"/>
              <a:t>What does taking a food systems perspective mean for nutrition and health?</a:t>
            </a:r>
          </a:p>
          <a:p>
            <a:pPr marL="514350" indent="-514350">
              <a:buFont typeface="+mj-lt"/>
              <a:buAutoNum type="arabicPeriod"/>
            </a:pPr>
            <a:r>
              <a:rPr lang="en-US" dirty="0"/>
              <a:t>What are the global food systems challenges we face and how do they relate to our local context in Ethiopia?</a:t>
            </a:r>
          </a:p>
          <a:p>
            <a:pPr marL="514350" indent="-514350">
              <a:buFont typeface="+mj-lt"/>
              <a:buAutoNum type="arabicPeriod"/>
            </a:pPr>
            <a:r>
              <a:rPr lang="en-US" dirty="0"/>
              <a:t>What are the associated climate challenges?</a:t>
            </a:r>
          </a:p>
          <a:p>
            <a:pPr marL="514350" indent="-514350">
              <a:buFont typeface="+mj-lt"/>
              <a:buAutoNum type="arabicPeriod"/>
            </a:pPr>
            <a:r>
              <a:rPr lang="en-US" dirty="0"/>
              <a:t>What is the implication of all this for Nutrition Leadership?</a:t>
            </a:r>
          </a:p>
          <a:p>
            <a:pPr marL="514350" indent="-514350">
              <a:buFont typeface="+mj-lt"/>
              <a:buAutoNum type="arabicPeriod"/>
            </a:pPr>
            <a:r>
              <a:rPr lang="en-US" dirty="0"/>
              <a:t>Some specific examples where your leadership is needed</a:t>
            </a:r>
          </a:p>
          <a:p>
            <a:pPr marL="514350" indent="-514350">
              <a:buFont typeface="+mj-lt"/>
              <a:buAutoNum type="arabicPeriod"/>
            </a:pPr>
            <a:r>
              <a:rPr lang="en-US" dirty="0"/>
              <a:t>Be deliberate about monitoring progress on food systems transformation</a:t>
            </a:r>
          </a:p>
          <a:p>
            <a:pPr marL="514350" indent="-514350">
              <a:buFont typeface="+mj-lt"/>
              <a:buAutoNum type="arabicPeriod"/>
            </a:pPr>
            <a:r>
              <a:rPr lang="en-US" dirty="0"/>
              <a:t>Key messages</a:t>
            </a:r>
          </a:p>
          <a:p>
            <a:endParaRPr lang="en-US" dirty="0"/>
          </a:p>
          <a:p>
            <a:endParaRPr lang="en-US" dirty="0"/>
          </a:p>
          <a:p>
            <a:endParaRPr lang="en-US" dirty="0"/>
          </a:p>
          <a:p>
            <a:endParaRPr lang="en-US" dirty="0"/>
          </a:p>
        </p:txBody>
      </p:sp>
      <p:sp>
        <p:nvSpPr>
          <p:cNvPr id="2" name="Title 1">
            <a:extLst>
              <a:ext uri="{FF2B5EF4-FFF2-40B4-BE49-F238E27FC236}">
                <a16:creationId xmlns:a16="http://schemas.microsoft.com/office/drawing/2014/main" id="{06ADDCEF-8565-5633-1183-2F26A1C8C948}"/>
              </a:ext>
            </a:extLst>
          </p:cNvPr>
          <p:cNvSpPr>
            <a:spLocks noGrp="1"/>
          </p:cNvSpPr>
          <p:nvPr>
            <p:ph type="title"/>
          </p:nvPr>
        </p:nvSpPr>
        <p:spPr/>
        <p:txBody>
          <a:bodyPr/>
          <a:lstStyle/>
          <a:p>
            <a:r>
              <a:rPr lang="en-US" dirty="0"/>
              <a:t>Outline of presentation</a:t>
            </a:r>
          </a:p>
        </p:txBody>
      </p:sp>
    </p:spTree>
    <p:extLst>
      <p:ext uri="{BB962C8B-B14F-4D97-AF65-F5344CB8AC3E}">
        <p14:creationId xmlns:p14="http://schemas.microsoft.com/office/powerpoint/2010/main" val="3106329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3DC9C61-3940-A118-4284-BBB752DAE1A0}"/>
              </a:ext>
            </a:extLst>
          </p:cNvPr>
          <p:cNvGraphicFramePr/>
          <p:nvPr>
            <p:extLst>
              <p:ext uri="{D42A27DB-BD31-4B8C-83A1-F6EECF244321}">
                <p14:modId xmlns:p14="http://schemas.microsoft.com/office/powerpoint/2010/main" val="3637112732"/>
              </p:ext>
            </p:extLst>
          </p:nvPr>
        </p:nvGraphicFramePr>
        <p:xfrm>
          <a:off x="2109748" y="1641361"/>
          <a:ext cx="6999889" cy="4162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Rounded Corners 6">
            <a:extLst>
              <a:ext uri="{FF2B5EF4-FFF2-40B4-BE49-F238E27FC236}">
                <a16:creationId xmlns:a16="http://schemas.microsoft.com/office/drawing/2014/main" id="{436A2E9B-58AD-FBE0-7462-8CE85A50180E}"/>
              </a:ext>
            </a:extLst>
          </p:cNvPr>
          <p:cNvSpPr/>
          <p:nvPr/>
        </p:nvSpPr>
        <p:spPr>
          <a:xfrm>
            <a:off x="6939643" y="2312242"/>
            <a:ext cx="2169995" cy="79728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b="1" dirty="0">
                <a:solidFill>
                  <a:schemeClr val="bg1"/>
                </a:solidFill>
              </a:rPr>
              <a:t>One CGIAR transition</a:t>
            </a:r>
          </a:p>
          <a:p>
            <a:r>
              <a:rPr lang="en-US" sz="1350" b="1" dirty="0">
                <a:solidFill>
                  <a:schemeClr val="bg1"/>
                </a:solidFill>
              </a:rPr>
              <a:t>must Similarly complement efforts through research</a:t>
            </a:r>
          </a:p>
        </p:txBody>
      </p:sp>
      <p:sp>
        <p:nvSpPr>
          <p:cNvPr id="3" name="Explosion: 14 Points 2">
            <a:extLst>
              <a:ext uri="{FF2B5EF4-FFF2-40B4-BE49-F238E27FC236}">
                <a16:creationId xmlns:a16="http://schemas.microsoft.com/office/drawing/2014/main" id="{9174AF39-A745-9683-8A91-28BD14C762EA}"/>
              </a:ext>
            </a:extLst>
          </p:cNvPr>
          <p:cNvSpPr/>
          <p:nvPr/>
        </p:nvSpPr>
        <p:spPr>
          <a:xfrm>
            <a:off x="-108520" y="2084765"/>
            <a:ext cx="4114800" cy="3275287"/>
          </a:xfrm>
          <a:prstGeom prst="irregularSeal2">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500" dirty="0">
                <a:solidFill>
                  <a:srgbClr val="FFFFFF"/>
                </a:solidFill>
                <a:latin typeface="Calibri"/>
              </a:rPr>
              <a:t>Food Based Dietary Guidelines can help align these Efforts</a:t>
            </a:r>
          </a:p>
        </p:txBody>
      </p:sp>
      <p:sp>
        <p:nvSpPr>
          <p:cNvPr id="4" name="TextBox 3">
            <a:extLst>
              <a:ext uri="{FF2B5EF4-FFF2-40B4-BE49-F238E27FC236}">
                <a16:creationId xmlns:a16="http://schemas.microsoft.com/office/drawing/2014/main" id="{AD957478-6E06-2A1A-E673-D4997D86648F}"/>
              </a:ext>
            </a:extLst>
          </p:cNvPr>
          <p:cNvSpPr txBox="1"/>
          <p:nvPr/>
        </p:nvSpPr>
        <p:spPr bwMode="auto">
          <a:xfrm>
            <a:off x="298746" y="175526"/>
            <a:ext cx="87377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defTabSz="685800">
              <a:defRPr/>
            </a:pPr>
            <a:r>
              <a:rPr lang="en-US" sz="2400" b="1" dirty="0">
                <a:solidFill>
                  <a:schemeClr val="accent1"/>
                </a:solidFill>
                <a:latin typeface="Calibri"/>
              </a:rPr>
              <a:t>There are clear opportunities to align efforts to foster positive and collective momentum leveraging Ethiopia’s food systems transformation pathway and the given vision</a:t>
            </a:r>
          </a:p>
        </p:txBody>
      </p:sp>
      <p:sp>
        <p:nvSpPr>
          <p:cNvPr id="6" name="Rectangle: Rounded Corners 5">
            <a:extLst>
              <a:ext uri="{FF2B5EF4-FFF2-40B4-BE49-F238E27FC236}">
                <a16:creationId xmlns:a16="http://schemas.microsoft.com/office/drawing/2014/main" id="{7BC0E14E-EB96-284E-FB2E-572DD73D26EA}"/>
              </a:ext>
            </a:extLst>
          </p:cNvPr>
          <p:cNvSpPr/>
          <p:nvPr/>
        </p:nvSpPr>
        <p:spPr>
          <a:xfrm>
            <a:off x="6900558" y="1106600"/>
            <a:ext cx="2209079" cy="106952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50" b="1" dirty="0">
                <a:solidFill>
                  <a:schemeClr val="bg1"/>
                </a:solidFill>
              </a:rPr>
              <a:t>UN Nutrition Strategy Can support and complement these efforts at the regional and country levels</a:t>
            </a:r>
          </a:p>
        </p:txBody>
      </p:sp>
      <p:sp>
        <p:nvSpPr>
          <p:cNvPr id="5" name="Oval 4">
            <a:extLst>
              <a:ext uri="{FF2B5EF4-FFF2-40B4-BE49-F238E27FC236}">
                <a16:creationId xmlns:a16="http://schemas.microsoft.com/office/drawing/2014/main" id="{743BC75A-1AE4-99FF-8CF0-D660791EB9B6}"/>
              </a:ext>
            </a:extLst>
          </p:cNvPr>
          <p:cNvSpPr/>
          <p:nvPr/>
        </p:nvSpPr>
        <p:spPr>
          <a:xfrm>
            <a:off x="1336812" y="4280182"/>
            <a:ext cx="1224136" cy="12167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MoH</a:t>
            </a:r>
          </a:p>
          <a:p>
            <a:pPr algn="ctr"/>
            <a:r>
              <a:rPr lang="en-US" dirty="0"/>
              <a:t>MoA</a:t>
            </a:r>
          </a:p>
          <a:p>
            <a:pPr algn="ctr"/>
            <a:r>
              <a:rPr lang="en-US" dirty="0"/>
              <a:t>MoE</a:t>
            </a:r>
          </a:p>
          <a:p>
            <a:pPr algn="ctr"/>
            <a:endParaRPr lang="en-US" dirty="0"/>
          </a:p>
        </p:txBody>
      </p:sp>
      <p:sp>
        <p:nvSpPr>
          <p:cNvPr id="10" name="Oval 9">
            <a:extLst>
              <a:ext uri="{FF2B5EF4-FFF2-40B4-BE49-F238E27FC236}">
                <a16:creationId xmlns:a16="http://schemas.microsoft.com/office/drawing/2014/main" id="{8D50D06C-2F6E-888D-6C9C-EA8A8B9F0E20}"/>
              </a:ext>
            </a:extLst>
          </p:cNvPr>
          <p:cNvSpPr/>
          <p:nvPr/>
        </p:nvSpPr>
        <p:spPr>
          <a:xfrm>
            <a:off x="1551326" y="1966659"/>
            <a:ext cx="2479104" cy="12167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Seqota Declaration</a:t>
            </a:r>
          </a:p>
          <a:p>
            <a:pPr algn="ctr"/>
            <a:endParaRPr lang="en-US" dirty="0"/>
          </a:p>
        </p:txBody>
      </p:sp>
    </p:spTree>
    <p:extLst>
      <p:ext uri="{BB962C8B-B14F-4D97-AF65-F5344CB8AC3E}">
        <p14:creationId xmlns:p14="http://schemas.microsoft.com/office/powerpoint/2010/main" val="1064873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pic>
        <p:nvPicPr>
          <p:cNvPr id="565" name="Google Shape;565;p5" descr="A picture containing logo&#10;&#10;Description automatically generated"/>
          <p:cNvPicPr preferRelativeResize="0"/>
          <p:nvPr/>
        </p:nvPicPr>
        <p:blipFill rotWithShape="1">
          <a:blip r:embed="rId3">
            <a:alphaModFix/>
          </a:blip>
          <a:srcRect/>
          <a:stretch/>
        </p:blipFill>
        <p:spPr>
          <a:xfrm>
            <a:off x="7417658" y="857251"/>
            <a:ext cx="1737221" cy="1079393"/>
          </a:xfrm>
          <a:prstGeom prst="rect">
            <a:avLst/>
          </a:prstGeom>
          <a:noFill/>
          <a:ln>
            <a:noFill/>
          </a:ln>
        </p:spPr>
      </p:pic>
      <p:sp>
        <p:nvSpPr>
          <p:cNvPr id="566" name="Google Shape;566;p5"/>
          <p:cNvSpPr txBox="1">
            <a:spLocks noGrp="1"/>
          </p:cNvSpPr>
          <p:nvPr>
            <p:ph type="title" idx="4294967295"/>
          </p:nvPr>
        </p:nvSpPr>
        <p:spPr>
          <a:xfrm>
            <a:off x="0" y="368132"/>
            <a:ext cx="7886700" cy="1687681"/>
          </a:xfrm>
          <a:prstGeom prst="rect">
            <a:avLst/>
          </a:prstGeom>
          <a:noFill/>
          <a:ln>
            <a:noFill/>
          </a:ln>
        </p:spPr>
        <p:txBody>
          <a:bodyPr spcFirstLastPara="1" vert="horz" wrap="square" lIns="68569" tIns="34275" rIns="68569" bIns="34275" rtlCol="0" anchor="ctr" anchorCtr="0">
            <a:normAutofit/>
          </a:bodyPr>
          <a:lstStyle/>
          <a:p>
            <a:pPr>
              <a:spcBef>
                <a:spcPts val="0"/>
              </a:spcBef>
              <a:buClr>
                <a:schemeClr val="accent6"/>
              </a:buClr>
              <a:buSzPts val="4400"/>
            </a:pPr>
            <a:r>
              <a:rPr lang="en-US" sz="2550" b="1" dirty="0">
                <a:solidFill>
                  <a:schemeClr val="accent1"/>
                </a:solidFill>
                <a:latin typeface="Calibri"/>
                <a:ea typeface="Calibri"/>
                <a:cs typeface="Calibri"/>
                <a:sym typeface="Calibri"/>
              </a:rPr>
              <a:t>Expected a</a:t>
            </a:r>
            <a:r>
              <a:rPr lang="no-NO" sz="2550" b="1" dirty="0">
                <a:solidFill>
                  <a:schemeClr val="accent1"/>
                </a:solidFill>
                <a:latin typeface="Calibri"/>
                <a:ea typeface="Calibri"/>
                <a:cs typeface="Calibri"/>
                <a:sym typeface="Calibri"/>
              </a:rPr>
              <a:t>dded value </a:t>
            </a:r>
            <a:br>
              <a:rPr lang="no-NO" sz="2550" b="1" dirty="0">
                <a:solidFill>
                  <a:schemeClr val="accent1"/>
                </a:solidFill>
                <a:latin typeface="Calibri"/>
                <a:ea typeface="Calibri"/>
                <a:cs typeface="Calibri"/>
                <a:sym typeface="Calibri"/>
              </a:rPr>
            </a:br>
            <a:r>
              <a:rPr lang="no-NO" sz="2550" b="1" dirty="0">
                <a:solidFill>
                  <a:schemeClr val="accent1"/>
                </a:solidFill>
                <a:latin typeface="Calibri"/>
                <a:ea typeface="Calibri"/>
                <a:cs typeface="Calibri"/>
                <a:sym typeface="Calibri"/>
              </a:rPr>
              <a:t>of </a:t>
            </a:r>
            <a:r>
              <a:rPr lang="en-US" sz="2550" b="1" dirty="0">
                <a:solidFill>
                  <a:schemeClr val="accent1"/>
                </a:solidFill>
                <a:latin typeface="Calibri"/>
                <a:ea typeface="Calibri"/>
                <a:cs typeface="Calibri"/>
                <a:sym typeface="Calibri"/>
              </a:rPr>
              <a:t>the</a:t>
            </a:r>
            <a:r>
              <a:rPr lang="no-NO" sz="2550" b="1" dirty="0">
                <a:solidFill>
                  <a:schemeClr val="accent1"/>
                </a:solidFill>
                <a:latin typeface="Calibri"/>
                <a:ea typeface="Calibri"/>
                <a:cs typeface="Calibri"/>
                <a:sym typeface="Calibri"/>
              </a:rPr>
              <a:t> </a:t>
            </a:r>
            <a:r>
              <a:rPr lang="en-US" sz="2550" b="1" dirty="0">
                <a:solidFill>
                  <a:schemeClr val="accent1"/>
                </a:solidFill>
                <a:latin typeface="Calibri"/>
                <a:ea typeface="Calibri"/>
                <a:cs typeface="Calibri"/>
                <a:sym typeface="Calibri"/>
              </a:rPr>
              <a:t>Healthy Diets </a:t>
            </a:r>
            <a:r>
              <a:rPr lang="no-NO" sz="2550" b="1" dirty="0">
                <a:solidFill>
                  <a:schemeClr val="accent1"/>
                </a:solidFill>
                <a:latin typeface="Calibri"/>
                <a:ea typeface="Calibri"/>
                <a:cs typeface="Calibri"/>
                <a:sym typeface="Calibri"/>
              </a:rPr>
              <a:t>Coalition</a:t>
            </a:r>
            <a:endParaRPr sz="2550" dirty="0">
              <a:solidFill>
                <a:schemeClr val="accent1"/>
              </a:solidFill>
              <a:latin typeface="Calibri"/>
              <a:ea typeface="Calibri"/>
              <a:cs typeface="Calibri"/>
              <a:sym typeface="Calibri"/>
            </a:endParaRPr>
          </a:p>
        </p:txBody>
      </p:sp>
      <p:grpSp>
        <p:nvGrpSpPr>
          <p:cNvPr id="567" name="Google Shape;567;p5"/>
          <p:cNvGrpSpPr/>
          <p:nvPr/>
        </p:nvGrpSpPr>
        <p:grpSpPr>
          <a:xfrm>
            <a:off x="2335112" y="1556792"/>
            <a:ext cx="4421556" cy="4109241"/>
            <a:chOff x="48118" y="-103964"/>
            <a:chExt cx="7053003" cy="6069384"/>
          </a:xfrm>
          <a:solidFill>
            <a:schemeClr val="accent1"/>
          </a:solidFill>
        </p:grpSpPr>
        <p:sp>
          <p:nvSpPr>
            <p:cNvPr id="568" name="Google Shape;568;p5"/>
            <p:cNvSpPr/>
            <p:nvPr/>
          </p:nvSpPr>
          <p:spPr>
            <a:xfrm>
              <a:off x="3624892" y="2680136"/>
              <a:ext cx="3476229" cy="3285284"/>
            </a:xfrm>
            <a:prstGeom prst="ellipse">
              <a:avLst/>
            </a:prstGeom>
            <a:grpFill/>
            <a:ln w="12700" cap="flat" cmpd="sng">
              <a:solidFill>
                <a:srgbClr val="31538F"/>
              </a:solidFill>
              <a:prstDash val="solid"/>
              <a:miter lim="800000"/>
              <a:headEnd type="none" w="sm" len="sm"/>
              <a:tailEnd type="none" w="sm" len="sm"/>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69" name="Google Shape;569;p5"/>
            <p:cNvSpPr txBox="1"/>
            <p:nvPr/>
          </p:nvSpPr>
          <p:spPr>
            <a:xfrm>
              <a:off x="4133974" y="3161255"/>
              <a:ext cx="2458065" cy="2323046"/>
            </a:xfrm>
            <a:prstGeom prst="rect">
              <a:avLst/>
            </a:prstGeom>
            <a:solidFill>
              <a:schemeClr val="accent1">
                <a:lumMod val="60000"/>
                <a:lumOff val="40000"/>
              </a:schemeClr>
            </a:solidFill>
            <a:ln>
              <a:noFill/>
            </a:ln>
          </p:spPr>
          <p:txBody>
            <a:bodyPr spcFirstLastPara="1" wrap="square" lIns="12844" tIns="12844" rIns="12844" bIns="12844" anchor="ctr" anchorCtr="0">
              <a:noAutofit/>
            </a:bodyPr>
            <a:lstStyle/>
            <a:p>
              <a:pPr algn="ctr" defTabSz="685800">
                <a:lnSpc>
                  <a:spcPct val="90000"/>
                </a:lnSpc>
                <a:buClr>
                  <a:prstClr val="white"/>
                </a:buClr>
                <a:buSzPts val="2700"/>
                <a:defRPr/>
              </a:pPr>
              <a:r>
                <a:rPr lang="no-NO" sz="1600" dirty="0">
                  <a:solidFill>
                    <a:prstClr val="white"/>
                  </a:solidFill>
                  <a:latin typeface="Calibri"/>
                  <a:ea typeface="Calibri"/>
                  <a:cs typeface="Calibri"/>
                  <a:sym typeface="Calibri"/>
                </a:rPr>
                <a:t>Increase and scale-up of </a:t>
              </a:r>
              <a:r>
                <a:rPr lang="no-NO" sz="1600" b="1" dirty="0">
                  <a:solidFill>
                    <a:prstClr val="white"/>
                  </a:solidFill>
                  <a:latin typeface="Calibri"/>
                  <a:ea typeface="Calibri"/>
                  <a:cs typeface="Calibri"/>
                  <a:sym typeface="Calibri"/>
                </a:rPr>
                <a:t>impactful action </a:t>
              </a:r>
              <a:r>
                <a:rPr lang="no-NO" sz="1600" dirty="0">
                  <a:solidFill>
                    <a:prstClr val="white"/>
                  </a:solidFill>
                  <a:latin typeface="Calibri"/>
                  <a:ea typeface="Calibri"/>
                  <a:cs typeface="Calibri"/>
                  <a:sym typeface="Calibri"/>
                </a:rPr>
                <a:t>by stakeholders across food systems</a:t>
              </a:r>
              <a:endParaRPr sz="1050" dirty="0">
                <a:solidFill>
                  <a:prstClr val="black"/>
                </a:solidFill>
                <a:latin typeface="Calibri" panose="020F0502020204030204"/>
              </a:endParaRPr>
            </a:p>
          </p:txBody>
        </p:sp>
        <p:sp>
          <p:nvSpPr>
            <p:cNvPr id="570" name="Google Shape;570;p5"/>
            <p:cNvSpPr/>
            <p:nvPr/>
          </p:nvSpPr>
          <p:spPr>
            <a:xfrm rot="10359744">
              <a:off x="1239622" y="4346765"/>
              <a:ext cx="2278962" cy="720501"/>
            </a:xfrm>
            <a:prstGeom prst="leftArrow">
              <a:avLst>
                <a:gd name="adj1" fmla="val 60000"/>
                <a:gd name="adj2" fmla="val 50000"/>
              </a:avLst>
            </a:prstGeom>
            <a:grpFill/>
            <a:ln>
              <a:noFill/>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1" name="Google Shape;571;p5"/>
            <p:cNvSpPr/>
            <p:nvPr/>
          </p:nvSpPr>
          <p:spPr>
            <a:xfrm>
              <a:off x="48118" y="3891876"/>
              <a:ext cx="2401671" cy="1921337"/>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2" name="Google Shape;572;p5"/>
            <p:cNvSpPr txBox="1"/>
            <p:nvPr/>
          </p:nvSpPr>
          <p:spPr>
            <a:xfrm>
              <a:off x="104392" y="3948150"/>
              <a:ext cx="2289123" cy="1808789"/>
            </a:xfrm>
            <a:prstGeom prst="rect">
              <a:avLst/>
            </a:prstGeom>
            <a:grpFill/>
            <a:ln>
              <a:noFill/>
            </a:ln>
          </p:spPr>
          <p:txBody>
            <a:bodyPr spcFirstLastPara="1" wrap="square" lIns="67144" tIns="67144" rIns="67144" bIns="67144" anchor="ctr" anchorCtr="0">
              <a:noAutofit/>
            </a:bodyPr>
            <a:lstStyle/>
            <a:p>
              <a:pPr algn="ctr" defTabSz="685800">
                <a:lnSpc>
                  <a:spcPct val="90000"/>
                </a:lnSpc>
                <a:buClr>
                  <a:prstClr val="white"/>
                </a:buClr>
                <a:buSzPts val="4700"/>
                <a:defRPr/>
              </a:pPr>
              <a:r>
                <a:rPr lang="no-NO" sz="2400" dirty="0">
                  <a:solidFill>
                    <a:prstClr val="white"/>
                  </a:solidFill>
                  <a:latin typeface="Calibri"/>
                  <a:ea typeface="Calibri"/>
                  <a:cs typeface="Calibri"/>
                  <a:sym typeface="Calibri"/>
                </a:rPr>
                <a:t>Align</a:t>
              </a:r>
              <a:r>
                <a:rPr lang="no-NO" sz="3525" dirty="0">
                  <a:solidFill>
                    <a:prstClr val="white"/>
                  </a:solidFill>
                  <a:latin typeface="Calibri"/>
                  <a:ea typeface="Calibri"/>
                  <a:cs typeface="Calibri"/>
                  <a:sym typeface="Calibri"/>
                </a:rPr>
                <a:t> </a:t>
              </a:r>
              <a:br>
                <a:rPr lang="no-NO" sz="3525" dirty="0">
                  <a:solidFill>
                    <a:prstClr val="white"/>
                  </a:solidFill>
                  <a:latin typeface="Calibri"/>
                  <a:ea typeface="Calibri"/>
                  <a:cs typeface="Calibri"/>
                  <a:sym typeface="Calibri"/>
                </a:rPr>
              </a:br>
              <a:r>
                <a:rPr lang="no-NO" sz="1500" dirty="0">
                  <a:solidFill>
                    <a:prstClr val="white"/>
                  </a:solidFill>
                  <a:latin typeface="Calibri"/>
                  <a:ea typeface="Calibri"/>
                  <a:cs typeface="Calibri"/>
                  <a:sym typeface="Calibri"/>
                </a:rPr>
                <a:t>action</a:t>
              </a:r>
              <a:r>
                <a:rPr lang="en-US" sz="1500" dirty="0">
                  <a:solidFill>
                    <a:prstClr val="white"/>
                  </a:solidFill>
                  <a:latin typeface="Calibri"/>
                  <a:ea typeface="Calibri"/>
                  <a:cs typeface="Calibri"/>
                  <a:sym typeface="Calibri"/>
                </a:rPr>
                <a:t>s</a:t>
              </a:r>
              <a:r>
                <a:rPr lang="no-NO" sz="1500" dirty="0">
                  <a:solidFill>
                    <a:prstClr val="white"/>
                  </a:solidFill>
                  <a:latin typeface="Calibri"/>
                  <a:ea typeface="Calibri"/>
                  <a:cs typeface="Calibri"/>
                  <a:sym typeface="Calibri"/>
                </a:rPr>
                <a:t> already being taken</a:t>
              </a:r>
              <a:endParaRPr sz="3525" dirty="0">
                <a:solidFill>
                  <a:prstClr val="white"/>
                </a:solidFill>
                <a:latin typeface="Calibri"/>
                <a:ea typeface="Calibri"/>
                <a:cs typeface="Calibri"/>
                <a:sym typeface="Calibri"/>
              </a:endParaRPr>
            </a:p>
          </p:txBody>
        </p:sp>
        <p:sp>
          <p:nvSpPr>
            <p:cNvPr id="573" name="Google Shape;573;p5"/>
            <p:cNvSpPr/>
            <p:nvPr/>
          </p:nvSpPr>
          <p:spPr>
            <a:xfrm rot="12554151">
              <a:off x="1844828" y="2273538"/>
              <a:ext cx="2314895" cy="720501"/>
            </a:xfrm>
            <a:prstGeom prst="leftArrow">
              <a:avLst>
                <a:gd name="adj1" fmla="val 60000"/>
                <a:gd name="adj2" fmla="val 50000"/>
              </a:avLst>
            </a:prstGeom>
            <a:grpFill/>
            <a:ln>
              <a:noFill/>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4" name="Google Shape;574;p5"/>
            <p:cNvSpPr/>
            <p:nvPr/>
          </p:nvSpPr>
          <p:spPr>
            <a:xfrm>
              <a:off x="318934" y="1328651"/>
              <a:ext cx="2401671" cy="1921337"/>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5" name="Google Shape;575;p5"/>
            <p:cNvSpPr txBox="1"/>
            <p:nvPr/>
          </p:nvSpPr>
          <p:spPr>
            <a:xfrm>
              <a:off x="371767" y="1384924"/>
              <a:ext cx="2289123" cy="1808789"/>
            </a:xfrm>
            <a:prstGeom prst="rect">
              <a:avLst/>
            </a:prstGeom>
            <a:grpFill/>
            <a:ln>
              <a:noFill/>
            </a:ln>
          </p:spPr>
          <p:txBody>
            <a:bodyPr spcFirstLastPara="1" wrap="square" lIns="67144" tIns="67144" rIns="67144" bIns="67144" anchor="ctr" anchorCtr="0">
              <a:noAutofit/>
            </a:bodyPr>
            <a:lstStyle/>
            <a:p>
              <a:pPr algn="ctr" defTabSz="685800">
                <a:lnSpc>
                  <a:spcPct val="90000"/>
                </a:lnSpc>
                <a:buClr>
                  <a:prstClr val="white"/>
                </a:buClr>
                <a:buSzPts val="4700"/>
                <a:defRPr/>
              </a:pPr>
              <a:r>
                <a:rPr lang="no-NO" sz="2400" dirty="0">
                  <a:solidFill>
                    <a:prstClr val="white"/>
                  </a:solidFill>
                  <a:latin typeface="Calibri"/>
                  <a:ea typeface="Calibri"/>
                  <a:cs typeface="Calibri"/>
                  <a:sym typeface="Calibri"/>
                </a:rPr>
                <a:t>Mobilize</a:t>
              </a:r>
              <a:br>
                <a:rPr lang="no-NO" sz="3525" dirty="0">
                  <a:solidFill>
                    <a:prstClr val="white"/>
                  </a:solidFill>
                  <a:latin typeface="Calibri"/>
                  <a:ea typeface="Calibri"/>
                  <a:cs typeface="Calibri"/>
                  <a:sym typeface="Calibri"/>
                </a:rPr>
              </a:br>
              <a:r>
                <a:rPr lang="no-NO" sz="1500" dirty="0">
                  <a:solidFill>
                    <a:prstClr val="white"/>
                  </a:solidFill>
                  <a:latin typeface="Calibri"/>
                  <a:ea typeface="Calibri"/>
                  <a:cs typeface="Calibri"/>
                  <a:sym typeface="Calibri"/>
                </a:rPr>
                <a:t>further action</a:t>
              </a:r>
              <a:endParaRPr sz="3525" dirty="0">
                <a:solidFill>
                  <a:prstClr val="white"/>
                </a:solidFill>
                <a:latin typeface="Calibri"/>
                <a:ea typeface="Calibri"/>
                <a:cs typeface="Calibri"/>
                <a:sym typeface="Calibri"/>
              </a:endParaRPr>
            </a:p>
          </p:txBody>
        </p:sp>
        <p:sp>
          <p:nvSpPr>
            <p:cNvPr id="576" name="Google Shape;576;p5"/>
            <p:cNvSpPr/>
            <p:nvPr/>
          </p:nvSpPr>
          <p:spPr>
            <a:xfrm rot="15171188">
              <a:off x="4038281" y="1446142"/>
              <a:ext cx="1765427" cy="720501"/>
            </a:xfrm>
            <a:prstGeom prst="leftArrow">
              <a:avLst>
                <a:gd name="adj1" fmla="val 60000"/>
                <a:gd name="adj2" fmla="val 50000"/>
              </a:avLst>
            </a:prstGeom>
            <a:grpFill/>
            <a:ln>
              <a:noFill/>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7" name="Google Shape;577;p5"/>
            <p:cNvSpPr/>
            <p:nvPr/>
          </p:nvSpPr>
          <p:spPr>
            <a:xfrm>
              <a:off x="3869591" y="-103964"/>
              <a:ext cx="2401671" cy="1921337"/>
            </a:xfrm>
            <a:prstGeom prst="roundRect">
              <a:avLst>
                <a:gd name="adj" fmla="val 10000"/>
              </a:avLst>
            </a:prstGeom>
            <a:grpFill/>
            <a:ln w="12700" cap="flat" cmpd="sng">
              <a:solidFill>
                <a:schemeClr val="lt1"/>
              </a:solidFill>
              <a:prstDash val="solid"/>
              <a:miter lim="800000"/>
              <a:headEnd type="none" w="sm" len="sm"/>
              <a:tailEnd type="none" w="sm" len="sm"/>
            </a:ln>
          </p:spPr>
          <p:txBody>
            <a:bodyPr spcFirstLastPara="1" wrap="square" lIns="68569" tIns="68569" rIns="68569" bIns="68569" anchor="ctr" anchorCtr="0">
              <a:noAutofit/>
            </a:bodyPr>
            <a:lstStyle/>
            <a:p>
              <a:pPr defTabSz="685800">
                <a:defRPr/>
              </a:pPr>
              <a:endParaRPr sz="1350" dirty="0">
                <a:solidFill>
                  <a:prstClr val="black"/>
                </a:solidFill>
                <a:latin typeface="Calibri" panose="020F0502020204030204"/>
              </a:endParaRPr>
            </a:p>
          </p:txBody>
        </p:sp>
        <p:sp>
          <p:nvSpPr>
            <p:cNvPr id="578" name="Google Shape;578;p5"/>
            <p:cNvSpPr txBox="1"/>
            <p:nvPr/>
          </p:nvSpPr>
          <p:spPr>
            <a:xfrm>
              <a:off x="3925866" y="88506"/>
              <a:ext cx="2289123" cy="1808789"/>
            </a:xfrm>
            <a:prstGeom prst="rect">
              <a:avLst/>
            </a:prstGeom>
            <a:grpFill/>
            <a:ln>
              <a:noFill/>
            </a:ln>
          </p:spPr>
          <p:txBody>
            <a:bodyPr spcFirstLastPara="1" wrap="square" lIns="71438" tIns="71438" rIns="71438" bIns="71438" anchor="ctr" anchorCtr="0">
              <a:noAutofit/>
            </a:bodyPr>
            <a:lstStyle/>
            <a:p>
              <a:pPr algn="ctr" defTabSz="685800">
                <a:lnSpc>
                  <a:spcPct val="90000"/>
                </a:lnSpc>
                <a:buClr>
                  <a:prstClr val="white"/>
                </a:buClr>
                <a:buSzPts val="5000"/>
                <a:defRPr/>
              </a:pPr>
              <a:r>
                <a:rPr lang="no-NO" sz="2400" dirty="0">
                  <a:solidFill>
                    <a:prstClr val="white"/>
                  </a:solidFill>
                  <a:latin typeface="Calibri"/>
                  <a:ea typeface="Calibri"/>
                  <a:cs typeface="Calibri"/>
                  <a:sym typeface="Calibri"/>
                </a:rPr>
                <a:t>Support</a:t>
              </a:r>
              <a:br>
                <a:rPr lang="no-NO" sz="3750" dirty="0">
                  <a:solidFill>
                    <a:prstClr val="white"/>
                  </a:solidFill>
                  <a:latin typeface="Calibri"/>
                  <a:ea typeface="Calibri"/>
                  <a:cs typeface="Calibri"/>
                  <a:sym typeface="Calibri"/>
                </a:rPr>
              </a:br>
              <a:r>
                <a:rPr lang="no-NO" sz="1500" dirty="0">
                  <a:solidFill>
                    <a:prstClr val="white"/>
                  </a:solidFill>
                  <a:latin typeface="Calibri"/>
                  <a:ea typeface="Calibri"/>
                  <a:cs typeface="Calibri"/>
                  <a:sym typeface="Calibri"/>
                </a:rPr>
                <a:t>actors in deciding on a course of action</a:t>
              </a:r>
              <a:endParaRPr sz="3750" dirty="0">
                <a:solidFill>
                  <a:prstClr val="white"/>
                </a:solidFill>
                <a:latin typeface="Calibri"/>
                <a:ea typeface="Calibri"/>
                <a:cs typeface="Calibri"/>
                <a:sym typeface="Calibri"/>
              </a:endParaRPr>
            </a:p>
          </p:txBody>
        </p:sp>
      </p:grpSp>
      <p:sp>
        <p:nvSpPr>
          <p:cNvPr id="579" name="Google Shape;579;p5"/>
          <p:cNvSpPr/>
          <p:nvPr/>
        </p:nvSpPr>
        <p:spPr>
          <a:xfrm>
            <a:off x="6808889" y="4081062"/>
            <a:ext cx="586428" cy="705978"/>
          </a:xfrm>
          <a:prstGeom prst="rightArrow">
            <a:avLst>
              <a:gd name="adj1" fmla="val 50000"/>
              <a:gd name="adj2" fmla="val 50000"/>
            </a:avLst>
          </a:prstGeom>
          <a:solidFill>
            <a:schemeClr val="accent1">
              <a:lumMod val="60000"/>
              <a:lumOff val="40000"/>
              <a:alpha val="49803"/>
            </a:schemeClr>
          </a:solidFill>
          <a:ln>
            <a:noFill/>
          </a:ln>
        </p:spPr>
        <p:txBody>
          <a:bodyPr spcFirstLastPara="1" wrap="square" lIns="68569" tIns="34275" rIns="68569" bIns="34275" anchor="ctr" anchorCtr="0">
            <a:noAutofit/>
          </a:bodyPr>
          <a:lstStyle/>
          <a:p>
            <a:pPr algn="ctr" defTabSz="685800">
              <a:defRPr/>
            </a:pPr>
            <a:endParaRPr sz="2100" b="1" dirty="0">
              <a:solidFill>
                <a:prstClr val="black"/>
              </a:solidFill>
              <a:latin typeface="Calibri"/>
              <a:ea typeface="Calibri"/>
              <a:cs typeface="Calibri"/>
              <a:sym typeface="Calibri"/>
            </a:endParaRPr>
          </a:p>
        </p:txBody>
      </p:sp>
      <p:sp>
        <p:nvSpPr>
          <p:cNvPr id="580" name="Google Shape;580;p5"/>
          <p:cNvSpPr/>
          <p:nvPr/>
        </p:nvSpPr>
        <p:spPr>
          <a:xfrm>
            <a:off x="7417657" y="3686730"/>
            <a:ext cx="1455821" cy="1455965"/>
          </a:xfrm>
          <a:prstGeom prst="roundRect">
            <a:avLst>
              <a:gd name="adj" fmla="val 16667"/>
            </a:avLst>
          </a:prstGeom>
          <a:solidFill>
            <a:schemeClr val="accent1">
              <a:lumMod val="60000"/>
              <a:lumOff val="40000"/>
            </a:schemeClr>
          </a:solidFill>
          <a:ln w="12700" cap="flat" cmpd="sng">
            <a:solidFill>
              <a:srgbClr val="AC5B23"/>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defRPr/>
            </a:pPr>
            <a:r>
              <a:rPr lang="no-NO" b="1" dirty="0">
                <a:solidFill>
                  <a:schemeClr val="bg1"/>
                </a:solidFill>
                <a:latin typeface="Calibri"/>
                <a:ea typeface="Calibri"/>
                <a:cs typeface="Calibri"/>
                <a:sym typeface="Calibri"/>
              </a:rPr>
              <a:t>Shared vision</a:t>
            </a:r>
            <a:endParaRPr sz="1350" dirty="0">
              <a:solidFill>
                <a:schemeClr val="bg1"/>
              </a:solidFill>
              <a:latin typeface="Calibri" panose="020F0502020204030204"/>
            </a:endParaRPr>
          </a:p>
        </p:txBody>
      </p:sp>
      <p:sp>
        <p:nvSpPr>
          <p:cNvPr id="2" name="TextBox 1">
            <a:extLst>
              <a:ext uri="{FF2B5EF4-FFF2-40B4-BE49-F238E27FC236}">
                <a16:creationId xmlns:a16="http://schemas.microsoft.com/office/drawing/2014/main" id="{631F1F1B-E071-2D22-66FF-216F26299287}"/>
              </a:ext>
            </a:extLst>
          </p:cNvPr>
          <p:cNvSpPr txBox="1"/>
          <p:nvPr/>
        </p:nvSpPr>
        <p:spPr>
          <a:xfrm>
            <a:off x="317882" y="346683"/>
            <a:ext cx="8501110" cy="400110"/>
          </a:xfrm>
          <a:prstGeom prst="rect">
            <a:avLst/>
          </a:prstGeom>
          <a:noFill/>
        </p:spPr>
        <p:txBody>
          <a:bodyPr wrap="none" rtlCol="0">
            <a:spAutoFit/>
          </a:bodyPr>
          <a:lstStyle/>
          <a:p>
            <a:r>
              <a:rPr lang="en-US" sz="2000" b="1" dirty="0">
                <a:solidFill>
                  <a:schemeClr val="accent1"/>
                </a:solidFill>
              </a:rPr>
              <a:t>Coalition for Healthy Diets From Sustainable Food Systems for Children and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899592" y="2805829"/>
            <a:ext cx="7344816" cy="648824"/>
          </a:xfrm>
        </p:spPr>
        <p:txBody>
          <a:bodyPr>
            <a:noAutofit/>
          </a:bodyPr>
          <a:lstStyle/>
          <a:p>
            <a:r>
              <a:rPr lang="en-US" sz="2800" dirty="0"/>
              <a:t>Be deliberate about monitoring progress </a:t>
            </a:r>
          </a:p>
          <a:p>
            <a:r>
              <a:rPr lang="en-US" sz="2800" dirty="0"/>
              <a:t>on food systems transformation</a:t>
            </a:r>
          </a:p>
        </p:txBody>
      </p:sp>
    </p:spTree>
    <p:extLst>
      <p:ext uri="{BB962C8B-B14F-4D97-AF65-F5344CB8AC3E}">
        <p14:creationId xmlns:p14="http://schemas.microsoft.com/office/powerpoint/2010/main" val="2997497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6A982-F6A9-5A47-BAA5-20F58D5F33EE}"/>
              </a:ext>
            </a:extLst>
          </p:cNvPr>
          <p:cNvSpPr>
            <a:spLocks noGrp="1"/>
          </p:cNvSpPr>
          <p:nvPr>
            <p:ph type="title" idx="4294967295"/>
          </p:nvPr>
        </p:nvSpPr>
        <p:spPr>
          <a:xfrm>
            <a:off x="202642" y="469900"/>
            <a:ext cx="8941358" cy="1277938"/>
          </a:xfrm>
          <a:solidFill>
            <a:schemeClr val="accent2">
              <a:lumMod val="50000"/>
            </a:schemeClr>
          </a:solidFill>
        </p:spPr>
        <p:txBody>
          <a:bodyPr>
            <a:noAutofit/>
          </a:bodyPr>
          <a:lstStyle/>
          <a:p>
            <a:pPr algn="l"/>
            <a:r>
              <a:rPr lang="en-US" sz="2400" b="1" dirty="0">
                <a:solidFill>
                  <a:schemeClr val="accent1"/>
                </a:solidFill>
              </a:rPr>
              <a:t>The food systems transformation countdown to 2030 initiative has proposed a monitoring and evaluation framework for food systems transformation </a:t>
            </a:r>
            <a:br>
              <a:rPr lang="en-US" sz="1725" b="1" dirty="0">
                <a:solidFill>
                  <a:schemeClr val="bg1"/>
                </a:solidFill>
              </a:rPr>
            </a:br>
            <a:r>
              <a:rPr lang="en-US" sz="1725" b="1" dirty="0">
                <a:solidFill>
                  <a:schemeClr val="bg1"/>
                </a:solidFill>
              </a:rPr>
              <a:t>with attention to better diets and nutrition outcomes</a:t>
            </a:r>
          </a:p>
        </p:txBody>
      </p:sp>
      <p:grpSp>
        <p:nvGrpSpPr>
          <p:cNvPr id="18" name="Group 17">
            <a:extLst>
              <a:ext uri="{FF2B5EF4-FFF2-40B4-BE49-F238E27FC236}">
                <a16:creationId xmlns:a16="http://schemas.microsoft.com/office/drawing/2014/main" id="{4CFB81E1-F3AD-49B8-8A48-0B4DD7999476}"/>
              </a:ext>
            </a:extLst>
          </p:cNvPr>
          <p:cNvGrpSpPr/>
          <p:nvPr/>
        </p:nvGrpSpPr>
        <p:grpSpPr>
          <a:xfrm>
            <a:off x="202642" y="2039664"/>
            <a:ext cx="4975913" cy="3777295"/>
            <a:chOff x="62754" y="1724150"/>
            <a:chExt cx="5423647" cy="4211757"/>
          </a:xfrm>
        </p:grpSpPr>
        <p:sp>
          <p:nvSpPr>
            <p:cNvPr id="13" name="Rectangle 12">
              <a:extLst>
                <a:ext uri="{FF2B5EF4-FFF2-40B4-BE49-F238E27FC236}">
                  <a16:creationId xmlns:a16="http://schemas.microsoft.com/office/drawing/2014/main" id="{21DCBDD2-B148-0F42-8F5C-A3BA88FDB0D7}"/>
                </a:ext>
              </a:extLst>
            </p:cNvPr>
            <p:cNvSpPr/>
            <p:nvPr/>
          </p:nvSpPr>
          <p:spPr>
            <a:xfrm>
              <a:off x="62754" y="1724150"/>
              <a:ext cx="5423647" cy="4211757"/>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en-US" sz="1350" dirty="0">
                <a:solidFill>
                  <a:prstClr val="white"/>
                </a:solidFill>
                <a:latin typeface="Calibri" panose="020F0502020204030204"/>
              </a:endParaRPr>
            </a:p>
          </p:txBody>
        </p:sp>
        <p:sp>
          <p:nvSpPr>
            <p:cNvPr id="3" name="Rounded Rectangle 2">
              <a:extLst>
                <a:ext uri="{FF2B5EF4-FFF2-40B4-BE49-F238E27FC236}">
                  <a16:creationId xmlns:a16="http://schemas.microsoft.com/office/drawing/2014/main" id="{232B8690-68ED-DE47-969C-E2AA3A4771AB}"/>
                </a:ext>
              </a:extLst>
            </p:cNvPr>
            <p:cNvSpPr/>
            <p:nvPr/>
          </p:nvSpPr>
          <p:spPr>
            <a:xfrm>
              <a:off x="195162" y="2899806"/>
              <a:ext cx="1612793" cy="2919096"/>
            </a:xfrm>
            <a:prstGeom prst="roundRect">
              <a:avLst/>
            </a:prstGeom>
            <a:solidFill>
              <a:schemeClr val="accent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514350">
                <a:spcAft>
                  <a:spcPts val="450"/>
                </a:spcAft>
                <a:defRPr/>
              </a:pPr>
              <a:endParaRPr lang="en-US" sz="1050" dirty="0">
                <a:solidFill>
                  <a:prstClr val="black"/>
                </a:solidFill>
                <a:latin typeface="Calibri" panose="020F0502020204030204"/>
              </a:endParaRPr>
            </a:p>
            <a:p>
              <a:pPr defTabSz="514350">
                <a:spcAft>
                  <a:spcPts val="450"/>
                </a:spcAft>
                <a:defRPr/>
              </a:pPr>
              <a:endParaRPr lang="en-US" sz="1050" dirty="0">
                <a:solidFill>
                  <a:prstClr val="black"/>
                </a:solidFill>
                <a:latin typeface="Calibri" panose="020F0502020204030204"/>
              </a:endParaRPr>
            </a:p>
            <a:p>
              <a:pPr marL="89295" indent="-89295" algn="just" defTabSz="514350">
                <a:spcAft>
                  <a:spcPts val="450"/>
                </a:spcAft>
                <a:defRPr/>
              </a:pPr>
              <a:r>
                <a:rPr lang="en-US" sz="1350" dirty="0">
                  <a:solidFill>
                    <a:schemeClr val="bg1"/>
                  </a:solidFill>
                  <a:latin typeface="Calibri" panose="020F0502020204030204"/>
                </a:rPr>
                <a:t>Diet quality</a:t>
              </a:r>
            </a:p>
            <a:p>
              <a:pPr marL="89295" indent="-89295" algn="just" defTabSz="514350">
                <a:spcAft>
                  <a:spcPts val="450"/>
                </a:spcAft>
                <a:defRPr/>
              </a:pPr>
              <a:r>
                <a:rPr lang="en-US" sz="1350" dirty="0">
                  <a:solidFill>
                    <a:schemeClr val="bg1"/>
                  </a:solidFill>
                  <a:latin typeface="Calibri" panose="020F0502020204030204"/>
                </a:rPr>
                <a:t>Food security</a:t>
              </a:r>
            </a:p>
            <a:p>
              <a:pPr marL="89295" indent="-89295" algn="just" defTabSz="514350">
                <a:spcAft>
                  <a:spcPts val="450"/>
                </a:spcAft>
                <a:defRPr/>
              </a:pPr>
              <a:r>
                <a:rPr lang="en-US" sz="1350" dirty="0">
                  <a:solidFill>
                    <a:schemeClr val="bg1"/>
                  </a:solidFill>
                  <a:latin typeface="Calibri" panose="020F0502020204030204"/>
                </a:rPr>
                <a:t>Food environments</a:t>
              </a:r>
            </a:p>
            <a:p>
              <a:pPr marL="89295" indent="-89295" algn="just" defTabSz="514350">
                <a:spcAft>
                  <a:spcPts val="450"/>
                </a:spcAft>
                <a:defRPr/>
              </a:pPr>
              <a:r>
                <a:rPr lang="en-US" sz="1350" dirty="0">
                  <a:solidFill>
                    <a:schemeClr val="bg1"/>
                  </a:solidFill>
                  <a:latin typeface="Calibri" panose="020F0502020204030204"/>
                </a:rPr>
                <a:t>Policies affecting food environments</a:t>
              </a:r>
            </a:p>
          </p:txBody>
        </p:sp>
        <p:sp>
          <p:nvSpPr>
            <p:cNvPr id="4" name="Rounded Rectangle 3">
              <a:extLst>
                <a:ext uri="{FF2B5EF4-FFF2-40B4-BE49-F238E27FC236}">
                  <a16:creationId xmlns:a16="http://schemas.microsoft.com/office/drawing/2014/main" id="{08E4EC55-AB27-6647-A54C-06B3F72071E7}"/>
                </a:ext>
              </a:extLst>
            </p:cNvPr>
            <p:cNvSpPr/>
            <p:nvPr/>
          </p:nvSpPr>
          <p:spPr>
            <a:xfrm>
              <a:off x="1970246" y="2899803"/>
              <a:ext cx="1612793" cy="2919096"/>
            </a:xfrm>
            <a:prstGeom prst="roundRect">
              <a:avLst/>
            </a:prstGeom>
            <a:solidFill>
              <a:schemeClr val="accent1">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defTabSz="514350">
                <a:spcAft>
                  <a:spcPts val="450"/>
                </a:spcAft>
                <a:defRPr/>
              </a:pPr>
              <a:endParaRPr lang="en-US" sz="1050" dirty="0">
                <a:solidFill>
                  <a:prstClr val="black"/>
                </a:solidFill>
                <a:latin typeface="Calibri" panose="020F0502020204030204"/>
              </a:endParaRPr>
            </a:p>
            <a:p>
              <a:pPr marL="89295" indent="-89295" algn="just" defTabSz="514350">
                <a:spcAft>
                  <a:spcPts val="450"/>
                </a:spcAft>
                <a:defRPr/>
              </a:pPr>
              <a:endParaRPr lang="en-US" sz="1050" dirty="0">
                <a:solidFill>
                  <a:prstClr val="black"/>
                </a:solidFill>
                <a:latin typeface="Calibri" panose="020F0502020204030204"/>
              </a:endParaRPr>
            </a:p>
            <a:p>
              <a:pPr marL="89295" indent="-89295" algn="just" defTabSz="514350">
                <a:spcAft>
                  <a:spcPts val="450"/>
                </a:spcAft>
                <a:defRPr/>
              </a:pPr>
              <a:r>
                <a:rPr lang="en-US" sz="1350" dirty="0">
                  <a:solidFill>
                    <a:schemeClr val="bg1"/>
                  </a:solidFill>
                  <a:latin typeface="Calibri" panose="020F0502020204030204"/>
                </a:rPr>
                <a:t>Land use</a:t>
              </a:r>
            </a:p>
            <a:p>
              <a:pPr marL="89295" indent="-89295" algn="just" defTabSz="514350">
                <a:spcAft>
                  <a:spcPts val="450"/>
                </a:spcAft>
                <a:defRPr/>
              </a:pPr>
              <a:r>
                <a:rPr lang="en-US" sz="1350" dirty="0">
                  <a:solidFill>
                    <a:schemeClr val="bg1"/>
                  </a:solidFill>
                  <a:latin typeface="Calibri" panose="020F0502020204030204"/>
                </a:rPr>
                <a:t>Greenhouse gas emissions</a:t>
              </a:r>
            </a:p>
            <a:p>
              <a:pPr marL="89295" indent="-89295" algn="just" defTabSz="514350">
                <a:spcAft>
                  <a:spcPts val="450"/>
                </a:spcAft>
                <a:defRPr/>
              </a:pPr>
              <a:r>
                <a:rPr lang="en-US" sz="1350" dirty="0">
                  <a:solidFill>
                    <a:schemeClr val="bg1"/>
                  </a:solidFill>
                  <a:latin typeface="Calibri" panose="020F0502020204030204"/>
                </a:rPr>
                <a:t>Water use</a:t>
              </a:r>
            </a:p>
            <a:p>
              <a:pPr marL="89295" indent="-89295" algn="just" defTabSz="514350">
                <a:spcAft>
                  <a:spcPts val="450"/>
                </a:spcAft>
                <a:defRPr/>
              </a:pPr>
              <a:r>
                <a:rPr lang="en-US" sz="1350" dirty="0">
                  <a:solidFill>
                    <a:schemeClr val="bg1"/>
                  </a:solidFill>
                  <a:latin typeface="Calibri" panose="020F0502020204030204"/>
                </a:rPr>
                <a:t>Pollution</a:t>
              </a:r>
            </a:p>
            <a:p>
              <a:pPr marL="89295" indent="-89295" algn="just" defTabSz="514350">
                <a:spcAft>
                  <a:spcPts val="450"/>
                </a:spcAft>
                <a:defRPr/>
              </a:pPr>
              <a:r>
                <a:rPr lang="en-US" sz="1350" dirty="0">
                  <a:solidFill>
                    <a:schemeClr val="bg1"/>
                  </a:solidFill>
                  <a:latin typeface="Calibri" panose="020F0502020204030204"/>
                </a:rPr>
                <a:t>Biosphere integrity</a:t>
              </a:r>
            </a:p>
          </p:txBody>
        </p:sp>
        <p:sp>
          <p:nvSpPr>
            <p:cNvPr id="5" name="Rounded Rectangle 4">
              <a:extLst>
                <a:ext uri="{FF2B5EF4-FFF2-40B4-BE49-F238E27FC236}">
                  <a16:creationId xmlns:a16="http://schemas.microsoft.com/office/drawing/2014/main" id="{F40C97E7-3282-6C4D-B7D9-82D4DAEAD688}"/>
                </a:ext>
              </a:extLst>
            </p:cNvPr>
            <p:cNvSpPr/>
            <p:nvPr/>
          </p:nvSpPr>
          <p:spPr>
            <a:xfrm>
              <a:off x="3771798" y="2899803"/>
              <a:ext cx="1612793" cy="2919096"/>
            </a:xfrm>
            <a:prstGeom prst="roundRect">
              <a:avLst/>
            </a:prstGeom>
            <a:solidFill>
              <a:schemeClr val="accent2"/>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514350">
                <a:spcAft>
                  <a:spcPts val="450"/>
                </a:spcAft>
                <a:defRPr/>
              </a:pPr>
              <a:endParaRPr lang="en-US" sz="1050" dirty="0">
                <a:solidFill>
                  <a:prstClr val="white"/>
                </a:solidFill>
                <a:latin typeface="Calibri" panose="020F0502020204030204"/>
              </a:endParaRPr>
            </a:p>
            <a:p>
              <a:pPr defTabSz="514350">
                <a:spcAft>
                  <a:spcPts val="450"/>
                </a:spcAft>
                <a:defRPr/>
              </a:pPr>
              <a:endParaRPr lang="en-US" sz="1050" dirty="0">
                <a:solidFill>
                  <a:prstClr val="black"/>
                </a:solidFill>
                <a:latin typeface="Calibri" panose="020F0502020204030204"/>
              </a:endParaRPr>
            </a:p>
            <a:p>
              <a:pPr marL="89295" indent="-89295" defTabSz="514350">
                <a:spcAft>
                  <a:spcPts val="450"/>
                </a:spcAft>
                <a:defRPr/>
              </a:pPr>
              <a:r>
                <a:rPr lang="en-US" sz="1350" dirty="0">
                  <a:solidFill>
                    <a:schemeClr val="bg1"/>
                  </a:solidFill>
                  <a:latin typeface="Calibri" panose="020F0502020204030204"/>
                </a:rPr>
                <a:t>Poverty and income</a:t>
              </a:r>
            </a:p>
            <a:p>
              <a:pPr marL="89295" indent="-89295" defTabSz="514350">
                <a:spcAft>
                  <a:spcPts val="450"/>
                </a:spcAft>
                <a:defRPr/>
              </a:pPr>
              <a:r>
                <a:rPr lang="en-US" sz="1350" dirty="0">
                  <a:solidFill>
                    <a:schemeClr val="bg1"/>
                  </a:solidFill>
                  <a:latin typeface="Calibri" panose="020F0502020204030204"/>
                </a:rPr>
                <a:t>Employment</a:t>
              </a:r>
            </a:p>
            <a:p>
              <a:pPr marL="89295" indent="-89295" defTabSz="514350">
                <a:spcAft>
                  <a:spcPts val="450"/>
                </a:spcAft>
                <a:defRPr/>
              </a:pPr>
              <a:r>
                <a:rPr lang="en-US" sz="1350" dirty="0">
                  <a:solidFill>
                    <a:schemeClr val="bg1"/>
                  </a:solidFill>
                  <a:latin typeface="Calibri" panose="020F0502020204030204"/>
                </a:rPr>
                <a:t>Social protection</a:t>
              </a:r>
            </a:p>
            <a:p>
              <a:pPr marL="89295" indent="-89295" defTabSz="514350">
                <a:spcAft>
                  <a:spcPts val="450"/>
                </a:spcAft>
                <a:defRPr/>
              </a:pPr>
              <a:r>
                <a:rPr lang="en-US" sz="1350" dirty="0">
                  <a:solidFill>
                    <a:schemeClr val="bg1"/>
                  </a:solidFill>
                  <a:latin typeface="Calibri" panose="020F0502020204030204"/>
                </a:rPr>
                <a:t>Rights</a:t>
              </a:r>
            </a:p>
          </p:txBody>
        </p:sp>
        <p:sp>
          <p:nvSpPr>
            <p:cNvPr id="8" name="Rounded Rectangle 7">
              <a:extLst>
                <a:ext uri="{FF2B5EF4-FFF2-40B4-BE49-F238E27FC236}">
                  <a16:creationId xmlns:a16="http://schemas.microsoft.com/office/drawing/2014/main" id="{08EAD5CE-D7FD-2242-B350-38D54D045639}"/>
                </a:ext>
              </a:extLst>
            </p:cNvPr>
            <p:cNvSpPr/>
            <p:nvPr/>
          </p:nvSpPr>
          <p:spPr>
            <a:xfrm>
              <a:off x="199641" y="2137453"/>
              <a:ext cx="1612793" cy="1192305"/>
            </a:xfrm>
            <a:prstGeom prst="roundRect">
              <a:avLst/>
            </a:prstGeom>
            <a:solidFill>
              <a:schemeClr val="accent1">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350" b="1" dirty="0">
                  <a:solidFill>
                    <a:prstClr val="white"/>
                  </a:solidFill>
                  <a:latin typeface="Calibri" panose="020F0502020204030204"/>
                </a:rPr>
                <a:t>Diets, nutrition, and health </a:t>
              </a:r>
              <a:endParaRPr lang="en-US" sz="1350" dirty="0">
                <a:solidFill>
                  <a:prstClr val="white"/>
                </a:solidFill>
                <a:latin typeface="Calibri" panose="020F0502020204030204"/>
              </a:endParaRPr>
            </a:p>
          </p:txBody>
        </p:sp>
        <p:sp>
          <p:nvSpPr>
            <p:cNvPr id="9" name="Rounded Rectangle 8">
              <a:extLst>
                <a:ext uri="{FF2B5EF4-FFF2-40B4-BE49-F238E27FC236}">
                  <a16:creationId xmlns:a16="http://schemas.microsoft.com/office/drawing/2014/main" id="{0D6554DD-AA8B-004F-9EE4-7C68C5AE5134}"/>
                </a:ext>
              </a:extLst>
            </p:cNvPr>
            <p:cNvSpPr/>
            <p:nvPr/>
          </p:nvSpPr>
          <p:spPr>
            <a:xfrm>
              <a:off x="1965412" y="2137453"/>
              <a:ext cx="1612793" cy="1192305"/>
            </a:xfrm>
            <a:prstGeom prst="roundRect">
              <a:avLst/>
            </a:prstGeom>
            <a:solidFill>
              <a:schemeClr val="accent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350" b="1" dirty="0">
                  <a:solidFill>
                    <a:prstClr val="white"/>
                  </a:solidFill>
                  <a:latin typeface="Calibri" panose="020F0502020204030204"/>
                </a:rPr>
                <a:t>Environment and climate</a:t>
              </a:r>
              <a:r>
                <a:rPr lang="en-US" sz="1350" dirty="0">
                  <a:solidFill>
                    <a:prstClr val="white"/>
                  </a:solidFill>
                  <a:latin typeface="Calibri" panose="020F0502020204030204"/>
                </a:rPr>
                <a:t> </a:t>
              </a:r>
            </a:p>
          </p:txBody>
        </p:sp>
        <p:sp>
          <p:nvSpPr>
            <p:cNvPr id="10" name="Rounded Rectangle 9">
              <a:extLst>
                <a:ext uri="{FF2B5EF4-FFF2-40B4-BE49-F238E27FC236}">
                  <a16:creationId xmlns:a16="http://schemas.microsoft.com/office/drawing/2014/main" id="{CBEAFC9B-C17F-6942-AD33-3722D95202E7}"/>
                </a:ext>
              </a:extLst>
            </p:cNvPr>
            <p:cNvSpPr/>
            <p:nvPr/>
          </p:nvSpPr>
          <p:spPr>
            <a:xfrm>
              <a:off x="3761982" y="2137453"/>
              <a:ext cx="1612793" cy="1192305"/>
            </a:xfrm>
            <a:prstGeom prst="roundRect">
              <a:avLst/>
            </a:prstGeom>
            <a:solidFill>
              <a:schemeClr val="accent1"/>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350" b="1" dirty="0">
                  <a:solidFill>
                    <a:prstClr val="white"/>
                  </a:solidFill>
                  <a:latin typeface="Calibri" panose="020F0502020204030204"/>
                </a:rPr>
                <a:t>Livelihoods, poverty, and equity</a:t>
              </a:r>
              <a:r>
                <a:rPr lang="en-US" sz="1350" dirty="0">
                  <a:solidFill>
                    <a:prstClr val="white"/>
                  </a:solidFill>
                  <a:latin typeface="Calibri" panose="020F0502020204030204"/>
                </a:rPr>
                <a:t> </a:t>
              </a:r>
            </a:p>
          </p:txBody>
        </p:sp>
      </p:grpSp>
      <p:grpSp>
        <p:nvGrpSpPr>
          <p:cNvPr id="19" name="Group 18">
            <a:extLst>
              <a:ext uri="{FF2B5EF4-FFF2-40B4-BE49-F238E27FC236}">
                <a16:creationId xmlns:a16="http://schemas.microsoft.com/office/drawing/2014/main" id="{7D40C454-B469-4D1F-B8FA-7560148AB522}"/>
              </a:ext>
            </a:extLst>
          </p:cNvPr>
          <p:cNvGrpSpPr/>
          <p:nvPr/>
        </p:nvGrpSpPr>
        <p:grpSpPr>
          <a:xfrm>
            <a:off x="5381197" y="2133163"/>
            <a:ext cx="3540848" cy="3628913"/>
            <a:chOff x="5566094" y="1997940"/>
            <a:chExt cx="3456146" cy="3836288"/>
          </a:xfrm>
        </p:grpSpPr>
        <p:sp>
          <p:nvSpPr>
            <p:cNvPr id="6" name="Rounded Rectangle 5">
              <a:extLst>
                <a:ext uri="{FF2B5EF4-FFF2-40B4-BE49-F238E27FC236}">
                  <a16:creationId xmlns:a16="http://schemas.microsoft.com/office/drawing/2014/main" id="{07BEC418-0A3C-2843-9D0C-D0D5F4D3F7CF}"/>
                </a:ext>
              </a:extLst>
            </p:cNvPr>
            <p:cNvSpPr/>
            <p:nvPr/>
          </p:nvSpPr>
          <p:spPr>
            <a:xfrm>
              <a:off x="5582308" y="1997940"/>
              <a:ext cx="2338535" cy="1908152"/>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9295" indent="-89295" defTabSz="514350">
                <a:spcAft>
                  <a:spcPts val="450"/>
                </a:spcAft>
                <a:defRPr/>
              </a:pPr>
              <a:r>
                <a:rPr lang="en-US" sz="1350" dirty="0">
                  <a:solidFill>
                    <a:prstClr val="black"/>
                  </a:solidFill>
                  <a:latin typeface="Calibri" panose="020F0502020204030204"/>
                </a:rPr>
                <a:t>Shared vision</a:t>
              </a:r>
            </a:p>
            <a:p>
              <a:pPr marL="89295" indent="-89295" defTabSz="514350">
                <a:spcAft>
                  <a:spcPts val="450"/>
                </a:spcAft>
                <a:defRPr/>
              </a:pPr>
              <a:r>
                <a:rPr lang="en-US" sz="1350" dirty="0">
                  <a:solidFill>
                    <a:prstClr val="black"/>
                  </a:solidFill>
                  <a:latin typeface="Calibri" panose="020F0502020204030204"/>
                </a:rPr>
                <a:t>Strategic planning </a:t>
              </a:r>
            </a:p>
            <a:p>
              <a:pPr marL="89295" defTabSz="514350">
                <a:spcAft>
                  <a:spcPts val="450"/>
                </a:spcAft>
                <a:defRPr/>
              </a:pPr>
              <a:r>
                <a:rPr lang="en-US" sz="1350" dirty="0">
                  <a:solidFill>
                    <a:prstClr val="black"/>
                  </a:solidFill>
                  <a:latin typeface="Calibri" panose="020F0502020204030204"/>
                </a:rPr>
                <a:t>and policies</a:t>
              </a:r>
            </a:p>
            <a:p>
              <a:pPr marL="89295" indent="-89295" defTabSz="514350">
                <a:spcAft>
                  <a:spcPts val="450"/>
                </a:spcAft>
                <a:defRPr/>
              </a:pPr>
              <a:r>
                <a:rPr lang="en-US" sz="1350" dirty="0">
                  <a:solidFill>
                    <a:prstClr val="black"/>
                  </a:solidFill>
                  <a:latin typeface="Calibri" panose="020F0502020204030204"/>
                </a:rPr>
                <a:t>Effective </a:t>
              </a:r>
            </a:p>
            <a:p>
              <a:pPr marL="89295" defTabSz="514350">
                <a:spcAft>
                  <a:spcPts val="450"/>
                </a:spcAft>
                <a:defRPr/>
              </a:pPr>
              <a:r>
                <a:rPr lang="en-US" sz="1350" dirty="0">
                  <a:solidFill>
                    <a:prstClr val="black"/>
                  </a:solidFill>
                  <a:latin typeface="Calibri" panose="020F0502020204030204"/>
                </a:rPr>
                <a:t>implementation</a:t>
              </a:r>
            </a:p>
            <a:p>
              <a:pPr marL="89295" indent="-89295" defTabSz="514350">
                <a:spcAft>
                  <a:spcPts val="450"/>
                </a:spcAft>
                <a:defRPr/>
              </a:pPr>
              <a:r>
                <a:rPr lang="en-US" sz="1350" dirty="0">
                  <a:solidFill>
                    <a:prstClr val="black"/>
                  </a:solidFill>
                  <a:latin typeface="Calibri" panose="020F0502020204030204"/>
                </a:rPr>
                <a:t>Accountability</a:t>
              </a:r>
              <a:endParaRPr lang="en-US" sz="1050" dirty="0">
                <a:solidFill>
                  <a:prstClr val="black"/>
                </a:solidFill>
                <a:latin typeface="Calibri" panose="020F0502020204030204"/>
              </a:endParaRPr>
            </a:p>
          </p:txBody>
        </p:sp>
        <p:sp>
          <p:nvSpPr>
            <p:cNvPr id="7" name="Rounded Rectangle 6">
              <a:extLst>
                <a:ext uri="{FF2B5EF4-FFF2-40B4-BE49-F238E27FC236}">
                  <a16:creationId xmlns:a16="http://schemas.microsoft.com/office/drawing/2014/main" id="{4C67988A-B8DA-9048-8098-4CE33D7CDA23}"/>
                </a:ext>
              </a:extLst>
            </p:cNvPr>
            <p:cNvSpPr/>
            <p:nvPr/>
          </p:nvSpPr>
          <p:spPr>
            <a:xfrm>
              <a:off x="5566094" y="3926076"/>
              <a:ext cx="2327653" cy="1908152"/>
            </a:xfrm>
            <a:prstGeom prst="round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spcAft>
                  <a:spcPts val="450"/>
                </a:spcAft>
                <a:defRPr/>
              </a:pPr>
              <a:r>
                <a:rPr lang="en-US" sz="1350" dirty="0">
                  <a:solidFill>
                    <a:prstClr val="black"/>
                  </a:solidFill>
                  <a:latin typeface="Calibri" panose="020F0502020204030204"/>
                </a:rPr>
                <a:t>Exposure to shocks</a:t>
              </a:r>
            </a:p>
            <a:p>
              <a:pPr defTabSz="514350">
                <a:spcAft>
                  <a:spcPts val="450"/>
                </a:spcAft>
                <a:defRPr/>
              </a:pPr>
              <a:r>
                <a:rPr lang="en-US" sz="1350" dirty="0">
                  <a:solidFill>
                    <a:prstClr val="black"/>
                  </a:solidFill>
                  <a:latin typeface="Calibri" panose="020F0502020204030204"/>
                </a:rPr>
                <a:t>Resilience capacities</a:t>
              </a:r>
            </a:p>
            <a:p>
              <a:pPr defTabSz="514350">
                <a:spcAft>
                  <a:spcPts val="450"/>
                </a:spcAft>
                <a:defRPr/>
              </a:pPr>
              <a:r>
                <a:rPr lang="en-US" sz="1350" dirty="0">
                  <a:solidFill>
                    <a:prstClr val="black"/>
                  </a:solidFill>
                  <a:latin typeface="Calibri" panose="020F0502020204030204"/>
                </a:rPr>
                <a:t>Agrobiodiversity</a:t>
              </a:r>
            </a:p>
            <a:p>
              <a:pPr defTabSz="514350">
                <a:spcAft>
                  <a:spcPts val="450"/>
                </a:spcAft>
                <a:defRPr/>
              </a:pPr>
              <a:r>
                <a:rPr lang="en-US" sz="1350" dirty="0">
                  <a:solidFill>
                    <a:prstClr val="black"/>
                  </a:solidFill>
                  <a:latin typeface="Calibri" panose="020F0502020204030204"/>
                </a:rPr>
                <a:t>Food security stability</a:t>
              </a:r>
            </a:p>
            <a:p>
              <a:pPr defTabSz="514350">
                <a:spcAft>
                  <a:spcPts val="450"/>
                </a:spcAft>
                <a:defRPr/>
              </a:pPr>
              <a:r>
                <a:rPr lang="en-US" sz="1350" dirty="0">
                  <a:solidFill>
                    <a:prstClr val="black"/>
                  </a:solidFill>
                  <a:latin typeface="Calibri" panose="020F0502020204030204"/>
                </a:rPr>
                <a:t>Food system </a:t>
              </a:r>
            </a:p>
            <a:p>
              <a:pPr indent="169064" defTabSz="514350">
                <a:spcAft>
                  <a:spcPts val="450"/>
                </a:spcAft>
                <a:defRPr/>
              </a:pPr>
              <a:r>
                <a:rPr lang="en-US" sz="1350" dirty="0">
                  <a:solidFill>
                    <a:prstClr val="black"/>
                  </a:solidFill>
                  <a:latin typeface="Calibri" panose="020F0502020204030204"/>
                </a:rPr>
                <a:t>sustainability index </a:t>
              </a:r>
              <a:endParaRPr lang="en-US" sz="1050" dirty="0">
                <a:solidFill>
                  <a:prstClr val="black"/>
                </a:solidFill>
                <a:latin typeface="Calibri" panose="020F0502020204030204"/>
              </a:endParaRPr>
            </a:p>
          </p:txBody>
        </p:sp>
        <p:sp>
          <p:nvSpPr>
            <p:cNvPr id="11" name="Rounded Rectangle 10">
              <a:extLst>
                <a:ext uri="{FF2B5EF4-FFF2-40B4-BE49-F238E27FC236}">
                  <a16:creationId xmlns:a16="http://schemas.microsoft.com/office/drawing/2014/main" id="{045E1BF6-EFB0-C746-866E-713EDF1FB2C3}"/>
                </a:ext>
              </a:extLst>
            </p:cNvPr>
            <p:cNvSpPr/>
            <p:nvPr/>
          </p:nvSpPr>
          <p:spPr>
            <a:xfrm>
              <a:off x="7402947" y="1997940"/>
              <a:ext cx="1619293" cy="1908152"/>
            </a:xfrm>
            <a:prstGeom prst="round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500" b="1" dirty="0">
                  <a:solidFill>
                    <a:prstClr val="white"/>
                  </a:solidFill>
                  <a:latin typeface="Calibri" panose="020F0502020204030204"/>
                </a:rPr>
                <a:t>Governance</a:t>
              </a:r>
              <a:r>
                <a:rPr lang="en-US" sz="1200" dirty="0">
                  <a:solidFill>
                    <a:prstClr val="white"/>
                  </a:solidFill>
                  <a:latin typeface="Calibri" panose="020F0502020204030204"/>
                </a:rPr>
                <a:t> </a:t>
              </a:r>
            </a:p>
          </p:txBody>
        </p:sp>
        <p:sp>
          <p:nvSpPr>
            <p:cNvPr id="12" name="Rounded Rectangle 11">
              <a:extLst>
                <a:ext uri="{FF2B5EF4-FFF2-40B4-BE49-F238E27FC236}">
                  <a16:creationId xmlns:a16="http://schemas.microsoft.com/office/drawing/2014/main" id="{CE6BBA15-FCF8-9747-B1C9-47F7DA271063}"/>
                </a:ext>
              </a:extLst>
            </p:cNvPr>
            <p:cNvSpPr/>
            <p:nvPr/>
          </p:nvSpPr>
          <p:spPr>
            <a:xfrm>
              <a:off x="7369891" y="3926076"/>
              <a:ext cx="1619293" cy="190815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200" b="1" dirty="0">
                  <a:solidFill>
                    <a:prstClr val="white"/>
                  </a:solidFill>
                  <a:latin typeface="Calibri" panose="020F0502020204030204"/>
                </a:rPr>
                <a:t>Resilience and sustainability</a:t>
              </a:r>
              <a:r>
                <a:rPr lang="en-US" sz="1200" dirty="0">
                  <a:solidFill>
                    <a:prstClr val="white"/>
                  </a:solidFill>
                  <a:latin typeface="Calibri" panose="020F0502020204030204"/>
                </a:rPr>
                <a:t> </a:t>
              </a:r>
            </a:p>
          </p:txBody>
        </p:sp>
      </p:grpSp>
      <p:sp>
        <p:nvSpPr>
          <p:cNvPr id="14" name="TextBox 13">
            <a:extLst>
              <a:ext uri="{FF2B5EF4-FFF2-40B4-BE49-F238E27FC236}">
                <a16:creationId xmlns:a16="http://schemas.microsoft.com/office/drawing/2014/main" id="{F2DBF2EC-C57D-2D46-82A6-19502714712A}"/>
              </a:ext>
            </a:extLst>
          </p:cNvPr>
          <p:cNvSpPr txBox="1"/>
          <p:nvPr/>
        </p:nvSpPr>
        <p:spPr>
          <a:xfrm>
            <a:off x="1544982" y="2024218"/>
            <a:ext cx="2705869" cy="369332"/>
          </a:xfrm>
          <a:prstGeom prst="rect">
            <a:avLst/>
          </a:prstGeom>
          <a:noFill/>
        </p:spPr>
        <p:txBody>
          <a:bodyPr wrap="none" rtlCol="0">
            <a:spAutoFit/>
          </a:bodyPr>
          <a:lstStyle/>
          <a:p>
            <a:pPr defTabSz="514350">
              <a:defRPr/>
            </a:pPr>
            <a:r>
              <a:rPr lang="en-US" b="1" dirty="0">
                <a:solidFill>
                  <a:schemeClr val="accent1"/>
                </a:solidFill>
                <a:latin typeface="Calibri" panose="020F0502020204030204"/>
              </a:rPr>
              <a:t>Outcomes of food systems</a:t>
            </a:r>
          </a:p>
        </p:txBody>
      </p:sp>
      <p:sp>
        <p:nvSpPr>
          <p:cNvPr id="15" name="TextBox 14">
            <a:extLst>
              <a:ext uri="{FF2B5EF4-FFF2-40B4-BE49-F238E27FC236}">
                <a16:creationId xmlns:a16="http://schemas.microsoft.com/office/drawing/2014/main" id="{FB183FE2-081D-574C-8E89-57E3F9609619}"/>
              </a:ext>
            </a:extLst>
          </p:cNvPr>
          <p:cNvSpPr txBox="1"/>
          <p:nvPr/>
        </p:nvSpPr>
        <p:spPr>
          <a:xfrm>
            <a:off x="6410029" y="1842836"/>
            <a:ext cx="1686872" cy="323165"/>
          </a:xfrm>
          <a:prstGeom prst="rect">
            <a:avLst/>
          </a:prstGeom>
          <a:noFill/>
        </p:spPr>
        <p:txBody>
          <a:bodyPr wrap="none" rtlCol="0">
            <a:spAutoFit/>
          </a:bodyPr>
          <a:lstStyle/>
          <a:p>
            <a:pPr defTabSz="514350">
              <a:defRPr/>
            </a:pPr>
            <a:r>
              <a:rPr lang="en-US" sz="1500" b="1" dirty="0">
                <a:solidFill>
                  <a:prstClr val="black"/>
                </a:solidFill>
                <a:latin typeface="Calibri" panose="020F0502020204030204"/>
              </a:rPr>
              <a:t>Crosscutting issues</a:t>
            </a:r>
          </a:p>
        </p:txBody>
      </p:sp>
      <p:sp>
        <p:nvSpPr>
          <p:cNvPr id="21" name="TextBox 20">
            <a:extLst>
              <a:ext uri="{FF2B5EF4-FFF2-40B4-BE49-F238E27FC236}">
                <a16:creationId xmlns:a16="http://schemas.microsoft.com/office/drawing/2014/main" id="{E1C15BA1-8DDA-E3C6-DFFF-94CE7E48015D}"/>
              </a:ext>
            </a:extLst>
          </p:cNvPr>
          <p:cNvSpPr txBox="1"/>
          <p:nvPr/>
        </p:nvSpPr>
        <p:spPr>
          <a:xfrm>
            <a:off x="937521" y="5807204"/>
            <a:ext cx="6797591" cy="300082"/>
          </a:xfrm>
          <a:prstGeom prst="rect">
            <a:avLst/>
          </a:prstGeom>
          <a:noFill/>
        </p:spPr>
        <p:txBody>
          <a:bodyPr wrap="square" rtlCol="0">
            <a:spAutoFit/>
          </a:bodyPr>
          <a:lstStyle/>
          <a:p>
            <a:pPr algn="ctr" defTabSz="685800">
              <a:defRPr/>
            </a:pPr>
            <a:r>
              <a:rPr lang="en-US" sz="1350" dirty="0">
                <a:solidFill>
                  <a:prstClr val="black"/>
                </a:solidFill>
                <a:latin typeface="Calibri" panose="020F0502020204030204"/>
              </a:rPr>
              <a:t>There has been discussions of a sub-national food systems dashboard for Ethiopia</a:t>
            </a:r>
          </a:p>
        </p:txBody>
      </p:sp>
      <p:sp>
        <p:nvSpPr>
          <p:cNvPr id="16" name="TextBox 15">
            <a:extLst>
              <a:ext uri="{FF2B5EF4-FFF2-40B4-BE49-F238E27FC236}">
                <a16:creationId xmlns:a16="http://schemas.microsoft.com/office/drawing/2014/main" id="{E88A5C7A-B1EF-2ADA-D910-CAAC4DAF6E01}"/>
              </a:ext>
            </a:extLst>
          </p:cNvPr>
          <p:cNvSpPr txBox="1"/>
          <p:nvPr/>
        </p:nvSpPr>
        <p:spPr>
          <a:xfrm>
            <a:off x="7481783" y="1537732"/>
            <a:ext cx="1452898" cy="300082"/>
          </a:xfrm>
          <a:prstGeom prst="rect">
            <a:avLst/>
          </a:prstGeom>
          <a:noFill/>
        </p:spPr>
        <p:txBody>
          <a:bodyPr wrap="none" rtlCol="0">
            <a:spAutoFit/>
          </a:bodyPr>
          <a:lstStyle/>
          <a:p>
            <a:r>
              <a:rPr lang="en-US" sz="1350" dirty="0">
                <a:solidFill>
                  <a:schemeClr val="bg1"/>
                </a:solidFill>
              </a:rPr>
              <a:t>Fanzo, et al., 2021</a:t>
            </a:r>
          </a:p>
        </p:txBody>
      </p:sp>
    </p:spTree>
    <p:extLst>
      <p:ext uri="{BB962C8B-B14F-4D97-AF65-F5344CB8AC3E}">
        <p14:creationId xmlns:p14="http://schemas.microsoft.com/office/powerpoint/2010/main" val="1526382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0BDA9-A451-0D57-69F6-173AB3F4A266}"/>
              </a:ext>
            </a:extLst>
          </p:cNvPr>
          <p:cNvSpPr>
            <a:spLocks noGrp="1"/>
          </p:cNvSpPr>
          <p:nvPr>
            <p:ph type="title" idx="4294967295"/>
          </p:nvPr>
        </p:nvSpPr>
        <p:spPr>
          <a:xfrm>
            <a:off x="107504" y="404664"/>
            <a:ext cx="4847084" cy="1117749"/>
          </a:xfrm>
        </p:spPr>
        <p:txBody>
          <a:bodyPr>
            <a:normAutofit/>
          </a:bodyPr>
          <a:lstStyle/>
          <a:p>
            <a:pPr algn="l"/>
            <a:r>
              <a:rPr lang="en-US" sz="3300" b="1" dirty="0">
                <a:solidFill>
                  <a:schemeClr val="accent1"/>
                </a:solidFill>
              </a:rPr>
              <a:t>Key messages</a:t>
            </a:r>
          </a:p>
        </p:txBody>
      </p:sp>
      <p:sp>
        <p:nvSpPr>
          <p:cNvPr id="3" name="Content Placeholder 2">
            <a:extLst>
              <a:ext uri="{FF2B5EF4-FFF2-40B4-BE49-F238E27FC236}">
                <a16:creationId xmlns:a16="http://schemas.microsoft.com/office/drawing/2014/main" id="{FA231A99-C398-0FC8-FEE0-28C5F882FE1B}"/>
              </a:ext>
            </a:extLst>
          </p:cNvPr>
          <p:cNvSpPr>
            <a:spLocks noGrp="1"/>
          </p:cNvSpPr>
          <p:nvPr>
            <p:ph sz="half" idx="4294967295"/>
          </p:nvPr>
        </p:nvSpPr>
        <p:spPr>
          <a:xfrm>
            <a:off x="0" y="1120775"/>
            <a:ext cx="5499100" cy="4749800"/>
          </a:xfrm>
        </p:spPr>
        <p:txBody>
          <a:bodyPr>
            <a:noAutofit/>
          </a:bodyPr>
          <a:lstStyle/>
          <a:p>
            <a:pPr>
              <a:buFont typeface="+mj-lt"/>
              <a:buAutoNum type="arabicPeriod"/>
            </a:pPr>
            <a:r>
              <a:rPr lang="en-US" sz="1800" dirty="0"/>
              <a:t>Be deliberate in seeking to have a comprehensive understanding of the challenges we face</a:t>
            </a:r>
          </a:p>
          <a:p>
            <a:pPr>
              <a:buFont typeface="+mj-lt"/>
              <a:buAutoNum type="arabicPeriod"/>
            </a:pPr>
            <a:endParaRPr lang="en-US" sz="1200" dirty="0"/>
          </a:p>
          <a:p>
            <a:pPr>
              <a:buFont typeface="+mj-lt"/>
              <a:buAutoNum type="arabicPeriod"/>
            </a:pPr>
            <a:r>
              <a:rPr lang="en-US" sz="1800" dirty="0"/>
              <a:t>Ethiopia’s policy environment is </a:t>
            </a:r>
            <a:r>
              <a:rPr lang="en-US" sz="1800"/>
              <a:t>quite rich, </a:t>
            </a:r>
            <a:r>
              <a:rPr lang="en-US" sz="1800" dirty="0"/>
              <a:t>but you must be deliberate about creating linkages across different efforts.</a:t>
            </a:r>
          </a:p>
          <a:p>
            <a:pPr>
              <a:buFont typeface="+mj-lt"/>
              <a:buAutoNum type="arabicPeriod"/>
            </a:pPr>
            <a:endParaRPr lang="en-US" sz="1200" dirty="0"/>
          </a:p>
          <a:p>
            <a:pPr>
              <a:buFont typeface="+mj-lt"/>
              <a:buAutoNum type="arabicPeriod"/>
            </a:pPr>
            <a:r>
              <a:rPr lang="en-US" sz="1800" dirty="0"/>
              <a:t>Understand that food systems have different entry points for different stakeholders to act. What is your entry point? Use it to lead from where you stand!</a:t>
            </a:r>
          </a:p>
          <a:p>
            <a:pPr>
              <a:buFont typeface="+mj-lt"/>
              <a:buAutoNum type="arabicPeriod"/>
            </a:pPr>
            <a:endParaRPr lang="en-US" sz="1200" dirty="0"/>
          </a:p>
          <a:p>
            <a:pPr>
              <a:buFont typeface="+mj-lt"/>
              <a:buAutoNum type="arabicPeriod"/>
            </a:pPr>
            <a:r>
              <a:rPr lang="en-US" sz="1800" dirty="0"/>
              <a:t>Ask: What can you do to “lead from where you stand” within your context to bring about greater resilience?</a:t>
            </a:r>
          </a:p>
          <a:p>
            <a:pPr>
              <a:buFont typeface="+mj-lt"/>
              <a:buAutoNum type="arabicPeriod"/>
            </a:pPr>
            <a:endParaRPr lang="en-US" sz="1200" dirty="0"/>
          </a:p>
          <a:p>
            <a:pPr>
              <a:buFont typeface="+mj-lt"/>
              <a:buAutoNum type="arabicPeriod"/>
            </a:pPr>
            <a:r>
              <a:rPr lang="en-US" sz="1800" dirty="0"/>
              <a:t>Overfocus on high agricultural potential areas does not bring resilience to all!</a:t>
            </a:r>
          </a:p>
        </p:txBody>
      </p:sp>
      <p:pic>
        <p:nvPicPr>
          <p:cNvPr id="6" name="Content Placeholder 5">
            <a:extLst>
              <a:ext uri="{FF2B5EF4-FFF2-40B4-BE49-F238E27FC236}">
                <a16:creationId xmlns:a16="http://schemas.microsoft.com/office/drawing/2014/main" id="{11DF727C-D306-C6AB-8D83-51571F369DFF}"/>
              </a:ext>
            </a:extLst>
          </p:cNvPr>
          <p:cNvPicPr>
            <a:picLocks noGrp="1" noChangeAspect="1"/>
          </p:cNvPicPr>
          <p:nvPr>
            <p:ph sz="half" idx="4294967295"/>
          </p:nvPr>
        </p:nvPicPr>
        <p:blipFill>
          <a:blip r:embed="rId2"/>
          <a:stretch>
            <a:fillRect/>
          </a:stretch>
        </p:blipFill>
        <p:spPr>
          <a:xfrm>
            <a:off x="6548438" y="3454400"/>
            <a:ext cx="2595562" cy="2082800"/>
          </a:xfrm>
          <a:prstGeom prst="rect">
            <a:avLst/>
          </a:prstGeom>
        </p:spPr>
      </p:pic>
      <p:pic>
        <p:nvPicPr>
          <p:cNvPr id="5" name="Content Placeholder 3">
            <a:extLst>
              <a:ext uri="{FF2B5EF4-FFF2-40B4-BE49-F238E27FC236}">
                <a16:creationId xmlns:a16="http://schemas.microsoft.com/office/drawing/2014/main" id="{A5D0266F-ED6F-1FF1-E7E1-ABCD4518E69D}"/>
              </a:ext>
            </a:extLst>
          </p:cNvPr>
          <p:cNvPicPr>
            <a:picLocks noChangeAspect="1"/>
          </p:cNvPicPr>
          <p:nvPr/>
        </p:nvPicPr>
        <p:blipFill>
          <a:blip r:embed="rId3"/>
          <a:stretch>
            <a:fillRect/>
          </a:stretch>
        </p:blipFill>
        <p:spPr>
          <a:xfrm>
            <a:off x="6081418" y="977081"/>
            <a:ext cx="2559118" cy="2235896"/>
          </a:xfrm>
          <a:prstGeom prst="rect">
            <a:avLst/>
          </a:prstGeom>
        </p:spPr>
      </p:pic>
    </p:spTree>
    <p:extLst>
      <p:ext uri="{BB962C8B-B14F-4D97-AF65-F5344CB8AC3E}">
        <p14:creationId xmlns:p14="http://schemas.microsoft.com/office/powerpoint/2010/main" val="3999349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A272415-9E81-8F95-2FF3-0EFB482B909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948" b="7948"/>
          <a:stretch>
            <a:fillRect/>
          </a:stretch>
        </p:blipFill>
        <p:spPr/>
      </p:pic>
    </p:spTree>
    <p:extLst>
      <p:ext uri="{BB962C8B-B14F-4D97-AF65-F5344CB8AC3E}">
        <p14:creationId xmlns:p14="http://schemas.microsoft.com/office/powerpoint/2010/main" val="3670755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231A99-C398-0FC8-FEE0-28C5F882FE1B}"/>
              </a:ext>
            </a:extLst>
          </p:cNvPr>
          <p:cNvSpPr>
            <a:spLocks noGrp="1"/>
          </p:cNvSpPr>
          <p:nvPr>
            <p:ph sz="quarter" idx="11"/>
          </p:nvPr>
        </p:nvSpPr>
        <p:spPr>
          <a:xfrm>
            <a:off x="1763688" y="1484784"/>
            <a:ext cx="5823564" cy="4398840"/>
          </a:xfrm>
        </p:spPr>
        <p:txBody>
          <a:bodyPr>
            <a:noAutofit/>
          </a:bodyPr>
          <a:lstStyle/>
          <a:p>
            <a:pPr algn="just">
              <a:buFont typeface="+mj-lt"/>
              <a:buAutoNum type="arabicPeriod"/>
            </a:pPr>
            <a:r>
              <a:rPr lang="en-US" sz="1800" dirty="0"/>
              <a:t>Be deliberate in seeking to have a comprehensive understanding of the challenges we face</a:t>
            </a:r>
          </a:p>
          <a:p>
            <a:pPr algn="just">
              <a:buFont typeface="+mj-lt"/>
              <a:buAutoNum type="arabicPeriod"/>
            </a:pPr>
            <a:endParaRPr lang="en-US" sz="1200" dirty="0"/>
          </a:p>
          <a:p>
            <a:pPr algn="just">
              <a:buFont typeface="+mj-lt"/>
              <a:buAutoNum type="arabicPeriod"/>
            </a:pPr>
            <a:r>
              <a:rPr lang="en-US" sz="1800" dirty="0"/>
              <a:t>Ethiopia’s policy environment is quite rich, but you must be deliberate about creating linkages across different efforts.</a:t>
            </a:r>
          </a:p>
          <a:p>
            <a:pPr algn="just">
              <a:buFont typeface="+mj-lt"/>
              <a:buAutoNum type="arabicPeriod"/>
            </a:pPr>
            <a:endParaRPr lang="en-US" sz="1200" dirty="0"/>
          </a:p>
          <a:p>
            <a:pPr algn="just">
              <a:buFont typeface="+mj-lt"/>
              <a:buAutoNum type="arabicPeriod"/>
            </a:pPr>
            <a:r>
              <a:rPr lang="en-US" sz="1800" dirty="0"/>
              <a:t>Understand that food systems have different entry points for different stakeholders to act. What is your entry point? Use it to lead from where you stand!</a:t>
            </a:r>
          </a:p>
          <a:p>
            <a:pPr algn="just">
              <a:buFont typeface="+mj-lt"/>
              <a:buAutoNum type="arabicPeriod"/>
            </a:pPr>
            <a:endParaRPr lang="en-US" sz="1200" dirty="0"/>
          </a:p>
          <a:p>
            <a:pPr algn="just">
              <a:buFont typeface="+mj-lt"/>
              <a:buAutoNum type="arabicPeriod"/>
            </a:pPr>
            <a:r>
              <a:rPr lang="en-US" sz="1800" dirty="0"/>
              <a:t>Ask: What can you do to “lead from where you stand” within your context to bring about greater resilience?</a:t>
            </a:r>
          </a:p>
          <a:p>
            <a:pPr algn="just">
              <a:buFont typeface="+mj-lt"/>
              <a:buAutoNum type="arabicPeriod"/>
            </a:pPr>
            <a:endParaRPr lang="en-US" sz="1200" dirty="0"/>
          </a:p>
          <a:p>
            <a:pPr algn="just">
              <a:buFont typeface="+mj-lt"/>
              <a:buAutoNum type="arabicPeriod"/>
            </a:pPr>
            <a:r>
              <a:rPr lang="en-US" sz="1800" dirty="0"/>
              <a:t>Overfocus on high agricultural potential areas does not bring resilience to all!</a:t>
            </a:r>
          </a:p>
        </p:txBody>
      </p:sp>
      <p:sp>
        <p:nvSpPr>
          <p:cNvPr id="2" name="Title 1">
            <a:extLst>
              <a:ext uri="{FF2B5EF4-FFF2-40B4-BE49-F238E27FC236}">
                <a16:creationId xmlns:a16="http://schemas.microsoft.com/office/drawing/2014/main" id="{1610BDA9-A451-0D57-69F6-173AB3F4A266}"/>
              </a:ext>
            </a:extLst>
          </p:cNvPr>
          <p:cNvSpPr>
            <a:spLocks noGrp="1"/>
          </p:cNvSpPr>
          <p:nvPr>
            <p:ph type="title"/>
          </p:nvPr>
        </p:nvSpPr>
        <p:spPr>
          <a:xfrm>
            <a:off x="1763688" y="560189"/>
            <a:ext cx="6076950" cy="677955"/>
          </a:xfrm>
        </p:spPr>
        <p:txBody>
          <a:bodyPr>
            <a:normAutofit/>
          </a:bodyPr>
          <a:lstStyle/>
          <a:p>
            <a:r>
              <a:rPr lang="en-US" sz="3300" b="1" dirty="0"/>
              <a:t>Key messages</a:t>
            </a:r>
          </a:p>
        </p:txBody>
      </p:sp>
      <p:pic>
        <p:nvPicPr>
          <p:cNvPr id="6" name="Content Placeholder 5">
            <a:extLst>
              <a:ext uri="{FF2B5EF4-FFF2-40B4-BE49-F238E27FC236}">
                <a16:creationId xmlns:a16="http://schemas.microsoft.com/office/drawing/2014/main" id="{11DF727C-D306-C6AB-8D83-51571F369DFF}"/>
              </a:ext>
            </a:extLst>
          </p:cNvPr>
          <p:cNvPicPr>
            <a:picLocks noGrp="1" noChangeAspect="1"/>
          </p:cNvPicPr>
          <p:nvPr>
            <p:ph sz="half" idx="4294967295"/>
          </p:nvPr>
        </p:nvPicPr>
        <p:blipFill>
          <a:blip r:embed="rId2"/>
          <a:stretch>
            <a:fillRect/>
          </a:stretch>
        </p:blipFill>
        <p:spPr>
          <a:xfrm>
            <a:off x="7524328" y="4150978"/>
            <a:ext cx="1619672" cy="1395398"/>
          </a:xfrm>
          <a:prstGeom prst="rect">
            <a:avLst/>
          </a:prstGeom>
        </p:spPr>
      </p:pic>
      <p:pic>
        <p:nvPicPr>
          <p:cNvPr id="5" name="Content Placeholder 3">
            <a:extLst>
              <a:ext uri="{FF2B5EF4-FFF2-40B4-BE49-F238E27FC236}">
                <a16:creationId xmlns:a16="http://schemas.microsoft.com/office/drawing/2014/main" id="{A5D0266F-ED6F-1FF1-E7E1-ABCD4518E69D}"/>
              </a:ext>
            </a:extLst>
          </p:cNvPr>
          <p:cNvPicPr>
            <a:picLocks noChangeAspect="1"/>
          </p:cNvPicPr>
          <p:nvPr/>
        </p:nvPicPr>
        <p:blipFill>
          <a:blip r:embed="rId3"/>
          <a:stretch>
            <a:fillRect/>
          </a:stretch>
        </p:blipFill>
        <p:spPr>
          <a:xfrm>
            <a:off x="7587252" y="1371174"/>
            <a:ext cx="1556748" cy="1360127"/>
          </a:xfrm>
          <a:prstGeom prst="rect">
            <a:avLst/>
          </a:prstGeom>
        </p:spPr>
      </p:pic>
    </p:spTree>
    <p:extLst>
      <p:ext uri="{BB962C8B-B14F-4D97-AF65-F5344CB8AC3E}">
        <p14:creationId xmlns:p14="http://schemas.microsoft.com/office/powerpoint/2010/main" val="1845493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1067959" y="2852936"/>
            <a:ext cx="7008082" cy="648824"/>
          </a:xfrm>
        </p:spPr>
        <p:txBody>
          <a:bodyPr>
            <a:noAutofit/>
          </a:bodyPr>
          <a:lstStyle/>
          <a:p>
            <a:r>
              <a:rPr lang="en-US" sz="2800" dirty="0"/>
              <a:t>What does taking a food systems perspective </a:t>
            </a:r>
          </a:p>
          <a:p>
            <a:r>
              <a:rPr lang="en-US" sz="2800" dirty="0"/>
              <a:t>mean for nutrition and health?</a:t>
            </a:r>
          </a:p>
          <a:p>
            <a:pPr algn="l"/>
            <a:endParaRPr lang="en-US" sz="2100" dirty="0"/>
          </a:p>
        </p:txBody>
      </p:sp>
    </p:spTree>
    <p:extLst>
      <p:ext uri="{BB962C8B-B14F-4D97-AF65-F5344CB8AC3E}">
        <p14:creationId xmlns:p14="http://schemas.microsoft.com/office/powerpoint/2010/main" val="3204810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119810-C751-45EE-AE6A-E288BDB60017}"/>
              </a:ext>
            </a:extLst>
          </p:cNvPr>
          <p:cNvPicPr>
            <a:picLocks noChangeAspect="1"/>
          </p:cNvPicPr>
          <p:nvPr/>
        </p:nvPicPr>
        <p:blipFill>
          <a:blip r:embed="rId3"/>
          <a:stretch>
            <a:fillRect/>
          </a:stretch>
        </p:blipFill>
        <p:spPr>
          <a:xfrm>
            <a:off x="971600" y="1616573"/>
            <a:ext cx="6667255" cy="4083268"/>
          </a:xfrm>
          <a:prstGeom prst="rect">
            <a:avLst/>
          </a:prstGeom>
        </p:spPr>
      </p:pic>
      <p:sp>
        <p:nvSpPr>
          <p:cNvPr id="5" name="TextBox 4">
            <a:extLst>
              <a:ext uri="{FF2B5EF4-FFF2-40B4-BE49-F238E27FC236}">
                <a16:creationId xmlns:a16="http://schemas.microsoft.com/office/drawing/2014/main" id="{16556CFB-D071-484C-9306-2552E7AEDD5E}"/>
              </a:ext>
            </a:extLst>
          </p:cNvPr>
          <p:cNvSpPr txBox="1"/>
          <p:nvPr/>
        </p:nvSpPr>
        <p:spPr>
          <a:xfrm>
            <a:off x="7732398" y="4987757"/>
            <a:ext cx="1301125" cy="300082"/>
          </a:xfrm>
          <a:prstGeom prst="rect">
            <a:avLst/>
          </a:prstGeom>
          <a:noFill/>
        </p:spPr>
        <p:txBody>
          <a:bodyPr wrap="none" rtlCol="0">
            <a:spAutoFit/>
          </a:bodyPr>
          <a:lstStyle/>
          <a:p>
            <a:pPr defTabSz="685800"/>
            <a:r>
              <a:rPr lang="en-GB" sz="1350" dirty="0">
                <a:solidFill>
                  <a:prstClr val="black"/>
                </a:solidFill>
                <a:latin typeface="Calibri" panose="020F0502020204030204"/>
              </a:rPr>
              <a:t> CFS, HLPE 2017</a:t>
            </a:r>
          </a:p>
        </p:txBody>
      </p:sp>
      <p:sp>
        <p:nvSpPr>
          <p:cNvPr id="2" name="TextBox 1">
            <a:extLst>
              <a:ext uri="{FF2B5EF4-FFF2-40B4-BE49-F238E27FC236}">
                <a16:creationId xmlns:a16="http://schemas.microsoft.com/office/drawing/2014/main" id="{947F290A-0ECE-CF57-0385-04E505AE218B}"/>
              </a:ext>
            </a:extLst>
          </p:cNvPr>
          <p:cNvSpPr txBox="1"/>
          <p:nvPr/>
        </p:nvSpPr>
        <p:spPr>
          <a:xfrm>
            <a:off x="649387" y="413911"/>
            <a:ext cx="5938838" cy="1323439"/>
          </a:xfrm>
          <a:prstGeom prst="rect">
            <a:avLst/>
          </a:prstGeom>
          <a:noFill/>
        </p:spPr>
        <p:txBody>
          <a:bodyPr wrap="square" rtlCol="0">
            <a:spAutoFit/>
          </a:bodyPr>
          <a:lstStyle/>
          <a:p>
            <a:r>
              <a:rPr lang="en-US" sz="2000" b="1" dirty="0"/>
              <a:t>Be deliberate and take time to develop a comprehensive understanding </a:t>
            </a:r>
          </a:p>
          <a:p>
            <a:pPr algn="ctr"/>
            <a:r>
              <a:rPr lang="en-US" sz="2000" b="1" dirty="0"/>
              <a:t>of what taking a food systems perspective really means</a:t>
            </a:r>
          </a:p>
        </p:txBody>
      </p:sp>
      <p:sp>
        <p:nvSpPr>
          <p:cNvPr id="3" name="Title 2">
            <a:extLst>
              <a:ext uri="{FF2B5EF4-FFF2-40B4-BE49-F238E27FC236}">
                <a16:creationId xmlns:a16="http://schemas.microsoft.com/office/drawing/2014/main" id="{01B2F6F2-D2CD-4913-FF41-99DD0EC5FF68}"/>
              </a:ext>
            </a:extLst>
          </p:cNvPr>
          <p:cNvSpPr>
            <a:spLocks noGrp="1"/>
          </p:cNvSpPr>
          <p:nvPr>
            <p:ph type="ctrTitle"/>
          </p:nvPr>
        </p:nvSpPr>
        <p:spPr>
          <a:xfrm>
            <a:off x="641511" y="620688"/>
            <a:ext cx="7746914" cy="1153290"/>
          </a:xfrm>
        </p:spPr>
        <p:txBody>
          <a:bodyPr/>
          <a:lstStyle/>
          <a:p>
            <a:endParaRPr lang="en-KE" dirty="0"/>
          </a:p>
        </p:txBody>
      </p:sp>
    </p:spTree>
    <p:extLst>
      <p:ext uri="{BB962C8B-B14F-4D97-AF65-F5344CB8AC3E}">
        <p14:creationId xmlns:p14="http://schemas.microsoft.com/office/powerpoint/2010/main" val="962043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119968"/>
            <a:ext cx="9144000" cy="880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AU" sz="1350" dirty="0">
              <a:solidFill>
                <a:prstClr val="white"/>
              </a:solidFill>
              <a:latin typeface="Calibri" panose="020F0502020204030204"/>
            </a:endParaRPr>
          </a:p>
        </p:txBody>
      </p:sp>
      <p:sp>
        <p:nvSpPr>
          <p:cNvPr id="3" name="Rectangle 2"/>
          <p:cNvSpPr/>
          <p:nvPr/>
        </p:nvSpPr>
        <p:spPr>
          <a:xfrm>
            <a:off x="323528" y="203328"/>
            <a:ext cx="8289343" cy="1200329"/>
          </a:xfrm>
          <a:prstGeom prst="rect">
            <a:avLst/>
          </a:prstGeom>
        </p:spPr>
        <p:txBody>
          <a:bodyPr wrap="square">
            <a:spAutoFit/>
          </a:bodyPr>
          <a:lstStyle/>
          <a:p>
            <a:pPr defTabSz="685800"/>
            <a:r>
              <a:rPr lang="en-AU" sz="2400" b="1" dirty="0">
                <a:solidFill>
                  <a:srgbClr val="712C3D"/>
                </a:solidFill>
                <a:ea typeface="MS PGothic" pitchFamily="34" charset="-128"/>
              </a:rPr>
              <a:t>Take time to understand the food systems transformation challenges faced globally and more importantly relate them to local contexts</a:t>
            </a:r>
          </a:p>
        </p:txBody>
      </p:sp>
      <p:grpSp>
        <p:nvGrpSpPr>
          <p:cNvPr id="2" name="Group 1">
            <a:extLst>
              <a:ext uri="{FF2B5EF4-FFF2-40B4-BE49-F238E27FC236}">
                <a16:creationId xmlns:a16="http://schemas.microsoft.com/office/drawing/2014/main" id="{9C147FB5-A60E-D058-C695-789AC575DB11}"/>
              </a:ext>
            </a:extLst>
          </p:cNvPr>
          <p:cNvGrpSpPr/>
          <p:nvPr/>
        </p:nvGrpSpPr>
        <p:grpSpPr>
          <a:xfrm>
            <a:off x="243096" y="1442708"/>
            <a:ext cx="8657807" cy="3932508"/>
            <a:chOff x="409674" y="1221525"/>
            <a:chExt cx="11543743" cy="5243344"/>
          </a:xfrm>
        </p:grpSpPr>
        <p:pic>
          <p:nvPicPr>
            <p:cNvPr id="10" name="Picture 9"/>
            <p:cNvPicPr>
              <a:picLocks noChangeAspect="1"/>
            </p:cNvPicPr>
            <p:nvPr/>
          </p:nvPicPr>
          <p:blipFill>
            <a:blip r:embed="rId3"/>
            <a:stretch>
              <a:fillRect/>
            </a:stretch>
          </p:blipFill>
          <p:spPr>
            <a:xfrm>
              <a:off x="6571005" y="1221525"/>
              <a:ext cx="5382412" cy="1037573"/>
            </a:xfrm>
            <a:prstGeom prst="rect">
              <a:avLst/>
            </a:prstGeom>
            <a:ln>
              <a:solidFill>
                <a:schemeClr val="tx1"/>
              </a:solidFill>
            </a:ln>
          </p:spPr>
        </p:pic>
        <p:pic>
          <p:nvPicPr>
            <p:cNvPr id="11" name="Picture 10"/>
            <p:cNvPicPr>
              <a:picLocks noChangeAspect="1"/>
            </p:cNvPicPr>
            <p:nvPr/>
          </p:nvPicPr>
          <p:blipFill>
            <a:blip r:embed="rId4"/>
            <a:stretch>
              <a:fillRect/>
            </a:stretch>
          </p:blipFill>
          <p:spPr>
            <a:xfrm>
              <a:off x="6571005" y="2383501"/>
              <a:ext cx="4256829" cy="3890589"/>
            </a:xfrm>
            <a:prstGeom prst="rect">
              <a:avLst/>
            </a:prstGeom>
            <a:ln>
              <a:solidFill>
                <a:schemeClr val="tx1"/>
              </a:solidFill>
            </a:ln>
          </p:spPr>
        </p:pic>
        <p:pic>
          <p:nvPicPr>
            <p:cNvPr id="3074" name="Picture 2" descr="Healthy and sustainable diets for people and planet – Blonk Consultan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32" t="708" r="1792" b="10410"/>
            <a:stretch/>
          </p:blipFill>
          <p:spPr bwMode="auto">
            <a:xfrm>
              <a:off x="409674" y="1222768"/>
              <a:ext cx="1875099" cy="239115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a:stretch>
              <a:fillRect/>
            </a:stretch>
          </p:blipFill>
          <p:spPr>
            <a:xfrm>
              <a:off x="2432661" y="1222767"/>
              <a:ext cx="1865662" cy="2391159"/>
            </a:xfrm>
            <a:prstGeom prst="rect">
              <a:avLst/>
            </a:prstGeom>
            <a:ln>
              <a:solidFill>
                <a:schemeClr val="tx1"/>
              </a:solidFill>
            </a:ln>
          </p:spPr>
        </p:pic>
        <p:pic>
          <p:nvPicPr>
            <p:cNvPr id="9" name="Picture 8"/>
            <p:cNvPicPr>
              <a:picLocks noChangeAspect="1"/>
            </p:cNvPicPr>
            <p:nvPr/>
          </p:nvPicPr>
          <p:blipFill>
            <a:blip r:embed="rId7"/>
            <a:stretch>
              <a:fillRect/>
            </a:stretch>
          </p:blipFill>
          <p:spPr>
            <a:xfrm>
              <a:off x="4446211" y="1222768"/>
              <a:ext cx="1790974" cy="2391158"/>
            </a:xfrm>
            <a:prstGeom prst="rect">
              <a:avLst/>
            </a:prstGeom>
            <a:ln>
              <a:solidFill>
                <a:schemeClr val="tx1"/>
              </a:solidFill>
            </a:ln>
          </p:spPr>
        </p:pic>
        <p:pic>
          <p:nvPicPr>
            <p:cNvPr id="12" name="Picture 11"/>
            <p:cNvPicPr>
              <a:picLocks noChangeAspect="1"/>
            </p:cNvPicPr>
            <p:nvPr/>
          </p:nvPicPr>
          <p:blipFill>
            <a:blip r:embed="rId8"/>
            <a:stretch>
              <a:fillRect/>
            </a:stretch>
          </p:blipFill>
          <p:spPr>
            <a:xfrm>
              <a:off x="409674" y="3810701"/>
              <a:ext cx="1877358" cy="2465408"/>
            </a:xfrm>
            <a:prstGeom prst="rect">
              <a:avLst/>
            </a:prstGeom>
            <a:ln>
              <a:solidFill>
                <a:schemeClr val="tx1"/>
              </a:solidFill>
            </a:ln>
          </p:spPr>
        </p:pic>
        <p:pic>
          <p:nvPicPr>
            <p:cNvPr id="13" name="Picture 12"/>
            <p:cNvPicPr>
              <a:picLocks noChangeAspect="1"/>
            </p:cNvPicPr>
            <p:nvPr/>
          </p:nvPicPr>
          <p:blipFill>
            <a:blip r:embed="rId9"/>
            <a:stretch>
              <a:fillRect/>
            </a:stretch>
          </p:blipFill>
          <p:spPr>
            <a:xfrm>
              <a:off x="2432661" y="3810702"/>
              <a:ext cx="1865662" cy="2465407"/>
            </a:xfrm>
            <a:prstGeom prst="rect">
              <a:avLst/>
            </a:prstGeom>
            <a:ln>
              <a:solidFill>
                <a:schemeClr val="tx1"/>
              </a:solidFill>
            </a:ln>
          </p:spPr>
        </p:pic>
        <p:pic>
          <p:nvPicPr>
            <p:cNvPr id="14" name="Picture 13"/>
            <p:cNvPicPr>
              <a:picLocks noChangeAspect="1"/>
            </p:cNvPicPr>
            <p:nvPr/>
          </p:nvPicPr>
          <p:blipFill>
            <a:blip r:embed="rId10"/>
            <a:stretch>
              <a:fillRect/>
            </a:stretch>
          </p:blipFill>
          <p:spPr>
            <a:xfrm>
              <a:off x="4446211" y="3810701"/>
              <a:ext cx="1794577" cy="2465408"/>
            </a:xfrm>
            <a:prstGeom prst="rect">
              <a:avLst/>
            </a:prstGeom>
            <a:ln>
              <a:solidFill>
                <a:schemeClr val="tx1"/>
              </a:solidFill>
            </a:ln>
          </p:spPr>
        </p:pic>
        <p:pic>
          <p:nvPicPr>
            <p:cNvPr id="17" name="Picture 16"/>
            <p:cNvPicPr>
              <a:picLocks noChangeAspect="1"/>
            </p:cNvPicPr>
            <p:nvPr/>
          </p:nvPicPr>
          <p:blipFill>
            <a:blip r:embed="rId11"/>
            <a:stretch>
              <a:fillRect/>
            </a:stretch>
          </p:blipFill>
          <p:spPr>
            <a:xfrm>
              <a:off x="8983039" y="3880424"/>
              <a:ext cx="2970378" cy="2584445"/>
            </a:xfrm>
            <a:prstGeom prst="rect">
              <a:avLst/>
            </a:prstGeom>
            <a:ln>
              <a:solidFill>
                <a:schemeClr val="tx1"/>
              </a:solidFill>
            </a:ln>
          </p:spPr>
        </p:pic>
      </p:grpSp>
      <p:sp>
        <p:nvSpPr>
          <p:cNvPr id="18" name="Slide Number Placeholder 17"/>
          <p:cNvSpPr>
            <a:spLocks noGrp="1"/>
          </p:cNvSpPr>
          <p:nvPr>
            <p:ph type="sldNum" sz="quarter" idx="4294967295"/>
          </p:nvPr>
        </p:nvSpPr>
        <p:spPr>
          <a:xfrm>
            <a:off x="0" y="0"/>
            <a:ext cx="0" cy="0"/>
          </a:xfrm>
        </p:spPr>
        <p:txBody>
          <a:bodyPr/>
          <a:lstStyle/>
          <a:p>
            <a:pPr defTabSz="685800"/>
            <a:fld id="{F5AEA0E0-5CC6-4BD0-905C-A0021E419432}" type="slidenum">
              <a:rPr lang="en-GB">
                <a:solidFill>
                  <a:prstClr val="white"/>
                </a:solidFill>
                <a:latin typeface="Calibri" panose="020F0502020204030204"/>
              </a:rPr>
              <a:pPr defTabSz="685800"/>
              <a:t>6</a:t>
            </a:fld>
            <a:endParaRPr lang="en-GB" dirty="0">
              <a:solidFill>
                <a:prstClr val="white"/>
              </a:solidFill>
              <a:latin typeface="Calibri" panose="020F0502020204030204"/>
            </a:endParaRPr>
          </a:p>
        </p:txBody>
      </p:sp>
      <p:sp>
        <p:nvSpPr>
          <p:cNvPr id="19" name="TextBox 18"/>
          <p:cNvSpPr txBox="1"/>
          <p:nvPr/>
        </p:nvSpPr>
        <p:spPr>
          <a:xfrm>
            <a:off x="962361" y="5567402"/>
            <a:ext cx="3767955" cy="300082"/>
          </a:xfrm>
          <a:prstGeom prst="rect">
            <a:avLst/>
          </a:prstGeom>
          <a:noFill/>
        </p:spPr>
        <p:txBody>
          <a:bodyPr wrap="none" rtlCol="0">
            <a:spAutoFit/>
          </a:bodyPr>
          <a:lstStyle/>
          <a:p>
            <a:pPr defTabSz="685800"/>
            <a:r>
              <a:rPr lang="en-AU" sz="1350" dirty="0">
                <a:solidFill>
                  <a:srgbClr val="373636"/>
                </a:solidFill>
                <a:latin typeface="Calibri" panose="020F0502020204030204"/>
              </a:rPr>
              <a:t>…and at least 50 such reports published since 2016</a:t>
            </a:r>
          </a:p>
        </p:txBody>
      </p:sp>
    </p:spTree>
    <p:extLst>
      <p:ext uri="{BB962C8B-B14F-4D97-AF65-F5344CB8AC3E}">
        <p14:creationId xmlns:p14="http://schemas.microsoft.com/office/powerpoint/2010/main" val="537178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1007604" y="2564904"/>
            <a:ext cx="7128792" cy="648824"/>
          </a:xfrm>
        </p:spPr>
        <p:txBody>
          <a:bodyPr>
            <a:noAutofit/>
          </a:bodyPr>
          <a:lstStyle/>
          <a:p>
            <a:r>
              <a:rPr lang="en-US" sz="2400" dirty="0"/>
              <a:t>What are the global food systems challenges we face?</a:t>
            </a:r>
          </a:p>
          <a:p>
            <a:r>
              <a:rPr lang="en-US" sz="2400" dirty="0"/>
              <a:t>How do they relate to our local context in Ethiopia?</a:t>
            </a:r>
          </a:p>
          <a:p>
            <a:r>
              <a:rPr lang="en-US" sz="2400" dirty="0"/>
              <a:t>What are the associated climate challenges?</a:t>
            </a:r>
          </a:p>
          <a:p>
            <a:pPr algn="l"/>
            <a:endParaRPr lang="en-US" sz="2100" dirty="0"/>
          </a:p>
          <a:p>
            <a:pPr algn="l"/>
            <a:endParaRPr lang="en-US" sz="2100" dirty="0"/>
          </a:p>
        </p:txBody>
      </p:sp>
    </p:spTree>
    <p:extLst>
      <p:ext uri="{BB962C8B-B14F-4D97-AF65-F5344CB8AC3E}">
        <p14:creationId xmlns:p14="http://schemas.microsoft.com/office/powerpoint/2010/main" val="336626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AD757-AED4-4A67-B42F-112A8A896618}"/>
              </a:ext>
            </a:extLst>
          </p:cNvPr>
          <p:cNvSpPr>
            <a:spLocks noGrp="1"/>
          </p:cNvSpPr>
          <p:nvPr>
            <p:ph type="title" idx="4294967295"/>
          </p:nvPr>
        </p:nvSpPr>
        <p:spPr>
          <a:xfrm>
            <a:off x="83576" y="-16699"/>
            <a:ext cx="8905280" cy="993775"/>
          </a:xfrm>
        </p:spPr>
        <p:txBody>
          <a:bodyPr>
            <a:normAutofit fontScale="90000"/>
          </a:bodyPr>
          <a:lstStyle/>
          <a:p>
            <a:pPr algn="l"/>
            <a:r>
              <a:rPr lang="en-US" b="1" dirty="0">
                <a:solidFill>
                  <a:schemeClr val="accent2">
                    <a:lumMod val="50000"/>
                  </a:schemeClr>
                </a:solidFill>
              </a:rPr>
              <a:t>Why a UNFSS 2021 process </a:t>
            </a:r>
            <a:br>
              <a:rPr lang="en-US" b="1" dirty="0">
                <a:solidFill>
                  <a:schemeClr val="accent2">
                    <a:lumMod val="50000"/>
                  </a:schemeClr>
                </a:solidFill>
              </a:rPr>
            </a:br>
            <a:r>
              <a:rPr lang="en-US" b="1" dirty="0">
                <a:solidFill>
                  <a:schemeClr val="accent2">
                    <a:lumMod val="50000"/>
                  </a:schemeClr>
                </a:solidFill>
              </a:rPr>
              <a:t>and implications for Ethiopia</a:t>
            </a:r>
          </a:p>
        </p:txBody>
      </p:sp>
      <p:sp>
        <p:nvSpPr>
          <p:cNvPr id="3" name="Content Placeholder 2">
            <a:extLst>
              <a:ext uri="{FF2B5EF4-FFF2-40B4-BE49-F238E27FC236}">
                <a16:creationId xmlns:a16="http://schemas.microsoft.com/office/drawing/2014/main" id="{C5B41070-F76D-4F60-9553-272328266FB9}"/>
              </a:ext>
            </a:extLst>
          </p:cNvPr>
          <p:cNvSpPr>
            <a:spLocks noGrp="1"/>
          </p:cNvSpPr>
          <p:nvPr>
            <p:ph sz="half" idx="4294967295"/>
          </p:nvPr>
        </p:nvSpPr>
        <p:spPr>
          <a:xfrm>
            <a:off x="1403648" y="1673225"/>
            <a:ext cx="6143326" cy="3511550"/>
          </a:xfrm>
        </p:spPr>
        <p:txBody>
          <a:bodyPr>
            <a:normAutofit fontScale="85000" lnSpcReduction="20000"/>
          </a:bodyPr>
          <a:lstStyle/>
          <a:p>
            <a:r>
              <a:rPr lang="en-US" dirty="0">
                <a:solidFill>
                  <a:srgbClr val="000000"/>
                </a:solidFill>
                <a:latin typeface="Calibri" panose="020F0502020204030204" pitchFamily="34" charset="0"/>
              </a:rPr>
              <a:t>L</a:t>
            </a:r>
            <a:r>
              <a:rPr lang="en-US" b="0" i="0" u="none" strike="noStrike" dirty="0">
                <a:solidFill>
                  <a:srgbClr val="000000"/>
                </a:solidFill>
                <a:effectLst/>
                <a:latin typeface="Calibri" panose="020F0502020204030204" pitchFamily="34" charset="0"/>
              </a:rPr>
              <a:t>aunch bold new actions to transform the way the world produces and consumes food, delivering progress on all 17 Sustainable Development Goals. </a:t>
            </a:r>
          </a:p>
          <a:p>
            <a:endParaRPr lang="en-US" sz="825"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The</a:t>
            </a:r>
            <a:r>
              <a:rPr lang="en-US" b="0" i="0" u="none" strike="noStrike" dirty="0">
                <a:solidFill>
                  <a:srgbClr val="000000"/>
                </a:solidFill>
                <a:effectLst/>
                <a:latin typeface="Calibri" panose="020F0502020204030204" pitchFamily="34" charset="0"/>
              </a:rPr>
              <a:t> ambitious aim reflects the urgency needed </a:t>
            </a:r>
          </a:p>
          <a:p>
            <a:endParaRPr lang="en-US" sz="825"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A</a:t>
            </a:r>
            <a:r>
              <a:rPr lang="en-US" b="0" i="0" u="none" strike="noStrike" dirty="0">
                <a:solidFill>
                  <a:srgbClr val="000000"/>
                </a:solidFill>
                <a:effectLst/>
                <a:latin typeface="Calibri" panose="020F0502020204030204" pitchFamily="34" charset="0"/>
              </a:rPr>
              <a:t>ddress profound global and local problems linked existing food systems </a:t>
            </a:r>
          </a:p>
          <a:p>
            <a:pPr lvl="2"/>
            <a:r>
              <a:rPr lang="en-US" sz="1800" dirty="0">
                <a:solidFill>
                  <a:srgbClr val="000000"/>
                </a:solidFill>
                <a:latin typeface="Calibri" panose="020F0502020204030204" pitchFamily="34" charset="0"/>
              </a:rPr>
              <a:t>Widespread poor diets and different forms of malnutrition </a:t>
            </a:r>
          </a:p>
          <a:p>
            <a:pPr lvl="2"/>
            <a:r>
              <a:rPr lang="en-US" sz="1800" dirty="0">
                <a:solidFill>
                  <a:srgbClr val="000000"/>
                </a:solidFill>
                <a:latin typeface="Calibri" panose="020F0502020204030204" pitchFamily="34" charset="0"/>
              </a:rPr>
              <a:t>The climate crisis and environmental degradation </a:t>
            </a:r>
          </a:p>
          <a:p>
            <a:pPr lvl="2"/>
            <a:r>
              <a:rPr lang="en-US" sz="1800" dirty="0">
                <a:solidFill>
                  <a:srgbClr val="000000"/>
                </a:solidFill>
                <a:latin typeface="Calibri" panose="020F0502020204030204" pitchFamily="34" charset="0"/>
              </a:rPr>
              <a:t>The significant contributions of food systems to climate and environmental challenges </a:t>
            </a:r>
            <a:endParaRPr lang="en-US" sz="3000" dirty="0"/>
          </a:p>
          <a:p>
            <a:pPr lvl="2"/>
            <a:r>
              <a:rPr lang="en-US" sz="1800" dirty="0">
                <a:solidFill>
                  <a:srgbClr val="000000"/>
                </a:solidFill>
                <a:latin typeface="Calibri" panose="020F0502020204030204" pitchFamily="34" charset="0"/>
              </a:rPr>
              <a:t>Challenges of inequities, safety and sustainability of livelihoods</a:t>
            </a:r>
          </a:p>
          <a:p>
            <a:pPr lvl="2"/>
            <a:r>
              <a:rPr lang="en-US" sz="1800" b="1" dirty="0">
                <a:solidFill>
                  <a:srgbClr val="000000"/>
                </a:solidFill>
                <a:latin typeface="Calibri" panose="020F0502020204030204" pitchFamily="34" charset="0"/>
              </a:rPr>
              <a:t>Livestock normally called out as a significant challenge on sustainability.</a:t>
            </a:r>
          </a:p>
        </p:txBody>
      </p:sp>
      <p:pic>
        <p:nvPicPr>
          <p:cNvPr id="5" name="Content Placeholder 4">
            <a:extLst>
              <a:ext uri="{FF2B5EF4-FFF2-40B4-BE49-F238E27FC236}">
                <a16:creationId xmlns:a16="http://schemas.microsoft.com/office/drawing/2014/main" id="{4963C705-979D-435F-B7A4-9945DEDD4514}"/>
              </a:ext>
            </a:extLst>
          </p:cNvPr>
          <p:cNvPicPr>
            <a:picLocks noGrp="1" noChangeAspect="1"/>
          </p:cNvPicPr>
          <p:nvPr>
            <p:ph sz="half" idx="4294967295"/>
          </p:nvPr>
        </p:nvPicPr>
        <p:blipFill>
          <a:blip r:embed="rId3"/>
          <a:stretch>
            <a:fillRect/>
          </a:stretch>
        </p:blipFill>
        <p:spPr>
          <a:xfrm>
            <a:off x="7546975" y="839788"/>
            <a:ext cx="1597025" cy="993775"/>
          </a:xfrm>
          <a:prstGeom prst="rect">
            <a:avLst/>
          </a:prstGeom>
        </p:spPr>
      </p:pic>
      <p:pic>
        <p:nvPicPr>
          <p:cNvPr id="7" name="Picture 198" descr="A close up of a sign&#10;&#10;Description automatically generated">
            <a:extLst>
              <a:ext uri="{FF2B5EF4-FFF2-40B4-BE49-F238E27FC236}">
                <a16:creationId xmlns:a16="http://schemas.microsoft.com/office/drawing/2014/main" id="{CC653174-04AF-4630-8A28-0C3AB723ADB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720" y="1033488"/>
            <a:ext cx="779860"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9" descr="A picture containing graphics, drawing&#10;&#10;Description automatically generated">
            <a:extLst>
              <a:ext uri="{FF2B5EF4-FFF2-40B4-BE49-F238E27FC236}">
                <a16:creationId xmlns:a16="http://schemas.microsoft.com/office/drawing/2014/main" id="{E27362F1-87F0-43E4-AB85-A7C4D3FED7D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135" y="1924980"/>
            <a:ext cx="77866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00" descr="A close up of a sign&#10;&#10;Description automatically generated">
            <a:extLst>
              <a:ext uri="{FF2B5EF4-FFF2-40B4-BE49-F238E27FC236}">
                <a16:creationId xmlns:a16="http://schemas.microsoft.com/office/drawing/2014/main" id="{035C9839-D226-4A6A-A505-F9385A03FF2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9910" y="2816472"/>
            <a:ext cx="77866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01" descr="A drawing of a person&#10;&#10;Description automatically generated">
            <a:extLst>
              <a:ext uri="{FF2B5EF4-FFF2-40B4-BE49-F238E27FC236}">
                <a16:creationId xmlns:a16="http://schemas.microsoft.com/office/drawing/2014/main" id="{FD840137-29B8-44B3-92F5-FC10AAB0DDA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8720" y="3707964"/>
            <a:ext cx="77985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02" descr="A close up of a sign&#10;&#10;Description automatically generated">
            <a:extLst>
              <a:ext uri="{FF2B5EF4-FFF2-40B4-BE49-F238E27FC236}">
                <a16:creationId xmlns:a16="http://schemas.microsoft.com/office/drawing/2014/main" id="{3127C1D3-792C-445A-BD97-E72CC591E81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3654" y="4543992"/>
            <a:ext cx="77985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03" descr="A close up of a sign&#10;&#10;Description automatically generated">
            <a:extLst>
              <a:ext uri="{FF2B5EF4-FFF2-40B4-BE49-F238E27FC236}">
                <a16:creationId xmlns:a16="http://schemas.microsoft.com/office/drawing/2014/main" id="{4FD81612-1BF9-4E3A-9935-4A20968C3C1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01758" y="5210562"/>
            <a:ext cx="77985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04" descr="A close up of a sign&#10;&#10;Description automatically generated">
            <a:extLst>
              <a:ext uri="{FF2B5EF4-FFF2-40B4-BE49-F238E27FC236}">
                <a16:creationId xmlns:a16="http://schemas.microsoft.com/office/drawing/2014/main" id="{DF8F66A1-EDEB-451E-8725-C629B3E1168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85919" y="5222082"/>
            <a:ext cx="77866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05" descr="A close up of a sign&#10;&#10;Description automatically generated">
            <a:extLst>
              <a:ext uri="{FF2B5EF4-FFF2-40B4-BE49-F238E27FC236}">
                <a16:creationId xmlns:a16="http://schemas.microsoft.com/office/drawing/2014/main" id="{43BB7802-A443-4C43-9AF9-91AB899413DD}"/>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865936" y="5199170"/>
            <a:ext cx="778669"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06" descr="A picture containing drawing&#10;&#10;Description automatically generated">
            <a:extLst>
              <a:ext uri="{FF2B5EF4-FFF2-40B4-BE49-F238E27FC236}">
                <a16:creationId xmlns:a16="http://schemas.microsoft.com/office/drawing/2014/main" id="{57524876-2775-4724-9CDF-B507F6433303}"/>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731508" y="5199170"/>
            <a:ext cx="779860" cy="778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07" descr="A close up of a sign&#10;&#10;Description automatically generated">
            <a:extLst>
              <a:ext uri="{FF2B5EF4-FFF2-40B4-BE49-F238E27FC236}">
                <a16:creationId xmlns:a16="http://schemas.microsoft.com/office/drawing/2014/main" id="{69D91F40-551C-4627-AD2A-C0DCD83F84F9}"/>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628922" y="5209371"/>
            <a:ext cx="779860"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08" descr="A picture containing drawing&#10;&#10;Description automatically generated">
            <a:extLst>
              <a:ext uri="{FF2B5EF4-FFF2-40B4-BE49-F238E27FC236}">
                <a16:creationId xmlns:a16="http://schemas.microsoft.com/office/drawing/2014/main" id="{68B1958D-1F4F-4B0F-8497-C04B65A8D1A0}"/>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508939" y="5197979"/>
            <a:ext cx="779860"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09" descr="A close up of a sign&#10;&#10;Description automatically generated">
            <a:extLst>
              <a:ext uri="{FF2B5EF4-FFF2-40B4-BE49-F238E27FC236}">
                <a16:creationId xmlns:a16="http://schemas.microsoft.com/office/drawing/2014/main" id="{14D5F0CC-5A0D-4FB0-A0F0-38BE2C27072A}"/>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451345" y="5209371"/>
            <a:ext cx="779860"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0" descr="A picture containing flower&#10;&#10;Description automatically generated">
            <a:extLst>
              <a:ext uri="{FF2B5EF4-FFF2-40B4-BE49-F238E27FC236}">
                <a16:creationId xmlns:a16="http://schemas.microsoft.com/office/drawing/2014/main" id="{7A32AC5A-E3A3-452F-A172-670EE6261767}"/>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331361" y="5197978"/>
            <a:ext cx="778669"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1" descr="A close up of a logo&#10;&#10;Description automatically generated">
            <a:extLst>
              <a:ext uri="{FF2B5EF4-FFF2-40B4-BE49-F238E27FC236}">
                <a16:creationId xmlns:a16="http://schemas.microsoft.com/office/drawing/2014/main" id="{FB07BA0D-7111-4E18-8792-163A32F7067A}"/>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10186" y="4543992"/>
            <a:ext cx="787212" cy="78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12" descr="A picture containing drawing&#10;&#10;Description automatically generated">
            <a:extLst>
              <a:ext uri="{FF2B5EF4-FFF2-40B4-BE49-F238E27FC236}">
                <a16:creationId xmlns:a16="http://schemas.microsoft.com/office/drawing/2014/main" id="{42149A03-1DC6-47A0-97CA-783D0325653C}"/>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217539" y="3595141"/>
            <a:ext cx="779859"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3" descr="A close up of a sign&#10;&#10;Description automatically generated">
            <a:extLst>
              <a:ext uri="{FF2B5EF4-FFF2-40B4-BE49-F238E27FC236}">
                <a16:creationId xmlns:a16="http://schemas.microsoft.com/office/drawing/2014/main" id="{FDA83AE5-FE2B-411F-881C-7E9727D1EB2B}"/>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8214458" y="2703132"/>
            <a:ext cx="778669"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14" descr="A picture containing drawing&#10;&#10;Description automatically generated">
            <a:extLst>
              <a:ext uri="{FF2B5EF4-FFF2-40B4-BE49-F238E27FC236}">
                <a16:creationId xmlns:a16="http://schemas.microsoft.com/office/drawing/2014/main" id="{CEB2D4B0-42B0-40C5-A41E-B82665086CF6}"/>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210187" y="1827571"/>
            <a:ext cx="778669" cy="77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0487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8EA1A-7BC1-4B42-B11E-725E86298FFA}"/>
              </a:ext>
            </a:extLst>
          </p:cNvPr>
          <p:cNvSpPr>
            <a:spLocks noGrp="1"/>
          </p:cNvSpPr>
          <p:nvPr>
            <p:ph type="title" idx="4294967295"/>
          </p:nvPr>
        </p:nvSpPr>
        <p:spPr>
          <a:xfrm>
            <a:off x="0" y="268288"/>
            <a:ext cx="9144000" cy="1350962"/>
          </a:xfrm>
          <a:solidFill>
            <a:schemeClr val="accent2">
              <a:lumMod val="50000"/>
            </a:schemeClr>
          </a:solidFill>
        </p:spPr>
        <p:txBody>
          <a:bodyPr>
            <a:normAutofit/>
          </a:bodyPr>
          <a:lstStyle/>
          <a:p>
            <a:pPr algn="l"/>
            <a:r>
              <a:rPr lang="en-US" sz="3000" b="1" kern="0" dirty="0">
                <a:solidFill>
                  <a:schemeClr val="accent1"/>
                </a:solidFill>
                <a:latin typeface="Calibri" panose="020F0502020204030204" pitchFamily="34" charset="0"/>
              </a:rPr>
              <a:t>Diets, health, and environment: </a:t>
            </a:r>
            <a:br>
              <a:rPr lang="en-US" sz="3000" b="1" kern="0" dirty="0">
                <a:solidFill>
                  <a:schemeClr val="accent1"/>
                </a:solidFill>
                <a:latin typeface="Calibri" panose="020F0502020204030204" pitchFamily="34" charset="0"/>
              </a:rPr>
            </a:br>
            <a:r>
              <a:rPr lang="en-US" sz="3000" b="1" kern="0" dirty="0">
                <a:solidFill>
                  <a:schemeClr val="accent1"/>
                </a:solidFill>
                <a:latin typeface="Calibri" panose="020F0502020204030204" pitchFamily="34" charset="0"/>
              </a:rPr>
              <a:t>What are the challenges Ethiopia faces?</a:t>
            </a:r>
            <a:endParaRPr lang="en-US" sz="3000" b="1" dirty="0">
              <a:solidFill>
                <a:schemeClr val="accent1"/>
              </a:solidFill>
            </a:endParaRPr>
          </a:p>
        </p:txBody>
      </p:sp>
      <p:pic>
        <p:nvPicPr>
          <p:cNvPr id="11" name="Picture 10">
            <a:extLst>
              <a:ext uri="{FF2B5EF4-FFF2-40B4-BE49-F238E27FC236}">
                <a16:creationId xmlns:a16="http://schemas.microsoft.com/office/drawing/2014/main" id="{3C3202D3-8CDD-45EA-A12F-E692BDD394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901" y="1523096"/>
            <a:ext cx="4426737" cy="3461782"/>
          </a:xfrm>
          <a:prstGeom prst="rect">
            <a:avLst/>
          </a:prstGeom>
        </p:spPr>
      </p:pic>
      <p:grpSp>
        <p:nvGrpSpPr>
          <p:cNvPr id="13" name="Group 12">
            <a:extLst>
              <a:ext uri="{FF2B5EF4-FFF2-40B4-BE49-F238E27FC236}">
                <a16:creationId xmlns:a16="http://schemas.microsoft.com/office/drawing/2014/main" id="{C40405A6-D69E-40D1-AA38-A776010DBBD3}"/>
              </a:ext>
            </a:extLst>
          </p:cNvPr>
          <p:cNvGrpSpPr/>
          <p:nvPr/>
        </p:nvGrpSpPr>
        <p:grpSpPr>
          <a:xfrm>
            <a:off x="102571" y="1630650"/>
            <a:ext cx="4114370" cy="2630693"/>
            <a:chOff x="-991871" y="639745"/>
            <a:chExt cx="5283490" cy="3280266"/>
          </a:xfrm>
        </p:grpSpPr>
        <p:cxnSp>
          <p:nvCxnSpPr>
            <p:cNvPr id="15" name="Straight Connector 14">
              <a:extLst>
                <a:ext uri="{FF2B5EF4-FFF2-40B4-BE49-F238E27FC236}">
                  <a16:creationId xmlns:a16="http://schemas.microsoft.com/office/drawing/2014/main" id="{CF566C6D-EC58-46E5-83ED-A603C0E2554D}"/>
                </a:ext>
              </a:extLst>
            </p:cNvPr>
            <p:cNvCxnSpPr>
              <a:cxnSpLocks/>
            </p:cNvCxnSpPr>
            <p:nvPr/>
          </p:nvCxnSpPr>
          <p:spPr>
            <a:xfrm flipH="1" flipV="1">
              <a:off x="1773138" y="2340525"/>
              <a:ext cx="2518481" cy="1579486"/>
            </a:xfrm>
            <a:prstGeom prst="line">
              <a:avLst/>
            </a:prstGeom>
            <a:ln w="25400"/>
          </p:spPr>
          <p:style>
            <a:lnRef idx="1">
              <a:schemeClr val="accent6"/>
            </a:lnRef>
            <a:fillRef idx="0">
              <a:schemeClr val="accent6"/>
            </a:fillRef>
            <a:effectRef idx="0">
              <a:schemeClr val="accent6"/>
            </a:effectRef>
            <a:fontRef idx="minor">
              <a:schemeClr val="tx1"/>
            </a:fontRef>
          </p:style>
        </p:cxnSp>
        <p:sp>
          <p:nvSpPr>
            <p:cNvPr id="17" name="Rectangle 16">
              <a:extLst>
                <a:ext uri="{FF2B5EF4-FFF2-40B4-BE49-F238E27FC236}">
                  <a16:creationId xmlns:a16="http://schemas.microsoft.com/office/drawing/2014/main" id="{225EC8DF-954B-4441-BD6D-EAFED671F13E}"/>
                </a:ext>
              </a:extLst>
            </p:cNvPr>
            <p:cNvSpPr/>
            <p:nvPr/>
          </p:nvSpPr>
          <p:spPr>
            <a:xfrm>
              <a:off x="-991871" y="639745"/>
              <a:ext cx="2812211" cy="1579486"/>
            </a:xfrm>
            <a:prstGeom prst="rect">
              <a:avLst/>
            </a:prstGeom>
            <a:solidFill>
              <a:schemeClr val="accent1">
                <a:lumMod val="60000"/>
                <a:lumOff val="40000"/>
              </a:schemeClr>
            </a:solidFill>
          </p:spPr>
          <p:style>
            <a:lnRef idx="3">
              <a:schemeClr val="lt1"/>
            </a:lnRef>
            <a:fillRef idx="1">
              <a:schemeClr val="accent6"/>
            </a:fillRef>
            <a:effectRef idx="1">
              <a:schemeClr val="accent6"/>
            </a:effectRef>
            <a:fontRef idx="minor">
              <a:schemeClr val="lt1"/>
            </a:fontRef>
          </p:style>
          <p:txBody>
            <a:bodyPr rtlCol="0" anchor="ctr"/>
            <a:lstStyle/>
            <a:p>
              <a:pPr defTabSz="685800">
                <a:defRPr/>
              </a:pPr>
              <a:r>
                <a:rPr lang="en-US" sz="1200" dirty="0">
                  <a:solidFill>
                    <a:prstClr val="white"/>
                  </a:solidFill>
                  <a:latin typeface="Calibri" panose="020F0502020204030204"/>
                </a:rPr>
                <a:t>Poor diet and malnutrition:</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Very low diet diversity</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Inadequate Vit A, Zn &amp; protein intake</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Underweight and micronutrient deficiencies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Raising overnutrition and obesity </a:t>
              </a:r>
            </a:p>
            <a:p>
              <a:pPr marL="128588" indent="-128588" defTabSz="685800">
                <a:buFont typeface="Arial" panose="020B0604020202020204" pitchFamily="34" charset="0"/>
                <a:buChar char="•"/>
                <a:defRPr/>
              </a:pPr>
              <a:endParaRPr lang="en-US" sz="900" dirty="0">
                <a:solidFill>
                  <a:prstClr val="white"/>
                </a:solidFill>
                <a:latin typeface="Calibri" panose="020F0502020204030204"/>
              </a:endParaRPr>
            </a:p>
          </p:txBody>
        </p:sp>
      </p:grpSp>
      <p:grpSp>
        <p:nvGrpSpPr>
          <p:cNvPr id="18" name="Group 17">
            <a:extLst>
              <a:ext uri="{FF2B5EF4-FFF2-40B4-BE49-F238E27FC236}">
                <a16:creationId xmlns:a16="http://schemas.microsoft.com/office/drawing/2014/main" id="{B1C56128-3EAA-49AA-8935-6A4BAD4440F1}"/>
              </a:ext>
            </a:extLst>
          </p:cNvPr>
          <p:cNvGrpSpPr/>
          <p:nvPr/>
        </p:nvGrpSpPr>
        <p:grpSpPr>
          <a:xfrm>
            <a:off x="120281" y="2994635"/>
            <a:ext cx="3822744" cy="789317"/>
            <a:chOff x="140181" y="2099944"/>
            <a:chExt cx="3874206" cy="990688"/>
          </a:xfrm>
        </p:grpSpPr>
        <p:cxnSp>
          <p:nvCxnSpPr>
            <p:cNvPr id="19" name="Straight Connector 18">
              <a:extLst>
                <a:ext uri="{FF2B5EF4-FFF2-40B4-BE49-F238E27FC236}">
                  <a16:creationId xmlns:a16="http://schemas.microsoft.com/office/drawing/2014/main" id="{FDEC9D80-CF7B-4D87-8F87-9376AF30F0EA}"/>
                </a:ext>
              </a:extLst>
            </p:cNvPr>
            <p:cNvCxnSpPr>
              <a:cxnSpLocks/>
              <a:endCxn id="20" idx="3"/>
            </p:cNvCxnSpPr>
            <p:nvPr/>
          </p:nvCxnSpPr>
          <p:spPr>
            <a:xfrm flipH="1" flipV="1">
              <a:off x="2341645" y="2595287"/>
              <a:ext cx="1672742" cy="495344"/>
            </a:xfrm>
            <a:prstGeom prst="line">
              <a:avLst/>
            </a:prstGeom>
            <a:ln w="25400"/>
          </p:spPr>
          <p:style>
            <a:lnRef idx="1">
              <a:schemeClr val="accent2"/>
            </a:lnRef>
            <a:fillRef idx="0">
              <a:schemeClr val="accent2"/>
            </a:fillRef>
            <a:effectRef idx="0">
              <a:schemeClr val="accent2"/>
            </a:effectRef>
            <a:fontRef idx="minor">
              <a:schemeClr val="tx1"/>
            </a:fontRef>
          </p:style>
        </p:cxnSp>
        <p:sp>
          <p:nvSpPr>
            <p:cNvPr id="20" name="Rectangle 19">
              <a:extLst>
                <a:ext uri="{FF2B5EF4-FFF2-40B4-BE49-F238E27FC236}">
                  <a16:creationId xmlns:a16="http://schemas.microsoft.com/office/drawing/2014/main" id="{FEBC8806-3715-44A3-BBD8-59C3E5310ACC}"/>
                </a:ext>
              </a:extLst>
            </p:cNvPr>
            <p:cNvSpPr/>
            <p:nvPr/>
          </p:nvSpPr>
          <p:spPr>
            <a:xfrm>
              <a:off x="140181" y="2099944"/>
              <a:ext cx="2201464" cy="9906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685800">
                <a:defRPr/>
              </a:pPr>
              <a:r>
                <a:rPr lang="en-US" sz="1200" dirty="0">
                  <a:solidFill>
                    <a:prstClr val="white"/>
                  </a:solidFill>
                  <a:latin typeface="Calibri" panose="020F0502020204030204"/>
                </a:rPr>
                <a:t>Consumer:</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Changing purchasing power</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Large heterogeneity of consumers</a:t>
              </a:r>
            </a:p>
          </p:txBody>
        </p:sp>
      </p:grpSp>
      <p:grpSp>
        <p:nvGrpSpPr>
          <p:cNvPr id="21" name="Group 20">
            <a:extLst>
              <a:ext uri="{FF2B5EF4-FFF2-40B4-BE49-F238E27FC236}">
                <a16:creationId xmlns:a16="http://schemas.microsoft.com/office/drawing/2014/main" id="{021901DD-FF4E-41C8-8F51-CF697AB2D39E}"/>
              </a:ext>
            </a:extLst>
          </p:cNvPr>
          <p:cNvGrpSpPr/>
          <p:nvPr/>
        </p:nvGrpSpPr>
        <p:grpSpPr>
          <a:xfrm>
            <a:off x="120279" y="3827810"/>
            <a:ext cx="3478403" cy="1146619"/>
            <a:chOff x="135937" y="3118907"/>
            <a:chExt cx="3436997" cy="1657632"/>
          </a:xfrm>
        </p:grpSpPr>
        <p:sp>
          <p:nvSpPr>
            <p:cNvPr id="22" name="Rectangle 21">
              <a:extLst>
                <a:ext uri="{FF2B5EF4-FFF2-40B4-BE49-F238E27FC236}">
                  <a16:creationId xmlns:a16="http://schemas.microsoft.com/office/drawing/2014/main" id="{A9F64C05-001E-4079-BDA7-0768AA06462F}"/>
                </a:ext>
              </a:extLst>
            </p:cNvPr>
            <p:cNvSpPr/>
            <p:nvPr/>
          </p:nvSpPr>
          <p:spPr>
            <a:xfrm>
              <a:off x="135937" y="3118907"/>
              <a:ext cx="2146363" cy="1657632"/>
            </a:xfrm>
            <a:prstGeom prst="rect">
              <a:avLst/>
            </a:prstGeom>
            <a:solidFill>
              <a:schemeClr val="accent1"/>
            </a:solidFill>
          </p:spPr>
          <p:style>
            <a:lnRef idx="3">
              <a:schemeClr val="lt1"/>
            </a:lnRef>
            <a:fillRef idx="1">
              <a:schemeClr val="accent6"/>
            </a:fillRef>
            <a:effectRef idx="1">
              <a:schemeClr val="accent6"/>
            </a:effectRef>
            <a:fontRef idx="minor">
              <a:schemeClr val="lt1"/>
            </a:fontRef>
          </p:style>
          <p:txBody>
            <a:bodyPr rtlCol="0" anchor="ctr"/>
            <a:lstStyle/>
            <a:p>
              <a:pPr defTabSz="685800">
                <a:defRPr/>
              </a:pPr>
              <a:r>
                <a:rPr lang="en-US" sz="1050" dirty="0">
                  <a:solidFill>
                    <a:prstClr val="white"/>
                  </a:solidFill>
                  <a:latin typeface="Calibri" panose="020F0502020204030204"/>
                </a:rPr>
                <a:t>Food environment:</a:t>
              </a:r>
            </a:p>
            <a:p>
              <a:pPr marL="214313" indent="-214313" defTabSz="685800">
                <a:buFont typeface="Arial" panose="020B0604020202020204" pitchFamily="34" charset="0"/>
                <a:buChar char="•"/>
                <a:defRPr/>
              </a:pPr>
              <a:r>
                <a:rPr lang="en-US" sz="1050" dirty="0">
                  <a:solidFill>
                    <a:prstClr val="white"/>
                  </a:solidFill>
                  <a:latin typeface="Calibri" panose="020F0502020204030204"/>
                </a:rPr>
                <a:t>Fluctuating &amp; increasing price of nutritious food groups including animal source foods</a:t>
              </a:r>
            </a:p>
            <a:p>
              <a:pPr marL="214313" indent="-214313" defTabSz="685800">
                <a:buFont typeface="Arial" panose="020B0604020202020204" pitchFamily="34" charset="0"/>
                <a:buChar char="•"/>
                <a:defRPr/>
              </a:pPr>
              <a:r>
                <a:rPr lang="en-US" sz="1050" dirty="0">
                  <a:solidFill>
                    <a:prstClr val="white"/>
                  </a:solidFill>
                  <a:latin typeface="Calibri" panose="020F0502020204030204"/>
                </a:rPr>
                <a:t>Assuring safety of food products. </a:t>
              </a:r>
            </a:p>
          </p:txBody>
        </p:sp>
        <p:cxnSp>
          <p:nvCxnSpPr>
            <p:cNvPr id="23" name="Straight Connector 22">
              <a:extLst>
                <a:ext uri="{FF2B5EF4-FFF2-40B4-BE49-F238E27FC236}">
                  <a16:creationId xmlns:a16="http://schemas.microsoft.com/office/drawing/2014/main" id="{B63A1B07-A8BA-4EF6-B8F5-C2447696CBCF}"/>
                </a:ext>
              </a:extLst>
            </p:cNvPr>
            <p:cNvCxnSpPr>
              <a:cxnSpLocks/>
            </p:cNvCxnSpPr>
            <p:nvPr/>
          </p:nvCxnSpPr>
          <p:spPr>
            <a:xfrm flipH="1">
              <a:off x="2127770" y="3920008"/>
              <a:ext cx="1445164" cy="526211"/>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24" name="Rectangle 23">
            <a:extLst>
              <a:ext uri="{FF2B5EF4-FFF2-40B4-BE49-F238E27FC236}">
                <a16:creationId xmlns:a16="http://schemas.microsoft.com/office/drawing/2014/main" id="{1BCD23F9-20B6-4CA9-8537-F7CD4DE54C99}"/>
              </a:ext>
            </a:extLst>
          </p:cNvPr>
          <p:cNvSpPr/>
          <p:nvPr/>
        </p:nvSpPr>
        <p:spPr>
          <a:xfrm>
            <a:off x="6708073" y="3704128"/>
            <a:ext cx="2343943" cy="1348068"/>
          </a:xfrm>
          <a:prstGeom prst="rect">
            <a:avLst/>
          </a:prstGeom>
          <a:solidFill>
            <a:schemeClr val="accent1">
              <a:lumMod val="60000"/>
              <a:lumOff val="40000"/>
            </a:schemeClr>
          </a:solidFill>
        </p:spPr>
        <p:style>
          <a:lnRef idx="3">
            <a:schemeClr val="lt1"/>
          </a:lnRef>
          <a:fillRef idx="1">
            <a:schemeClr val="accent6"/>
          </a:fillRef>
          <a:effectRef idx="1">
            <a:schemeClr val="accent6"/>
          </a:effectRef>
          <a:fontRef idx="minor">
            <a:schemeClr val="lt1"/>
          </a:fontRef>
        </p:style>
        <p:txBody>
          <a:bodyPr rtlCol="0" anchor="ctr"/>
          <a:lstStyle/>
          <a:p>
            <a:pPr defTabSz="685800">
              <a:defRPr/>
            </a:pPr>
            <a:r>
              <a:rPr lang="en-US" sz="1050" dirty="0">
                <a:solidFill>
                  <a:prstClr val="white"/>
                </a:solidFill>
                <a:latin typeface="Calibri" panose="020F0502020204030204"/>
              </a:rPr>
              <a:t>Drivers of food system change:</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Urbanization and  population growth,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Economic &amp; agricultural growth,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Education, infrastructure investments,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Climate change &amp; land degradation,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Institutional innovations, </a:t>
            </a:r>
          </a:p>
          <a:p>
            <a:pPr marL="128588" indent="-128588" defTabSz="685800">
              <a:buFont typeface="Arial" panose="020B0604020202020204" pitchFamily="34" charset="0"/>
              <a:buChar char="•"/>
              <a:defRPr/>
            </a:pPr>
            <a:r>
              <a:rPr lang="en-US" sz="1050" dirty="0">
                <a:solidFill>
                  <a:prstClr val="white"/>
                </a:solidFill>
                <a:latin typeface="Calibri" panose="020F0502020204030204"/>
              </a:rPr>
              <a:t>multi-sectoral polices &amp; programs</a:t>
            </a:r>
          </a:p>
        </p:txBody>
      </p:sp>
      <p:grpSp>
        <p:nvGrpSpPr>
          <p:cNvPr id="25" name="Group 24">
            <a:extLst>
              <a:ext uri="{FF2B5EF4-FFF2-40B4-BE49-F238E27FC236}">
                <a16:creationId xmlns:a16="http://schemas.microsoft.com/office/drawing/2014/main" id="{D86BA9F9-3050-48E0-9536-A540A6C872FD}"/>
              </a:ext>
            </a:extLst>
          </p:cNvPr>
          <p:cNvGrpSpPr/>
          <p:nvPr/>
        </p:nvGrpSpPr>
        <p:grpSpPr>
          <a:xfrm>
            <a:off x="6104451" y="1572920"/>
            <a:ext cx="2947565" cy="2272534"/>
            <a:chOff x="6357485" y="690441"/>
            <a:chExt cx="2792249" cy="2735415"/>
          </a:xfrm>
        </p:grpSpPr>
        <p:sp>
          <p:nvSpPr>
            <p:cNvPr id="26" name="Rectangle 25">
              <a:extLst>
                <a:ext uri="{FF2B5EF4-FFF2-40B4-BE49-F238E27FC236}">
                  <a16:creationId xmlns:a16="http://schemas.microsoft.com/office/drawing/2014/main" id="{1CBF46A8-7E40-4DF0-B3B3-6EC4F2902F38}"/>
                </a:ext>
              </a:extLst>
            </p:cNvPr>
            <p:cNvSpPr/>
            <p:nvPr/>
          </p:nvSpPr>
          <p:spPr>
            <a:xfrm>
              <a:off x="6929301" y="690441"/>
              <a:ext cx="2220433" cy="2512381"/>
            </a:xfrm>
            <a:prstGeom prst="rect">
              <a:avLst/>
            </a:prstGeom>
            <a:solidFill>
              <a:schemeClr val="accent1"/>
            </a:solidFill>
          </p:spPr>
          <p:style>
            <a:lnRef idx="3">
              <a:schemeClr val="lt1"/>
            </a:lnRef>
            <a:fillRef idx="1">
              <a:schemeClr val="accent6"/>
            </a:fillRef>
            <a:effectRef idx="1">
              <a:schemeClr val="accent6"/>
            </a:effectRef>
            <a:fontRef idx="minor">
              <a:schemeClr val="lt1"/>
            </a:fontRef>
          </p:style>
          <p:txBody>
            <a:bodyPr rtlCol="0" anchor="ctr"/>
            <a:lstStyle/>
            <a:p>
              <a:pPr defTabSz="685800">
                <a:defRPr/>
              </a:pPr>
              <a:r>
                <a:rPr lang="en-US" sz="1200" dirty="0">
                  <a:solidFill>
                    <a:prstClr val="white"/>
                  </a:solidFill>
                  <a:latin typeface="Calibri" panose="020F0502020204030204"/>
                </a:rPr>
                <a:t>Food supply system:</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Improving cereal productivity, can do better.</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Livestock productivity is low</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Diversification towards more nutrient-dense foods like fruits vegetables is limited</a:t>
              </a:r>
            </a:p>
            <a:p>
              <a:pPr marL="128588" indent="-128588" defTabSz="685800">
                <a:buFont typeface="Arial" panose="020B0604020202020204" pitchFamily="34" charset="0"/>
                <a:buChar char="•"/>
                <a:defRPr/>
              </a:pPr>
              <a:r>
                <a:rPr lang="en-US" sz="1200" dirty="0">
                  <a:solidFill>
                    <a:prstClr val="white"/>
                  </a:solidFill>
                  <a:latin typeface="Calibri" panose="020F0502020204030204"/>
                </a:rPr>
                <a:t>Regenerative production practices should include livestock</a:t>
              </a:r>
            </a:p>
          </p:txBody>
        </p:sp>
        <p:cxnSp>
          <p:nvCxnSpPr>
            <p:cNvPr id="27" name="Straight Connector 26">
              <a:extLst>
                <a:ext uri="{FF2B5EF4-FFF2-40B4-BE49-F238E27FC236}">
                  <a16:creationId xmlns:a16="http://schemas.microsoft.com/office/drawing/2014/main" id="{3C1666D0-754C-4B1E-8AF7-AA065B50ABCA}"/>
                </a:ext>
              </a:extLst>
            </p:cNvPr>
            <p:cNvCxnSpPr>
              <a:cxnSpLocks/>
            </p:cNvCxnSpPr>
            <p:nvPr/>
          </p:nvCxnSpPr>
          <p:spPr>
            <a:xfrm flipH="1">
              <a:off x="6357485" y="3425856"/>
              <a:ext cx="592663"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a:extLst>
              <a:ext uri="{FF2B5EF4-FFF2-40B4-BE49-F238E27FC236}">
                <a16:creationId xmlns:a16="http://schemas.microsoft.com/office/drawing/2014/main" id="{B3C1FAC6-09B5-45E5-A5E0-4846FAD19E56}"/>
              </a:ext>
            </a:extLst>
          </p:cNvPr>
          <p:cNvCxnSpPr>
            <a:cxnSpLocks/>
            <a:stCxn id="24" idx="1"/>
          </p:cNvCxnSpPr>
          <p:nvPr/>
        </p:nvCxnSpPr>
        <p:spPr>
          <a:xfrm flipH="1" flipV="1">
            <a:off x="6595235" y="4322161"/>
            <a:ext cx="112838" cy="56001"/>
          </a:xfrm>
          <a:prstGeom prst="line">
            <a:avLst/>
          </a:prstGeom>
          <a:ln w="254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7435DB2-8A23-B9AB-F173-F6B146D2483B}"/>
              </a:ext>
            </a:extLst>
          </p:cNvPr>
          <p:cNvSpPr txBox="1"/>
          <p:nvPr/>
        </p:nvSpPr>
        <p:spPr>
          <a:xfrm>
            <a:off x="6417265" y="6037685"/>
            <a:ext cx="2473643" cy="300082"/>
          </a:xfrm>
          <a:prstGeom prst="rect">
            <a:avLst/>
          </a:prstGeom>
          <a:noFill/>
        </p:spPr>
        <p:txBody>
          <a:bodyPr wrap="square" rtlCol="0">
            <a:spAutoFit/>
          </a:bodyPr>
          <a:lstStyle/>
          <a:p>
            <a:pPr defTabSz="685800"/>
            <a:r>
              <a:rPr lang="en-US" sz="1350" dirty="0">
                <a:solidFill>
                  <a:prstClr val="black"/>
                </a:solidFill>
                <a:latin typeface="Calibri" panose="020F0502020204030204"/>
              </a:rPr>
              <a:t>Adapted from Gebru et al. 2018</a:t>
            </a:r>
          </a:p>
        </p:txBody>
      </p:sp>
      <p:sp>
        <p:nvSpPr>
          <p:cNvPr id="4" name="TextBox 3">
            <a:extLst>
              <a:ext uri="{FF2B5EF4-FFF2-40B4-BE49-F238E27FC236}">
                <a16:creationId xmlns:a16="http://schemas.microsoft.com/office/drawing/2014/main" id="{08E2F368-1A55-B006-EC3B-CF6D1823770D}"/>
              </a:ext>
            </a:extLst>
          </p:cNvPr>
          <p:cNvSpPr txBox="1"/>
          <p:nvPr/>
        </p:nvSpPr>
        <p:spPr>
          <a:xfrm>
            <a:off x="1587136" y="5314150"/>
            <a:ext cx="5932265" cy="646331"/>
          </a:xfrm>
          <a:prstGeom prst="rect">
            <a:avLst/>
          </a:prstGeom>
          <a:noFill/>
        </p:spPr>
        <p:txBody>
          <a:bodyPr wrap="none" rtlCol="0">
            <a:spAutoFit/>
          </a:bodyPr>
          <a:lstStyle/>
          <a:p>
            <a:r>
              <a:rPr lang="en-US" dirty="0"/>
              <a:t>Climate change: climate variability; frequent droughts; </a:t>
            </a:r>
          </a:p>
          <a:p>
            <a:r>
              <a:rPr lang="en-US" dirty="0"/>
              <a:t>unpredictable rains, pests; diseases; land and soil degradation</a:t>
            </a:r>
          </a:p>
        </p:txBody>
      </p:sp>
    </p:spTree>
    <p:extLst>
      <p:ext uri="{BB962C8B-B14F-4D97-AF65-F5344CB8AC3E}">
        <p14:creationId xmlns:p14="http://schemas.microsoft.com/office/powerpoint/2010/main" val="24058702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14551</TotalTime>
  <Words>1813</Words>
  <Application>Microsoft Office PowerPoint</Application>
  <PresentationFormat>On-screen Show (4:3)</PresentationFormat>
  <Paragraphs>264</Paragraphs>
  <Slides>25</Slides>
  <Notes>18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Arial</vt:lpstr>
      <vt:lpstr>Calibri</vt:lpstr>
      <vt:lpstr>Calibri Light</vt:lpstr>
      <vt:lpstr>Courier New</vt:lpstr>
      <vt:lpstr>1_ilri_powerpoint_template_apr2013</vt:lpstr>
      <vt:lpstr>think-cell Slide</vt:lpstr>
      <vt:lpstr>Nutrition Leadership for Climate Change Resilient Food System and Nutrition in Ethiopia </vt:lpstr>
      <vt:lpstr>Outline of presentation</vt:lpstr>
      <vt:lpstr>Key messages</vt:lpstr>
      <vt:lpstr>PowerPoint Presentation</vt:lpstr>
      <vt:lpstr>PowerPoint Presentation</vt:lpstr>
      <vt:lpstr>PowerPoint Presentation</vt:lpstr>
      <vt:lpstr>PowerPoint Presentation</vt:lpstr>
      <vt:lpstr>Why a UNFSS 2021 process  and implications for Ethiopia</vt:lpstr>
      <vt:lpstr>Diets, health, and environment:  What are the challenges Ethiopia faces?</vt:lpstr>
      <vt:lpstr>PowerPoint Presentation</vt:lpstr>
      <vt:lpstr>PowerPoint Presentation</vt:lpstr>
      <vt:lpstr>PowerPoint Presentation</vt:lpstr>
      <vt:lpstr>PowerPoint Presentation</vt:lpstr>
      <vt:lpstr>PowerPoint Presentation</vt:lpstr>
      <vt:lpstr>The expectations from you as leaders for nutrition. What you must do….</vt:lpstr>
      <vt:lpstr>How leaders are is what you should be for Ethiopia….</vt:lpstr>
      <vt:lpstr>PowerPoint Presentation</vt:lpstr>
      <vt:lpstr>PowerPoint Presentation</vt:lpstr>
      <vt:lpstr>PowerPoint Presentation</vt:lpstr>
      <vt:lpstr>PowerPoint Presentation</vt:lpstr>
      <vt:lpstr>Expected added value  of the Healthy Diets Coalition</vt:lpstr>
      <vt:lpstr>PowerPoint Presentation</vt:lpstr>
      <vt:lpstr>The food systems transformation countdown to 2030 initiative has proposed a monitoring and evaluation framework for food systems transformation  with attention to better diets and nutrition outcomes</vt:lpstr>
      <vt:lpstr>Key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Prof.Tefera Belachew Belachew</dc:creator>
  <cp:lastModifiedBy>Mulat, Bizuwork (ILRI)</cp:lastModifiedBy>
  <cp:revision>12</cp:revision>
  <dcterms:created xsi:type="dcterms:W3CDTF">2019-11-23T14:57:33Z</dcterms:created>
  <dcterms:modified xsi:type="dcterms:W3CDTF">2022-12-05T06:31:17Z</dcterms:modified>
</cp:coreProperties>
</file>