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372" r:id="rId2"/>
    <p:sldId id="415" r:id="rId3"/>
    <p:sldId id="436" r:id="rId4"/>
    <p:sldId id="442" r:id="rId5"/>
    <p:sldId id="441" r:id="rId6"/>
    <p:sldId id="440" r:id="rId7"/>
    <p:sldId id="437" r:id="rId8"/>
    <p:sldId id="443" r:id="rId9"/>
    <p:sldId id="445" r:id="rId10"/>
    <p:sldId id="438" r:id="rId11"/>
    <p:sldId id="448" r:id="rId12"/>
    <p:sldId id="449" r:id="rId13"/>
    <p:sldId id="450" r:id="rId14"/>
    <p:sldId id="434" r:id="rId15"/>
    <p:sldId id="435" r:id="rId16"/>
    <p:sldId id="431" r:id="rId17"/>
  </p:sldIdLst>
  <p:sldSz cx="12192000" cy="6858000"/>
  <p:notesSz cx="6858000" cy="9144000"/>
  <p:defaultText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469" autoAdjust="0"/>
    <p:restoredTop sz="95673"/>
  </p:normalViewPr>
  <p:slideViewPr>
    <p:cSldViewPr snapToGrid="0">
      <p:cViewPr varScale="1">
        <p:scale>
          <a:sx n="66" d="100"/>
          <a:sy n="66" d="100"/>
        </p:scale>
        <p:origin x="680" y="44"/>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359A0-5DAB-D24E-8E9E-7BF695FAA4D9}" type="datetimeFigureOut">
              <a:rPr lang="en-US" smtClean="0"/>
              <a:t>5/8/2020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1F62C6-12BF-8B42-9347-A5C75EFCEFF3}" type="slidenum">
              <a:rPr lang="en-US" smtClean="0"/>
              <a:t>‹#›</a:t>
            </a:fld>
            <a:endParaRPr lang="en-US"/>
          </a:p>
        </p:txBody>
      </p:sp>
    </p:spTree>
    <p:extLst>
      <p:ext uri="{BB962C8B-B14F-4D97-AF65-F5344CB8AC3E}">
        <p14:creationId xmlns:p14="http://schemas.microsoft.com/office/powerpoint/2010/main" val="7108272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7"/>
            <a:ext cx="9144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9A1751D-D144-4622-AE39-9A61AB9011EC}" type="datetimeFigureOut">
              <a:rPr lang="en-GB" smtClean="0"/>
              <a:t>08/05/2020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A26E41-C98A-4854-BF53-13337CF567A6}" type="slidenum">
              <a:rPr lang="en-GB" smtClean="0"/>
              <a:t>‹#›</a:t>
            </a:fld>
            <a:endParaRPr lang="en-GB"/>
          </a:p>
        </p:txBody>
      </p:sp>
    </p:spTree>
    <p:extLst>
      <p:ext uri="{BB962C8B-B14F-4D97-AF65-F5344CB8AC3E}">
        <p14:creationId xmlns:p14="http://schemas.microsoft.com/office/powerpoint/2010/main" val="38930495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9A1751D-D144-4622-AE39-9A61AB9011EC}" type="datetimeFigureOut">
              <a:rPr lang="en-GB" smtClean="0"/>
              <a:t>08/05/2020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A26E41-C98A-4854-BF53-13337CF567A6}" type="slidenum">
              <a:rPr lang="en-GB" smtClean="0"/>
              <a:t>‹#›</a:t>
            </a:fld>
            <a:endParaRPr lang="en-GB"/>
          </a:p>
        </p:txBody>
      </p:sp>
    </p:spTree>
    <p:extLst>
      <p:ext uri="{BB962C8B-B14F-4D97-AF65-F5344CB8AC3E}">
        <p14:creationId xmlns:p14="http://schemas.microsoft.com/office/powerpoint/2010/main" val="14327095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6"/>
            <a:ext cx="2628900" cy="5811839"/>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1" y="365126"/>
            <a:ext cx="7734300" cy="581183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9A1751D-D144-4622-AE39-9A61AB9011EC}" type="datetimeFigureOut">
              <a:rPr lang="en-GB" smtClean="0"/>
              <a:t>08/05/2020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A26E41-C98A-4854-BF53-13337CF567A6}" type="slidenum">
              <a:rPr lang="en-GB" smtClean="0"/>
              <a:t>‹#›</a:t>
            </a:fld>
            <a:endParaRPr lang="en-GB"/>
          </a:p>
        </p:txBody>
      </p:sp>
    </p:spTree>
    <p:extLst>
      <p:ext uri="{BB962C8B-B14F-4D97-AF65-F5344CB8AC3E}">
        <p14:creationId xmlns:p14="http://schemas.microsoft.com/office/powerpoint/2010/main" val="8874001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Page (Uo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495158" y="0"/>
            <a:ext cx="9696842" cy="6858000"/>
          </a:xfrm>
          <a:prstGeom prst="rect">
            <a:avLst/>
          </a:prstGeom>
        </p:spPr>
      </p:pic>
      <p:pic>
        <p:nvPicPr>
          <p:cNvPr id="4" name="Picture 3"/>
          <p:cNvPicPr>
            <a:picLocks noChangeAspect="1"/>
          </p:cNvPicPr>
          <p:nvPr userDrawn="1"/>
        </p:nvPicPr>
        <p:blipFill>
          <a:blip r:embed="rId3" cstate="print">
            <a:alphaModFix/>
            <a:extLst>
              <a:ext uri="{28A0092B-C50C-407E-A947-70E740481C1C}">
                <a14:useLocalDpi xmlns:a14="http://schemas.microsoft.com/office/drawing/2010/main" val="0"/>
              </a:ext>
            </a:extLst>
          </a:blip>
          <a:stretch>
            <a:fillRect/>
          </a:stretch>
        </p:blipFill>
        <p:spPr>
          <a:xfrm>
            <a:off x="304800" y="5937036"/>
            <a:ext cx="5216488" cy="922757"/>
          </a:xfrm>
          <a:prstGeom prst="rect">
            <a:avLst/>
          </a:prstGeom>
          <a:effectLst>
            <a:outerShdw blurRad="50800" sx="1000" sy="1000" algn="ctr" rotWithShape="0">
              <a:srgbClr val="000000"/>
            </a:outerShdw>
          </a:effectLst>
        </p:spPr>
      </p:pic>
      <p:sp>
        <p:nvSpPr>
          <p:cNvPr id="9" name="Title 1"/>
          <p:cNvSpPr>
            <a:spLocks noGrp="1"/>
          </p:cNvSpPr>
          <p:nvPr>
            <p:ph type="ctrTitle" hasCustomPrompt="1"/>
          </p:nvPr>
        </p:nvSpPr>
        <p:spPr>
          <a:xfrm>
            <a:off x="527381" y="1447800"/>
            <a:ext cx="5771819" cy="4191000"/>
          </a:xfrm>
          <a:prstGeom prst="rect">
            <a:avLst/>
          </a:prstGeom>
        </p:spPr>
        <p:txBody>
          <a:bodyPr>
            <a:normAutofit/>
          </a:bodyPr>
          <a:lstStyle>
            <a:lvl1pPr algn="l">
              <a:defRPr sz="4400" b="1" baseline="0">
                <a:solidFill>
                  <a:schemeClr val="tx1"/>
                </a:solidFill>
                <a:latin typeface="Candara" panose="020E0502030303020204" pitchFamily="34" charset="0"/>
                <a:ea typeface="Adobe Fan Heiti Std B" pitchFamily="34" charset="-128"/>
              </a:defRPr>
            </a:lvl1pPr>
          </a:lstStyle>
          <a:p>
            <a:r>
              <a:rPr lang="en-US" dirty="0"/>
              <a:t>Click to edit slide title</a:t>
            </a:r>
            <a:endParaRPr lang="en-GB" dirty="0"/>
          </a:p>
        </p:txBody>
      </p:sp>
      <p:pic>
        <p:nvPicPr>
          <p:cNvPr id="6" name="Picture 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27382" y="405023"/>
            <a:ext cx="2901618" cy="761851"/>
          </a:xfrm>
          <a:prstGeom prst="rect">
            <a:avLst/>
          </a:prstGeom>
        </p:spPr>
      </p:pic>
    </p:spTree>
    <p:extLst>
      <p:ext uri="{BB962C8B-B14F-4D97-AF65-F5344CB8AC3E}">
        <p14:creationId xmlns:p14="http://schemas.microsoft.com/office/powerpoint/2010/main" val="4870071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Main Content Slide (UoE)">
    <p:spTree>
      <p:nvGrpSpPr>
        <p:cNvPr id="1" name=""/>
        <p:cNvGrpSpPr/>
        <p:nvPr/>
      </p:nvGrpSpPr>
      <p:grpSpPr>
        <a:xfrm>
          <a:off x="0" y="0"/>
          <a:ext cx="0" cy="0"/>
          <a:chOff x="0" y="0"/>
          <a:chExt cx="0" cy="0"/>
        </a:xfrm>
      </p:grpSpPr>
      <p:sp>
        <p:nvSpPr>
          <p:cNvPr id="8" name="Title 1"/>
          <p:cNvSpPr>
            <a:spLocks noGrp="1"/>
          </p:cNvSpPr>
          <p:nvPr>
            <p:ph type="ctrTitle" hasCustomPrompt="1"/>
          </p:nvPr>
        </p:nvSpPr>
        <p:spPr>
          <a:xfrm>
            <a:off x="527381" y="1447800"/>
            <a:ext cx="11055019" cy="648072"/>
          </a:xfrm>
          <a:prstGeom prst="rect">
            <a:avLst/>
          </a:prstGeom>
        </p:spPr>
        <p:txBody>
          <a:bodyPr>
            <a:normAutofit/>
          </a:bodyPr>
          <a:lstStyle>
            <a:lvl1pPr algn="l">
              <a:defRPr sz="4000" b="1" baseline="0">
                <a:solidFill>
                  <a:schemeClr val="tx1"/>
                </a:solidFill>
                <a:latin typeface="Candara" panose="020E0502030303020204" pitchFamily="34" charset="0"/>
                <a:ea typeface="Adobe Fan Heiti Std B" pitchFamily="34" charset="-128"/>
              </a:defRPr>
            </a:lvl1pPr>
          </a:lstStyle>
          <a:p>
            <a:r>
              <a:rPr lang="en-US" dirty="0"/>
              <a:t>Click to edit slide title</a:t>
            </a:r>
            <a:endParaRPr lang="en-GB" dirty="0"/>
          </a:p>
        </p:txBody>
      </p:sp>
      <p:sp>
        <p:nvSpPr>
          <p:cNvPr id="6" name="Content Placeholder 2"/>
          <p:cNvSpPr>
            <a:spLocks noGrp="1"/>
          </p:cNvSpPr>
          <p:nvPr>
            <p:ph sz="half" idx="10"/>
          </p:nvPr>
        </p:nvSpPr>
        <p:spPr>
          <a:xfrm>
            <a:off x="508000" y="2262764"/>
            <a:ext cx="11074400" cy="3657600"/>
          </a:xfrm>
          <a:prstGeom prst="rect">
            <a:avLst/>
          </a:prstGeom>
        </p:spPr>
        <p:txBody>
          <a:bodyPr/>
          <a:lstStyle>
            <a:lvl1pPr>
              <a:defRPr sz="2000">
                <a:solidFill>
                  <a:schemeClr val="tx2"/>
                </a:solidFill>
                <a:latin typeface="Candara" panose="020E0502030303020204" pitchFamily="34" charset="0"/>
              </a:defRPr>
            </a:lvl1pPr>
            <a:lvl2pPr>
              <a:defRPr sz="2000">
                <a:solidFill>
                  <a:schemeClr val="tx2"/>
                </a:solidFill>
                <a:latin typeface="Candara" panose="020E0502030303020204" pitchFamily="34" charset="0"/>
              </a:defRPr>
            </a:lvl2pPr>
            <a:lvl3pPr>
              <a:defRPr sz="1600">
                <a:solidFill>
                  <a:schemeClr val="tx2"/>
                </a:solidFill>
                <a:latin typeface="Candara" panose="020E0502030303020204" pitchFamily="34" charset="0"/>
              </a:defRPr>
            </a:lvl3pPr>
            <a:lvl4pPr>
              <a:defRPr sz="1600">
                <a:solidFill>
                  <a:schemeClr val="tx2"/>
                </a:solidFill>
                <a:latin typeface="Candara" panose="020E0502030303020204" pitchFamily="34" charset="0"/>
              </a:defRPr>
            </a:lvl4pPr>
            <a:lvl5pPr>
              <a:defRPr sz="1600">
                <a:solidFill>
                  <a:schemeClr val="tx2"/>
                </a:solidFill>
                <a:latin typeface="Candara" panose="020E0502030303020204" pitchFamily="34" charset="0"/>
              </a:defRPr>
            </a:lvl5pPr>
            <a:lvl6pPr>
              <a:defRPr sz="800"/>
            </a:lvl6pPr>
            <a:lvl7pPr>
              <a:defRPr sz="800"/>
            </a:lvl7pPr>
            <a:lvl8pPr>
              <a:defRPr sz="800"/>
            </a:lvl8pPr>
            <a:lvl9pPr>
              <a:defRPr sz="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4" name="Picture 13"/>
          <p:cNvPicPr>
            <a:picLocks noChangeAspect="1"/>
          </p:cNvPicPr>
          <p:nvPr userDrawn="1"/>
        </p:nvPicPr>
        <p:blipFill>
          <a:blip r:embed="rId2" cstate="print">
            <a:alphaModFix/>
            <a:extLst>
              <a:ext uri="{28A0092B-C50C-407E-A947-70E740481C1C}">
                <a14:useLocalDpi xmlns:a14="http://schemas.microsoft.com/office/drawing/2010/main" val="0"/>
              </a:ext>
            </a:extLst>
          </a:blip>
          <a:stretch>
            <a:fillRect/>
          </a:stretch>
        </p:blipFill>
        <p:spPr>
          <a:xfrm>
            <a:off x="304800" y="5937036"/>
            <a:ext cx="5216488" cy="922757"/>
          </a:xfrm>
          <a:prstGeom prst="rect">
            <a:avLst/>
          </a:prstGeom>
          <a:effectLst>
            <a:outerShdw blurRad="50800" sx="1000" sy="1000" algn="ctr" rotWithShape="0">
              <a:srgbClr val="000000"/>
            </a:outerShdw>
          </a:effectLst>
        </p:spPr>
      </p:pic>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27382" y="405023"/>
            <a:ext cx="2901618" cy="761851"/>
          </a:xfrm>
          <a:prstGeom prst="rect">
            <a:avLst/>
          </a:prstGeom>
        </p:spPr>
      </p:pic>
      <p:sp>
        <p:nvSpPr>
          <p:cNvPr id="13" name="Rectangle 12"/>
          <p:cNvSpPr/>
          <p:nvPr userDrawn="1"/>
        </p:nvSpPr>
        <p:spPr>
          <a:xfrm>
            <a:off x="152400" y="6087256"/>
            <a:ext cx="5368888" cy="704626"/>
          </a:xfrm>
          <a:prstGeom prst="rect">
            <a:avLst/>
          </a:pr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Tree>
    <p:extLst>
      <p:ext uri="{BB962C8B-B14F-4D97-AF65-F5344CB8AC3E}">
        <p14:creationId xmlns:p14="http://schemas.microsoft.com/office/powerpoint/2010/main" val="39411055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9A1751D-D144-4622-AE39-9A61AB9011EC}" type="datetimeFigureOut">
              <a:rPr lang="en-GB" smtClean="0"/>
              <a:t>08/05/2020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A26E41-C98A-4854-BF53-13337CF567A6}" type="slidenum">
              <a:rPr lang="en-GB" smtClean="0"/>
              <a:t>‹#›</a:t>
            </a:fld>
            <a:endParaRPr lang="en-GB"/>
          </a:p>
        </p:txBody>
      </p:sp>
    </p:spTree>
    <p:extLst>
      <p:ext uri="{BB962C8B-B14F-4D97-AF65-F5344CB8AC3E}">
        <p14:creationId xmlns:p14="http://schemas.microsoft.com/office/powerpoint/2010/main" val="337149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9A1751D-D144-4622-AE39-9A61AB9011EC}" type="datetimeFigureOut">
              <a:rPr lang="en-GB" smtClean="0"/>
              <a:t>08/05/2020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A26E41-C98A-4854-BF53-13337CF567A6}" type="slidenum">
              <a:rPr lang="en-GB" smtClean="0"/>
              <a:t>‹#›</a:t>
            </a:fld>
            <a:endParaRPr lang="en-GB"/>
          </a:p>
        </p:txBody>
      </p:sp>
    </p:spTree>
    <p:extLst>
      <p:ext uri="{BB962C8B-B14F-4D97-AF65-F5344CB8AC3E}">
        <p14:creationId xmlns:p14="http://schemas.microsoft.com/office/powerpoint/2010/main" val="5789420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19A1751D-D144-4622-AE39-9A61AB9011EC}" type="datetimeFigureOut">
              <a:rPr lang="en-GB" smtClean="0"/>
              <a:t>08/05/2020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A26E41-C98A-4854-BF53-13337CF567A6}" type="slidenum">
              <a:rPr lang="en-GB" smtClean="0"/>
              <a:t>‹#›</a:t>
            </a:fld>
            <a:endParaRPr lang="en-GB"/>
          </a:p>
        </p:txBody>
      </p:sp>
    </p:spTree>
    <p:extLst>
      <p:ext uri="{BB962C8B-B14F-4D97-AF65-F5344CB8AC3E}">
        <p14:creationId xmlns:p14="http://schemas.microsoft.com/office/powerpoint/2010/main" val="14451707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19A1751D-D144-4622-AE39-9A61AB9011EC}" type="datetimeFigureOut">
              <a:rPr lang="en-GB" smtClean="0"/>
              <a:t>08/05/2020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3A26E41-C98A-4854-BF53-13337CF567A6}" type="slidenum">
              <a:rPr lang="en-GB" smtClean="0"/>
              <a:t>‹#›</a:t>
            </a:fld>
            <a:endParaRPr lang="en-GB"/>
          </a:p>
        </p:txBody>
      </p:sp>
    </p:spTree>
    <p:extLst>
      <p:ext uri="{BB962C8B-B14F-4D97-AF65-F5344CB8AC3E}">
        <p14:creationId xmlns:p14="http://schemas.microsoft.com/office/powerpoint/2010/main" val="23129432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19A1751D-D144-4622-AE39-9A61AB9011EC}" type="datetimeFigureOut">
              <a:rPr lang="en-GB" smtClean="0"/>
              <a:t>08/05/2020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3A26E41-C98A-4854-BF53-13337CF567A6}" type="slidenum">
              <a:rPr lang="en-GB" smtClean="0"/>
              <a:t>‹#›</a:t>
            </a:fld>
            <a:endParaRPr lang="en-GB"/>
          </a:p>
        </p:txBody>
      </p:sp>
    </p:spTree>
    <p:extLst>
      <p:ext uri="{BB962C8B-B14F-4D97-AF65-F5344CB8AC3E}">
        <p14:creationId xmlns:p14="http://schemas.microsoft.com/office/powerpoint/2010/main" val="8638908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A1751D-D144-4622-AE39-9A61AB9011EC}" type="datetimeFigureOut">
              <a:rPr lang="en-GB" smtClean="0"/>
              <a:t>08/05/2020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3A26E41-C98A-4854-BF53-13337CF567A6}" type="slidenum">
              <a:rPr lang="en-GB" smtClean="0"/>
              <a:t>‹#›</a:t>
            </a:fld>
            <a:endParaRPr lang="en-GB"/>
          </a:p>
        </p:txBody>
      </p:sp>
    </p:spTree>
    <p:extLst>
      <p:ext uri="{BB962C8B-B14F-4D97-AF65-F5344CB8AC3E}">
        <p14:creationId xmlns:p14="http://schemas.microsoft.com/office/powerpoint/2010/main" val="40953805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9A1751D-D144-4622-AE39-9A61AB9011EC}" type="datetimeFigureOut">
              <a:rPr lang="en-GB" smtClean="0"/>
              <a:t>08/05/2020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A26E41-C98A-4854-BF53-13337CF567A6}" type="slidenum">
              <a:rPr lang="en-GB" smtClean="0"/>
              <a:t>‹#›</a:t>
            </a:fld>
            <a:endParaRPr lang="en-GB"/>
          </a:p>
        </p:txBody>
      </p:sp>
    </p:spTree>
    <p:extLst>
      <p:ext uri="{BB962C8B-B14F-4D97-AF65-F5344CB8AC3E}">
        <p14:creationId xmlns:p14="http://schemas.microsoft.com/office/powerpoint/2010/main" val="20904841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6"/>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GB"/>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9A1751D-D144-4622-AE39-9A61AB9011EC}" type="datetimeFigureOut">
              <a:rPr lang="en-GB" smtClean="0"/>
              <a:t>08/05/2020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A26E41-C98A-4854-BF53-13337CF567A6}" type="slidenum">
              <a:rPr lang="en-GB" smtClean="0"/>
              <a:t>‹#›</a:t>
            </a:fld>
            <a:endParaRPr lang="en-GB"/>
          </a:p>
        </p:txBody>
      </p:sp>
    </p:spTree>
    <p:extLst>
      <p:ext uri="{BB962C8B-B14F-4D97-AF65-F5344CB8AC3E}">
        <p14:creationId xmlns:p14="http://schemas.microsoft.com/office/powerpoint/2010/main" val="39923114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A1751D-D144-4622-AE39-9A61AB9011EC}" type="datetimeFigureOut">
              <a:rPr lang="en-GB" smtClean="0"/>
              <a:t>08/05/2020</a:t>
            </a:fld>
            <a:endParaRPr lang="en-GB"/>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A26E41-C98A-4854-BF53-13337CF567A6}" type="slidenum">
              <a:rPr lang="en-GB" smtClean="0"/>
              <a:t>‹#›</a:t>
            </a:fld>
            <a:endParaRPr lang="en-GB"/>
          </a:p>
        </p:txBody>
      </p:sp>
    </p:spTree>
    <p:extLst>
      <p:ext uri="{BB962C8B-B14F-4D97-AF65-F5344CB8AC3E}">
        <p14:creationId xmlns:p14="http://schemas.microsoft.com/office/powerpoint/2010/main" val="1987639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13.xml"/><Relationship Id="rId1" Type="http://schemas.openxmlformats.org/officeDocument/2006/relationships/vmlDrawing" Target="../drawings/vmlDrawing1.vml"/><Relationship Id="rId5" Type="http://schemas.openxmlformats.org/officeDocument/2006/relationships/image" Target="../media/image8.emf"/><Relationship Id="rId4" Type="http://schemas.openxmlformats.org/officeDocument/2006/relationships/oleObject" Target="../embeddings/oleObject1.bin"/></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13.xml"/><Relationship Id="rId1" Type="http://schemas.openxmlformats.org/officeDocument/2006/relationships/vmlDrawing" Target="../drawings/vmlDrawing2.vml"/><Relationship Id="rId5" Type="http://schemas.openxmlformats.org/officeDocument/2006/relationships/image" Target="../media/image10.emf"/><Relationship Id="rId4" Type="http://schemas.openxmlformats.org/officeDocument/2006/relationships/oleObject" Target="../embeddings/oleObject2.bin"/></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tiff"/><Relationship Id="rId1" Type="http://schemas.openxmlformats.org/officeDocument/2006/relationships/slideLayout" Target="../slideLayouts/slideLayout13.xml"/><Relationship Id="rId5" Type="http://schemas.openxmlformats.org/officeDocument/2006/relationships/image" Target="../media/image16.tiff"/><Relationship Id="rId4" Type="http://schemas.openxmlformats.org/officeDocument/2006/relationships/image" Target="../media/image15.gi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B811EB7-F2FB-BD4E-BF5F-C632330C2A36}"/>
              </a:ext>
            </a:extLst>
          </p:cNvPr>
          <p:cNvSpPr txBox="1"/>
          <p:nvPr/>
        </p:nvSpPr>
        <p:spPr>
          <a:xfrm>
            <a:off x="211315" y="1490008"/>
            <a:ext cx="6767001" cy="830997"/>
          </a:xfrm>
          <a:prstGeom prst="rect">
            <a:avLst/>
          </a:prstGeom>
          <a:noFill/>
        </p:spPr>
        <p:txBody>
          <a:bodyPr wrap="square" rtlCol="0">
            <a:spAutoFit/>
          </a:bodyPr>
          <a:lstStyle/>
          <a:p>
            <a:r>
              <a:rPr lang="en-US" sz="2400" b="1" dirty="0">
                <a:solidFill>
                  <a:schemeClr val="tx2">
                    <a:lumMod val="50000"/>
                  </a:schemeClr>
                </a:solidFill>
                <a:latin typeface="Candara" panose="020E0502030303020204" pitchFamily="34" charset="0"/>
              </a:rPr>
              <a:t>African cattle genomic reference resource, SNP assays, and signatures of selection</a:t>
            </a:r>
            <a:endParaRPr lang="en-GB" dirty="0">
              <a:solidFill>
                <a:schemeClr val="tx2">
                  <a:lumMod val="50000"/>
                </a:schemeClr>
              </a:solidFill>
              <a:latin typeface="Candara" panose="020E0502030303020204" pitchFamily="34" charset="0"/>
            </a:endParaRPr>
          </a:p>
        </p:txBody>
      </p:sp>
      <p:sp>
        <p:nvSpPr>
          <p:cNvPr id="8" name="TextBox 7">
            <a:extLst>
              <a:ext uri="{FF2B5EF4-FFF2-40B4-BE49-F238E27FC236}">
                <a16:creationId xmlns:a16="http://schemas.microsoft.com/office/drawing/2014/main" id="{91B72CA9-CAC1-634C-84E3-4E00F1E1D774}"/>
              </a:ext>
            </a:extLst>
          </p:cNvPr>
          <p:cNvSpPr txBox="1"/>
          <p:nvPr/>
        </p:nvSpPr>
        <p:spPr>
          <a:xfrm>
            <a:off x="201690" y="2580738"/>
            <a:ext cx="5977729" cy="1569660"/>
          </a:xfrm>
          <a:prstGeom prst="rect">
            <a:avLst/>
          </a:prstGeom>
          <a:noFill/>
        </p:spPr>
        <p:txBody>
          <a:bodyPr wrap="square" rtlCol="0">
            <a:spAutoFit/>
          </a:bodyPr>
          <a:lstStyle/>
          <a:p>
            <a:r>
              <a:rPr lang="en-GB" sz="2400" b="1" dirty="0">
                <a:solidFill>
                  <a:schemeClr val="tx2">
                    <a:lumMod val="50000"/>
                  </a:schemeClr>
                </a:solidFill>
                <a:latin typeface="Candara" panose="020E0502030303020204" pitchFamily="34" charset="0"/>
              </a:rPr>
              <a:t>Speaker name: Abdulfatai Tijjani </a:t>
            </a:r>
          </a:p>
          <a:p>
            <a:r>
              <a:rPr lang="en-GB" sz="1600" b="1" dirty="0">
                <a:solidFill>
                  <a:schemeClr val="tx2">
                    <a:lumMod val="50000"/>
                  </a:schemeClr>
                </a:solidFill>
                <a:latin typeface="Candara" panose="020E0502030303020204" pitchFamily="34" charset="0"/>
              </a:rPr>
              <a:t>Speaker organisation/s</a:t>
            </a:r>
            <a:r>
              <a:rPr lang="en-GB" sz="1600" dirty="0">
                <a:solidFill>
                  <a:schemeClr val="tx2">
                    <a:lumMod val="50000"/>
                  </a:schemeClr>
                </a:solidFill>
                <a:latin typeface="Candara" panose="020E0502030303020204" pitchFamily="34" charset="0"/>
              </a:rPr>
              <a:t>: ILRI – Addis Ababa</a:t>
            </a:r>
          </a:p>
          <a:p>
            <a:endParaRPr lang="en-GB" sz="2400" b="1" dirty="0">
              <a:solidFill>
                <a:schemeClr val="tx2">
                  <a:lumMod val="50000"/>
                </a:schemeClr>
              </a:solidFill>
              <a:latin typeface="Candara" panose="020E0502030303020204" pitchFamily="34" charset="0"/>
            </a:endParaRPr>
          </a:p>
          <a:p>
            <a:r>
              <a:rPr lang="en-GB" sz="1600" b="1" dirty="0">
                <a:solidFill>
                  <a:schemeClr val="tx2">
                    <a:lumMod val="50000"/>
                  </a:schemeClr>
                </a:solidFill>
                <a:latin typeface="Candara" panose="020E0502030303020204" pitchFamily="34" charset="0"/>
              </a:rPr>
              <a:t>Investigators: </a:t>
            </a:r>
            <a:r>
              <a:rPr lang="sv-SE" sz="1600" dirty="0">
                <a:solidFill>
                  <a:schemeClr val="tx2">
                    <a:lumMod val="50000"/>
                  </a:schemeClr>
                </a:solidFill>
                <a:latin typeface="Candara" panose="020E0502030303020204" pitchFamily="34" charset="0"/>
              </a:rPr>
              <a:t>Karen Marshall (ILRI), Kellie Watson (CTLGH), James Prendergast (Roslin) and Olivier Hanotte (ILRI)</a:t>
            </a:r>
            <a:endParaRPr lang="en-GB" sz="1600" dirty="0">
              <a:solidFill>
                <a:schemeClr val="tx2">
                  <a:lumMod val="50000"/>
                </a:schemeClr>
              </a:solidFill>
              <a:latin typeface="Candara" panose="020E0502030303020204" pitchFamily="34" charset="0"/>
            </a:endParaRPr>
          </a:p>
        </p:txBody>
      </p:sp>
      <p:sp>
        <p:nvSpPr>
          <p:cNvPr id="2" name="Rectangle 1">
            <a:extLst>
              <a:ext uri="{FF2B5EF4-FFF2-40B4-BE49-F238E27FC236}">
                <a16:creationId xmlns:a16="http://schemas.microsoft.com/office/drawing/2014/main" id="{9AB4F74E-9B7B-4CEE-B0CB-48773D9735B0}"/>
              </a:ext>
            </a:extLst>
          </p:cNvPr>
          <p:cNvSpPr/>
          <p:nvPr/>
        </p:nvSpPr>
        <p:spPr>
          <a:xfrm>
            <a:off x="332142" y="4562995"/>
            <a:ext cx="6417141" cy="400110"/>
          </a:xfrm>
          <a:prstGeom prst="rect">
            <a:avLst/>
          </a:prstGeom>
        </p:spPr>
        <p:txBody>
          <a:bodyPr wrap="none">
            <a:spAutoFit/>
          </a:bodyPr>
          <a:lstStyle/>
          <a:p>
            <a:r>
              <a:rPr lang="en-US" sz="2000" dirty="0">
                <a:solidFill>
                  <a:schemeClr val="tx2">
                    <a:lumMod val="50000"/>
                  </a:schemeClr>
                </a:solidFill>
                <a:latin typeface="Candara" panose="020E0502030303020204" pitchFamily="34" charset="0"/>
              </a:rPr>
              <a:t>CTLGH Annual Meeting, Edinburgh, 24-25 September 2019</a:t>
            </a:r>
          </a:p>
        </p:txBody>
      </p:sp>
    </p:spTree>
    <p:extLst>
      <p:ext uri="{BB962C8B-B14F-4D97-AF65-F5344CB8AC3E}">
        <p14:creationId xmlns:p14="http://schemas.microsoft.com/office/powerpoint/2010/main" val="10695963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0"/>
          </p:nvPr>
        </p:nvSpPr>
        <p:spPr>
          <a:xfrm>
            <a:off x="558800" y="2074127"/>
            <a:ext cx="11215624" cy="3773085"/>
          </a:xfrm>
        </p:spPr>
        <p:txBody>
          <a:bodyPr>
            <a:normAutofit lnSpcReduction="10000"/>
          </a:bodyPr>
          <a:lstStyle/>
          <a:p>
            <a:pPr>
              <a:buFont typeface="Wingdings" panose="05000000000000000000" pitchFamily="2" charset="2"/>
              <a:buChar char="q"/>
            </a:pPr>
            <a:r>
              <a:rPr lang="en-GB" dirty="0">
                <a:solidFill>
                  <a:schemeClr val="tx1"/>
                </a:solidFill>
              </a:rPr>
              <a:t> G</a:t>
            </a:r>
            <a:r>
              <a:rPr lang="en-US" dirty="0" err="1">
                <a:solidFill>
                  <a:schemeClr val="tx1"/>
                </a:solidFill>
              </a:rPr>
              <a:t>enome</a:t>
            </a:r>
            <a:r>
              <a:rPr lang="en-US" dirty="0">
                <a:solidFill>
                  <a:schemeClr val="tx1"/>
                </a:solidFill>
              </a:rPr>
              <a:t>-wide investigation of signature of positive selection underpinning adaptability/resilience and productivity traits in African indigenous cattle</a:t>
            </a:r>
          </a:p>
          <a:p>
            <a:pPr marL="0" indent="0">
              <a:buNone/>
            </a:pPr>
            <a:endParaRPr lang="en-US" dirty="0">
              <a:solidFill>
                <a:schemeClr val="tx1"/>
              </a:solidFill>
            </a:endParaRPr>
          </a:p>
          <a:p>
            <a:pPr>
              <a:buFont typeface="Wingdings" panose="05000000000000000000" pitchFamily="2" charset="2"/>
              <a:buChar char="q"/>
            </a:pPr>
            <a:r>
              <a:rPr lang="en-US" dirty="0">
                <a:solidFill>
                  <a:schemeClr val="tx1"/>
                </a:solidFill>
              </a:rPr>
              <a:t> Initial focus is on thermotolerance , </a:t>
            </a:r>
            <a:r>
              <a:rPr lang="en-US" dirty="0" err="1">
                <a:solidFill>
                  <a:schemeClr val="tx1"/>
                </a:solidFill>
              </a:rPr>
              <a:t>trypanotolerance</a:t>
            </a:r>
            <a:r>
              <a:rPr lang="en-US" dirty="0">
                <a:solidFill>
                  <a:schemeClr val="tx1"/>
                </a:solidFill>
              </a:rPr>
              <a:t> and milk production traits</a:t>
            </a:r>
          </a:p>
          <a:p>
            <a:pPr marL="0" indent="0">
              <a:buNone/>
            </a:pPr>
            <a:endParaRPr lang="en-US" dirty="0">
              <a:solidFill>
                <a:schemeClr val="tx1"/>
              </a:solidFill>
            </a:endParaRPr>
          </a:p>
          <a:p>
            <a:pPr>
              <a:buFont typeface="Wingdings" panose="05000000000000000000" pitchFamily="2" charset="2"/>
              <a:buChar char="q"/>
            </a:pPr>
            <a:r>
              <a:rPr lang="en-US" dirty="0">
                <a:solidFill>
                  <a:schemeClr val="tx1"/>
                </a:solidFill>
              </a:rPr>
              <a:t> Several widely used selection scan approaches will be adopted for this investigation, including </a:t>
            </a:r>
          </a:p>
          <a:p>
            <a:pPr marL="0" indent="0">
              <a:lnSpc>
                <a:spcPct val="100000"/>
              </a:lnSpc>
              <a:buNone/>
            </a:pPr>
            <a:r>
              <a:rPr lang="en-US" dirty="0">
                <a:solidFill>
                  <a:schemeClr val="tx1"/>
                </a:solidFill>
              </a:rPr>
              <a:t>  	1. Within-population tests (e.g. Integrated Haplotype Score (</a:t>
            </a:r>
            <a:r>
              <a:rPr lang="en-US" dirty="0" err="1">
                <a:solidFill>
                  <a:schemeClr val="tx1"/>
                </a:solidFill>
              </a:rPr>
              <a:t>iHS</a:t>
            </a:r>
            <a:r>
              <a:rPr lang="en-US" dirty="0">
                <a:solidFill>
                  <a:schemeClr val="tx1"/>
                </a:solidFill>
              </a:rPr>
              <a:t>), Composite Likelihood Ratio 	(CLR), pooled heterozygosity (</a:t>
            </a:r>
            <a:r>
              <a:rPr lang="en-US" i="1" dirty="0">
                <a:solidFill>
                  <a:schemeClr val="tx1"/>
                </a:solidFill>
              </a:rPr>
              <a:t>H</a:t>
            </a:r>
            <a:r>
              <a:rPr lang="en-US" i="1" baseline="-25000" dirty="0">
                <a:solidFill>
                  <a:schemeClr val="tx1"/>
                </a:solidFill>
              </a:rPr>
              <a:t>p</a:t>
            </a:r>
            <a:r>
              <a:rPr lang="en-US" dirty="0">
                <a:solidFill>
                  <a:schemeClr val="tx1"/>
                </a:solidFill>
              </a:rPr>
              <a:t>), and </a:t>
            </a:r>
          </a:p>
          <a:p>
            <a:pPr marL="0" indent="0">
              <a:lnSpc>
                <a:spcPct val="100000"/>
              </a:lnSpc>
              <a:buNone/>
            </a:pPr>
            <a:r>
              <a:rPr lang="en-US" dirty="0">
                <a:solidFill>
                  <a:schemeClr val="tx1"/>
                </a:solidFill>
              </a:rPr>
              <a:t>	2. Between-population tests (</a:t>
            </a:r>
            <a:r>
              <a:rPr lang="en-US" dirty="0" err="1">
                <a:solidFill>
                  <a:schemeClr val="tx1"/>
                </a:solidFill>
              </a:rPr>
              <a:t>eg.</a:t>
            </a:r>
            <a:r>
              <a:rPr lang="en-US" dirty="0">
                <a:solidFill>
                  <a:schemeClr val="tx1"/>
                </a:solidFill>
              </a:rPr>
              <a:t> Population differentiation (</a:t>
            </a:r>
            <a:r>
              <a:rPr lang="en-US" i="1" dirty="0">
                <a:solidFill>
                  <a:schemeClr val="tx1"/>
                </a:solidFill>
              </a:rPr>
              <a:t>FST</a:t>
            </a:r>
            <a:r>
              <a:rPr lang="en-US" dirty="0">
                <a:solidFill>
                  <a:schemeClr val="tx1"/>
                </a:solidFill>
              </a:rPr>
              <a:t>), Cross-population Extended 	Haplotype Homozygosity (XPEHH), Cross-population Composite Likelihood Ratio (XPCLR) 	and Haplotype differentiation (</a:t>
            </a:r>
            <a:r>
              <a:rPr lang="en-US" dirty="0" err="1">
                <a:solidFill>
                  <a:schemeClr val="tx1"/>
                </a:solidFill>
              </a:rPr>
              <a:t>hapFLK</a:t>
            </a:r>
            <a:r>
              <a:rPr lang="en-US" dirty="0">
                <a:solidFill>
                  <a:schemeClr val="tx1"/>
                </a:solidFill>
              </a:rPr>
              <a:t>))</a:t>
            </a:r>
            <a:endParaRPr lang="en-GB" dirty="0">
              <a:solidFill>
                <a:schemeClr val="tx1"/>
              </a:solidFill>
            </a:endParaRPr>
          </a:p>
        </p:txBody>
      </p:sp>
      <p:sp>
        <p:nvSpPr>
          <p:cNvPr id="5" name="Title 4"/>
          <p:cNvSpPr>
            <a:spLocks noGrp="1"/>
          </p:cNvSpPr>
          <p:nvPr>
            <p:ph type="ctrTitle"/>
          </p:nvPr>
        </p:nvSpPr>
        <p:spPr>
          <a:xfrm>
            <a:off x="755981" y="1319784"/>
            <a:ext cx="8808643" cy="554736"/>
          </a:xfrm>
        </p:spPr>
        <p:txBody>
          <a:bodyPr>
            <a:normAutofit fontScale="90000"/>
          </a:bodyPr>
          <a:lstStyle/>
          <a:p>
            <a:r>
              <a:rPr lang="en-GB" dirty="0"/>
              <a:t>Signature of Selection analysis : Objectives</a:t>
            </a:r>
          </a:p>
        </p:txBody>
      </p:sp>
    </p:spTree>
    <p:extLst>
      <p:ext uri="{BB962C8B-B14F-4D97-AF65-F5344CB8AC3E}">
        <p14:creationId xmlns:p14="http://schemas.microsoft.com/office/powerpoint/2010/main" val="13423129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3478959" y="125336"/>
            <a:ext cx="8586661" cy="610645"/>
          </a:xfrm>
        </p:spPr>
        <p:txBody>
          <a:bodyPr>
            <a:normAutofit fontScale="90000"/>
          </a:bodyPr>
          <a:lstStyle/>
          <a:p>
            <a:r>
              <a:rPr lang="en-GB"/>
              <a:t>Signature of Selection analysis : Update</a:t>
            </a:r>
            <a:endParaRPr lang="en-GB" dirty="0"/>
          </a:p>
        </p:txBody>
      </p:sp>
      <p:pic>
        <p:nvPicPr>
          <p:cNvPr id="6" name="Picture 5">
            <a:extLst>
              <a:ext uri="{FF2B5EF4-FFF2-40B4-BE49-F238E27FC236}">
                <a16:creationId xmlns:a16="http://schemas.microsoft.com/office/drawing/2014/main" id="{4314CA5F-FED3-4454-918C-AA490711935E}"/>
              </a:ext>
            </a:extLst>
          </p:cNvPr>
          <p:cNvPicPr/>
          <p:nvPr/>
        </p:nvPicPr>
        <p:blipFill>
          <a:blip r:embed="rId3"/>
          <a:stretch>
            <a:fillRect/>
          </a:stretch>
        </p:blipFill>
        <p:spPr>
          <a:xfrm>
            <a:off x="327188" y="1252728"/>
            <a:ext cx="8249884" cy="3968496"/>
          </a:xfrm>
          <a:prstGeom prst="rect">
            <a:avLst/>
          </a:prstGeom>
        </p:spPr>
      </p:pic>
      <p:sp>
        <p:nvSpPr>
          <p:cNvPr id="7" name="Content Placeholder 3">
            <a:extLst>
              <a:ext uri="{FF2B5EF4-FFF2-40B4-BE49-F238E27FC236}">
                <a16:creationId xmlns:a16="http://schemas.microsoft.com/office/drawing/2014/main" id="{96D3D23B-4F71-44D7-AC0A-A56CB312C053}"/>
              </a:ext>
            </a:extLst>
          </p:cNvPr>
          <p:cNvSpPr txBox="1">
            <a:spLocks/>
          </p:cNvSpPr>
          <p:nvPr/>
        </p:nvSpPr>
        <p:spPr>
          <a:xfrm>
            <a:off x="8787718" y="2299260"/>
            <a:ext cx="3465800" cy="2559077"/>
          </a:xfrm>
          <a:prstGeom prst="rect">
            <a:avLst/>
          </a:prstGeom>
        </p:spPr>
        <p:txBody>
          <a:bodyPr vert="horz" lIns="91440" tIns="45720" rIns="91440" bIns="45720" rtlCol="0">
            <a:noAutofit/>
          </a:bodyPr>
          <a:lstStyle>
            <a:lvl1pPr marL="228594" indent="-228594" algn="l" defTabSz="914377" rtl="0" eaLnBrk="1" latinLnBrk="0" hangingPunct="1">
              <a:lnSpc>
                <a:spcPct val="90000"/>
              </a:lnSpc>
              <a:spcBef>
                <a:spcPts val="1000"/>
              </a:spcBef>
              <a:buFont typeface="Arial" panose="020B0604020202020204" pitchFamily="34" charset="0"/>
              <a:buChar char="•"/>
              <a:defRPr sz="2000" kern="1200">
                <a:solidFill>
                  <a:schemeClr val="tx2"/>
                </a:solidFill>
                <a:latin typeface="Candara" panose="020E0502030303020204" pitchFamily="34"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000" kern="1200">
                <a:solidFill>
                  <a:schemeClr val="tx2"/>
                </a:solidFill>
                <a:latin typeface="Candara" panose="020E0502030303020204" pitchFamily="34"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1600" kern="1200">
                <a:solidFill>
                  <a:schemeClr val="tx2"/>
                </a:solidFill>
                <a:latin typeface="Candara" panose="020E0502030303020204" pitchFamily="34"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600" kern="1200">
                <a:solidFill>
                  <a:schemeClr val="tx2"/>
                </a:solidFill>
                <a:latin typeface="Candara" panose="020E0502030303020204" pitchFamily="34"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600" kern="1200">
                <a:solidFill>
                  <a:schemeClr val="tx2"/>
                </a:solidFill>
                <a:latin typeface="Candara" panose="020E0502030303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dirty="0">
                <a:solidFill>
                  <a:schemeClr val="tx1"/>
                </a:solidFill>
              </a:rPr>
              <a:t>comparative genome-wide selection scan of the genome of African indigenous Trypanotolerant cattle population based on population differentiation (</a:t>
            </a:r>
            <a:r>
              <a:rPr lang="en-US" i="1" dirty="0">
                <a:solidFill>
                  <a:schemeClr val="tx1"/>
                </a:solidFill>
              </a:rPr>
              <a:t>FST</a:t>
            </a:r>
            <a:r>
              <a:rPr lang="en-US" dirty="0">
                <a:solidFill>
                  <a:schemeClr val="tx1"/>
                </a:solidFill>
              </a:rPr>
              <a:t>) test.</a:t>
            </a:r>
            <a:endParaRPr lang="en-GB" dirty="0">
              <a:solidFill>
                <a:schemeClr val="tx1"/>
              </a:solidFill>
            </a:endParaRPr>
          </a:p>
        </p:txBody>
      </p:sp>
      <p:graphicFrame>
        <p:nvGraphicFramePr>
          <p:cNvPr id="8" name="Object 7">
            <a:extLst>
              <a:ext uri="{FF2B5EF4-FFF2-40B4-BE49-F238E27FC236}">
                <a16:creationId xmlns:a16="http://schemas.microsoft.com/office/drawing/2014/main" id="{62E7B0ED-514D-4DEB-B9D8-272134CD9A48}"/>
              </a:ext>
            </a:extLst>
          </p:cNvPr>
          <p:cNvGraphicFramePr>
            <a:graphicFrameLocks noChangeAspect="1"/>
          </p:cNvGraphicFramePr>
          <p:nvPr>
            <p:extLst>
              <p:ext uri="{D42A27DB-BD31-4B8C-83A1-F6EECF244321}">
                <p14:modId xmlns:p14="http://schemas.microsoft.com/office/powerpoint/2010/main" val="1232991607"/>
              </p:ext>
            </p:extLst>
          </p:nvPr>
        </p:nvGraphicFramePr>
        <p:xfrm>
          <a:off x="6168623" y="5082477"/>
          <a:ext cx="5238190" cy="1583499"/>
        </p:xfrm>
        <a:graphic>
          <a:graphicData uri="http://schemas.openxmlformats.org/presentationml/2006/ole">
            <mc:AlternateContent xmlns:mc="http://schemas.openxmlformats.org/markup-compatibility/2006">
              <mc:Choice xmlns:v="urn:schemas-microsoft-com:vml" Requires="v">
                <p:oleObj spid="_x0000_s6153" name="Worksheet" r:id="rId4" imgW="5524682" imgH="1670027" progId="Excel.Sheet.8">
                  <p:embed/>
                </p:oleObj>
              </mc:Choice>
              <mc:Fallback>
                <p:oleObj name="Worksheet" r:id="rId4" imgW="5524682" imgH="1670027" progId="Excel.Sheet.8">
                  <p:embed/>
                  <p:pic>
                    <p:nvPicPr>
                      <p:cNvPr id="0" name=""/>
                      <p:cNvPicPr/>
                      <p:nvPr/>
                    </p:nvPicPr>
                    <p:blipFill>
                      <a:blip r:embed="rId5"/>
                      <a:stretch>
                        <a:fillRect/>
                      </a:stretch>
                    </p:blipFill>
                    <p:spPr>
                      <a:xfrm>
                        <a:off x="6168623" y="5082477"/>
                        <a:ext cx="5238190" cy="1583499"/>
                      </a:xfrm>
                      <a:prstGeom prst="rect">
                        <a:avLst/>
                      </a:prstGeom>
                    </p:spPr>
                  </p:pic>
                </p:oleObj>
              </mc:Fallback>
            </mc:AlternateContent>
          </a:graphicData>
        </a:graphic>
      </p:graphicFrame>
      <p:sp>
        <p:nvSpPr>
          <p:cNvPr id="9" name="Rectangle 8">
            <a:extLst>
              <a:ext uri="{FF2B5EF4-FFF2-40B4-BE49-F238E27FC236}">
                <a16:creationId xmlns:a16="http://schemas.microsoft.com/office/drawing/2014/main" id="{369526A9-ED80-4E82-9645-8438261CC9F4}"/>
              </a:ext>
            </a:extLst>
          </p:cNvPr>
          <p:cNvSpPr/>
          <p:nvPr/>
        </p:nvSpPr>
        <p:spPr>
          <a:xfrm>
            <a:off x="401764" y="4941189"/>
            <a:ext cx="2158556" cy="1169551"/>
          </a:xfrm>
          <a:prstGeom prst="rect">
            <a:avLst/>
          </a:prstGeom>
        </p:spPr>
        <p:txBody>
          <a:bodyPr wrap="square">
            <a:spAutoFit/>
          </a:bodyPr>
          <a:lstStyle/>
          <a:p>
            <a:r>
              <a:rPr lang="en-US" sz="1400" u="sng" dirty="0">
                <a:latin typeface="Candara" panose="020E0502030303020204" pitchFamily="34" charset="0"/>
                <a:ea typeface="Times New Roman" panose="02020603050405020304" pitchFamily="18" charset="0"/>
                <a:cs typeface="Times New Roman" panose="02020603050405020304" pitchFamily="18" charset="0"/>
              </a:rPr>
              <a:t>West African taurine</a:t>
            </a:r>
          </a:p>
          <a:p>
            <a:pPr marL="285750" indent="-285750">
              <a:buFont typeface="Wingdings" panose="05000000000000000000" pitchFamily="2" charset="2"/>
              <a:buChar char="§"/>
            </a:pPr>
            <a:r>
              <a:rPr lang="en-US" sz="1400" u="sng" dirty="0" err="1">
                <a:latin typeface="Candara" panose="020E0502030303020204" pitchFamily="34" charset="0"/>
                <a:ea typeface="Times New Roman" panose="02020603050405020304" pitchFamily="18" charset="0"/>
                <a:cs typeface="Times New Roman" panose="02020603050405020304" pitchFamily="18" charset="0"/>
              </a:rPr>
              <a:t>Muturu</a:t>
            </a:r>
            <a:endParaRPr lang="en-US" sz="1400" u="sng" dirty="0">
              <a:latin typeface="Candara" panose="020E0502030303020204" pitchFamily="34" charset="0"/>
              <a:ea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
            </a:pPr>
            <a:r>
              <a:rPr lang="en-US" sz="1400" u="sng" dirty="0">
                <a:latin typeface="Candara" panose="020E0502030303020204" pitchFamily="34" charset="0"/>
                <a:ea typeface="Times New Roman" panose="02020603050405020304" pitchFamily="18" charset="0"/>
                <a:cs typeface="Times New Roman" panose="02020603050405020304" pitchFamily="18" charset="0"/>
              </a:rPr>
              <a:t>N’dama</a:t>
            </a:r>
          </a:p>
          <a:p>
            <a:pPr marL="285750" indent="-285750">
              <a:buFont typeface="Wingdings" panose="05000000000000000000" pitchFamily="2" charset="2"/>
              <a:buChar char="§"/>
            </a:pPr>
            <a:r>
              <a:rPr lang="en-US" sz="1400" u="sng" dirty="0" err="1">
                <a:latin typeface="Candara" panose="020E0502030303020204" pitchFamily="34" charset="0"/>
                <a:ea typeface="Times New Roman" panose="02020603050405020304" pitchFamily="18" charset="0"/>
                <a:cs typeface="Times New Roman" panose="02020603050405020304" pitchFamily="18" charset="0"/>
              </a:rPr>
              <a:t>Baoule</a:t>
            </a:r>
            <a:endParaRPr lang="en-US" sz="1400" u="sng" dirty="0">
              <a:latin typeface="Candara" panose="020E0502030303020204" pitchFamily="34" charset="0"/>
              <a:ea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
            </a:pPr>
            <a:r>
              <a:rPr lang="en-US" sz="1400" u="sng" dirty="0">
                <a:latin typeface="Candara" panose="020E0502030303020204" pitchFamily="34" charset="0"/>
                <a:ea typeface="Times New Roman" panose="02020603050405020304" pitchFamily="18" charset="0"/>
                <a:cs typeface="Times New Roman" panose="02020603050405020304" pitchFamily="18" charset="0"/>
              </a:rPr>
              <a:t>Ghana Shorthorn</a:t>
            </a:r>
          </a:p>
        </p:txBody>
      </p:sp>
    </p:spTree>
    <p:extLst>
      <p:ext uri="{BB962C8B-B14F-4D97-AF65-F5344CB8AC3E}">
        <p14:creationId xmlns:p14="http://schemas.microsoft.com/office/powerpoint/2010/main" val="25282663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5236CA8-415D-47E1-84B7-DAD9D8018410}"/>
              </a:ext>
            </a:extLst>
          </p:cNvPr>
          <p:cNvPicPr/>
          <p:nvPr/>
        </p:nvPicPr>
        <p:blipFill>
          <a:blip r:embed="rId3"/>
          <a:stretch>
            <a:fillRect/>
          </a:stretch>
        </p:blipFill>
        <p:spPr>
          <a:xfrm>
            <a:off x="118872" y="1709355"/>
            <a:ext cx="7269480" cy="3795333"/>
          </a:xfrm>
          <a:prstGeom prst="rect">
            <a:avLst/>
          </a:prstGeom>
        </p:spPr>
      </p:pic>
      <p:sp>
        <p:nvSpPr>
          <p:cNvPr id="4" name="Content Placeholder 3"/>
          <p:cNvSpPr>
            <a:spLocks noGrp="1"/>
          </p:cNvSpPr>
          <p:nvPr>
            <p:ph sz="half" idx="10"/>
          </p:nvPr>
        </p:nvSpPr>
        <p:spPr>
          <a:xfrm>
            <a:off x="5826660" y="5504688"/>
            <a:ext cx="6365340" cy="1271016"/>
          </a:xfrm>
        </p:spPr>
        <p:txBody>
          <a:bodyPr>
            <a:normAutofit fontScale="92500" lnSpcReduction="20000"/>
          </a:bodyPr>
          <a:lstStyle/>
          <a:p>
            <a:pPr marL="0" indent="0">
              <a:lnSpc>
                <a:spcPct val="100000"/>
              </a:lnSpc>
              <a:buNone/>
            </a:pPr>
            <a:r>
              <a:rPr lang="en-US" dirty="0">
                <a:solidFill>
                  <a:schemeClr val="tx1"/>
                </a:solidFill>
              </a:rPr>
              <a:t>comparative genome-wide selection scan of the genome of African indigenous cattle breeds based on population differentiation (F</a:t>
            </a:r>
            <a:r>
              <a:rPr lang="en-US" i="1" dirty="0">
                <a:solidFill>
                  <a:schemeClr val="tx1"/>
                </a:solidFill>
              </a:rPr>
              <a:t>ST</a:t>
            </a:r>
            <a:r>
              <a:rPr lang="en-US" dirty="0">
                <a:solidFill>
                  <a:schemeClr val="tx1"/>
                </a:solidFill>
              </a:rPr>
              <a:t>) test, for investigation of the genomic regions under position selection due to adaption to heat stress.</a:t>
            </a:r>
            <a:endParaRPr lang="en-GB" dirty="0">
              <a:solidFill>
                <a:schemeClr val="tx1"/>
              </a:solidFill>
            </a:endParaRPr>
          </a:p>
        </p:txBody>
      </p:sp>
      <p:sp>
        <p:nvSpPr>
          <p:cNvPr id="5" name="Title 4"/>
          <p:cNvSpPr>
            <a:spLocks noGrp="1"/>
          </p:cNvSpPr>
          <p:nvPr>
            <p:ph type="ctrTitle"/>
          </p:nvPr>
        </p:nvSpPr>
        <p:spPr>
          <a:xfrm>
            <a:off x="3478959" y="125336"/>
            <a:ext cx="8586661" cy="610645"/>
          </a:xfrm>
        </p:spPr>
        <p:txBody>
          <a:bodyPr>
            <a:normAutofit fontScale="90000"/>
          </a:bodyPr>
          <a:lstStyle/>
          <a:p>
            <a:r>
              <a:rPr lang="en-GB"/>
              <a:t>Signature of Selection analysis : Update</a:t>
            </a:r>
            <a:endParaRPr lang="en-GB" dirty="0"/>
          </a:p>
        </p:txBody>
      </p:sp>
      <p:graphicFrame>
        <p:nvGraphicFramePr>
          <p:cNvPr id="2" name="Object 1">
            <a:extLst>
              <a:ext uri="{FF2B5EF4-FFF2-40B4-BE49-F238E27FC236}">
                <a16:creationId xmlns:a16="http://schemas.microsoft.com/office/drawing/2014/main" id="{596DDE59-2332-4F63-B183-76A8E0A3896B}"/>
              </a:ext>
            </a:extLst>
          </p:cNvPr>
          <p:cNvGraphicFramePr>
            <a:graphicFrameLocks noChangeAspect="1"/>
          </p:cNvGraphicFramePr>
          <p:nvPr>
            <p:extLst>
              <p:ext uri="{D42A27DB-BD31-4B8C-83A1-F6EECF244321}">
                <p14:modId xmlns:p14="http://schemas.microsoft.com/office/powerpoint/2010/main" val="2528807246"/>
              </p:ext>
            </p:extLst>
          </p:nvPr>
        </p:nvGraphicFramePr>
        <p:xfrm>
          <a:off x="7360920" y="2220984"/>
          <a:ext cx="4622037" cy="1880997"/>
        </p:xfrm>
        <a:graphic>
          <a:graphicData uri="http://schemas.openxmlformats.org/presentationml/2006/ole">
            <mc:AlternateContent xmlns:mc="http://schemas.openxmlformats.org/markup-compatibility/2006">
              <mc:Choice xmlns:v="urn:schemas-microsoft-com:vml" Requires="v">
                <p:oleObj spid="_x0000_s5130" name="Worksheet" r:id="rId4" imgW="5289580" imgH="2152581" progId="Excel.Sheet.8">
                  <p:embed/>
                </p:oleObj>
              </mc:Choice>
              <mc:Fallback>
                <p:oleObj name="Worksheet" r:id="rId4" imgW="5289580" imgH="2152581" progId="Excel.Sheet.8">
                  <p:embed/>
                  <p:pic>
                    <p:nvPicPr>
                      <p:cNvPr id="0" name=""/>
                      <p:cNvPicPr/>
                      <p:nvPr/>
                    </p:nvPicPr>
                    <p:blipFill>
                      <a:blip r:embed="rId5"/>
                      <a:stretch>
                        <a:fillRect/>
                      </a:stretch>
                    </p:blipFill>
                    <p:spPr>
                      <a:xfrm>
                        <a:off x="7360920" y="2220984"/>
                        <a:ext cx="4622037" cy="1880997"/>
                      </a:xfrm>
                      <a:prstGeom prst="rect">
                        <a:avLst/>
                      </a:prstGeom>
                    </p:spPr>
                  </p:pic>
                </p:oleObj>
              </mc:Fallback>
            </mc:AlternateContent>
          </a:graphicData>
        </a:graphic>
      </p:graphicFrame>
    </p:spTree>
    <p:extLst>
      <p:ext uri="{BB962C8B-B14F-4D97-AF65-F5344CB8AC3E}">
        <p14:creationId xmlns:p14="http://schemas.microsoft.com/office/powerpoint/2010/main" val="12329011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0"/>
          </p:nvPr>
        </p:nvSpPr>
        <p:spPr>
          <a:xfrm>
            <a:off x="242824" y="1944624"/>
            <a:ext cx="11339576" cy="3657600"/>
          </a:xfrm>
        </p:spPr>
        <p:txBody>
          <a:bodyPr>
            <a:normAutofit lnSpcReduction="10000"/>
          </a:bodyPr>
          <a:lstStyle/>
          <a:p>
            <a:pPr>
              <a:buFont typeface="Wingdings" panose="05000000000000000000" pitchFamily="2" charset="2"/>
              <a:buChar char="q"/>
            </a:pPr>
            <a:r>
              <a:rPr lang="en-US" dirty="0">
                <a:solidFill>
                  <a:schemeClr val="tx1"/>
                </a:solidFill>
              </a:rPr>
              <a:t>Continued efforts are being undertaken to ensure the resource is compliant re-access and benefit-sharing legislation of provider countries (i.e. the African partner countries), as well as user countries (Kenya and the United Kingdom)</a:t>
            </a:r>
          </a:p>
          <a:p>
            <a:pPr marL="0" indent="0">
              <a:buNone/>
            </a:pPr>
            <a:endParaRPr lang="en-US" dirty="0">
              <a:solidFill>
                <a:schemeClr val="tx1"/>
              </a:solidFill>
            </a:endParaRPr>
          </a:p>
          <a:p>
            <a:pPr>
              <a:buFont typeface="Wingdings" panose="05000000000000000000" pitchFamily="2" charset="2"/>
              <a:buChar char="q"/>
            </a:pPr>
            <a:r>
              <a:rPr lang="en-US" dirty="0">
                <a:solidFill>
                  <a:schemeClr val="tx1"/>
                </a:solidFill>
              </a:rPr>
              <a:t>Discussions with partners are on-going in relation to establishing a consortium around the obtained samples and data generated.</a:t>
            </a:r>
          </a:p>
          <a:p>
            <a:pPr marL="0" indent="0">
              <a:buNone/>
            </a:pPr>
            <a:endParaRPr lang="en-US" dirty="0">
              <a:solidFill>
                <a:schemeClr val="tx1"/>
              </a:solidFill>
            </a:endParaRPr>
          </a:p>
          <a:p>
            <a:pPr>
              <a:buFont typeface="Wingdings" panose="05000000000000000000" pitchFamily="2" charset="2"/>
              <a:buChar char="q"/>
            </a:pPr>
            <a:r>
              <a:rPr lang="en-US" dirty="0">
                <a:solidFill>
                  <a:schemeClr val="tx1"/>
                </a:solidFill>
              </a:rPr>
              <a:t> sequencing of more samples are expected soonest and much more samples are being prepared for sequencing </a:t>
            </a:r>
          </a:p>
          <a:p>
            <a:pPr>
              <a:buFont typeface="Wingdings" panose="05000000000000000000" pitchFamily="2" charset="2"/>
              <a:buChar char="q"/>
            </a:pPr>
            <a:endParaRPr lang="en-US" dirty="0">
              <a:solidFill>
                <a:schemeClr val="tx1"/>
              </a:solidFill>
            </a:endParaRPr>
          </a:p>
          <a:p>
            <a:pPr>
              <a:buFont typeface="Wingdings" panose="05000000000000000000" pitchFamily="2" charset="2"/>
              <a:buChar char="q"/>
            </a:pPr>
            <a:r>
              <a:rPr lang="en-US" dirty="0">
                <a:solidFill>
                  <a:schemeClr val="tx1"/>
                </a:solidFill>
              </a:rPr>
              <a:t> further downstream analysis will be performed to meet set objectives</a:t>
            </a:r>
          </a:p>
          <a:p>
            <a:pPr>
              <a:buFont typeface="Wingdings" panose="05000000000000000000" pitchFamily="2" charset="2"/>
              <a:buChar char="q"/>
            </a:pPr>
            <a:endParaRPr lang="en-US" dirty="0">
              <a:solidFill>
                <a:schemeClr val="tx1"/>
              </a:solidFill>
            </a:endParaRPr>
          </a:p>
          <a:p>
            <a:pPr>
              <a:buFont typeface="Wingdings" panose="05000000000000000000" pitchFamily="2" charset="2"/>
              <a:buChar char="q"/>
            </a:pPr>
            <a:endParaRPr lang="en-US" dirty="0">
              <a:solidFill>
                <a:schemeClr val="tx1"/>
              </a:solidFill>
            </a:endParaRPr>
          </a:p>
          <a:p>
            <a:endParaRPr lang="en-GB" dirty="0"/>
          </a:p>
        </p:txBody>
      </p:sp>
      <p:sp>
        <p:nvSpPr>
          <p:cNvPr id="5" name="Title 4"/>
          <p:cNvSpPr>
            <a:spLocks noGrp="1"/>
          </p:cNvSpPr>
          <p:nvPr>
            <p:ph type="ctrTitle"/>
          </p:nvPr>
        </p:nvSpPr>
        <p:spPr>
          <a:xfrm>
            <a:off x="527381" y="1255776"/>
            <a:ext cx="11055019" cy="648072"/>
          </a:xfrm>
        </p:spPr>
        <p:txBody>
          <a:bodyPr/>
          <a:lstStyle/>
          <a:p>
            <a:r>
              <a:rPr lang="en-GB" dirty="0"/>
              <a:t>Going forward . . . . . .</a:t>
            </a:r>
          </a:p>
        </p:txBody>
      </p:sp>
      <p:pic>
        <p:nvPicPr>
          <p:cNvPr id="6" name="Picture 2">
            <a:extLst>
              <a:ext uri="{FF2B5EF4-FFF2-40B4-BE49-F238E27FC236}">
                <a16:creationId xmlns:a16="http://schemas.microsoft.com/office/drawing/2014/main" id="{78583D29-3243-4ED8-9D6E-27BDDD4189C8}"/>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467974" y="5105607"/>
            <a:ext cx="1638299" cy="1629514"/>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12067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0"/>
          </p:nvPr>
        </p:nvSpPr>
        <p:spPr>
          <a:xfrm>
            <a:off x="508000" y="2262764"/>
            <a:ext cx="3103880" cy="3657600"/>
          </a:xfrm>
        </p:spPr>
        <p:txBody>
          <a:bodyPr/>
          <a:lstStyle/>
          <a:p>
            <a:pPr>
              <a:lnSpc>
                <a:spcPct val="200000"/>
              </a:lnSpc>
              <a:buFont typeface="Wingdings" panose="05000000000000000000" pitchFamily="2" charset="2"/>
              <a:buChar char="q"/>
            </a:pPr>
            <a:r>
              <a:rPr lang="en-GB" dirty="0">
                <a:solidFill>
                  <a:schemeClr val="tx1"/>
                </a:solidFill>
              </a:rPr>
              <a:t>Olivier Hanotte </a:t>
            </a:r>
          </a:p>
          <a:p>
            <a:pPr>
              <a:lnSpc>
                <a:spcPct val="200000"/>
              </a:lnSpc>
              <a:buFont typeface="Wingdings" panose="05000000000000000000" pitchFamily="2" charset="2"/>
              <a:buChar char="q"/>
            </a:pPr>
            <a:r>
              <a:rPr lang="en-GB" dirty="0">
                <a:solidFill>
                  <a:schemeClr val="tx1"/>
                </a:solidFill>
              </a:rPr>
              <a:t>Karen Marshall </a:t>
            </a:r>
          </a:p>
          <a:p>
            <a:pPr>
              <a:lnSpc>
                <a:spcPct val="200000"/>
              </a:lnSpc>
              <a:buFont typeface="Wingdings" panose="05000000000000000000" pitchFamily="2" charset="2"/>
              <a:buChar char="q"/>
            </a:pPr>
            <a:r>
              <a:rPr lang="en-GB" dirty="0">
                <a:solidFill>
                  <a:schemeClr val="tx1"/>
                </a:solidFill>
              </a:rPr>
              <a:t> James Prendergast</a:t>
            </a:r>
          </a:p>
          <a:p>
            <a:pPr>
              <a:lnSpc>
                <a:spcPct val="200000"/>
              </a:lnSpc>
              <a:buFont typeface="Wingdings" panose="05000000000000000000" pitchFamily="2" charset="2"/>
              <a:buChar char="q"/>
            </a:pPr>
            <a:r>
              <a:rPr lang="en-GB" dirty="0">
                <a:solidFill>
                  <a:schemeClr val="tx1"/>
                </a:solidFill>
              </a:rPr>
              <a:t>Kellie Watson</a:t>
            </a:r>
          </a:p>
        </p:txBody>
      </p:sp>
      <p:sp>
        <p:nvSpPr>
          <p:cNvPr id="5" name="Title 4"/>
          <p:cNvSpPr>
            <a:spLocks noGrp="1"/>
          </p:cNvSpPr>
          <p:nvPr>
            <p:ph type="ctrTitle"/>
          </p:nvPr>
        </p:nvSpPr>
        <p:spPr/>
        <p:txBody>
          <a:bodyPr/>
          <a:lstStyle/>
          <a:p>
            <a:pPr algn="ctr"/>
            <a:r>
              <a:rPr lang="en-GB" dirty="0"/>
              <a:t>Acknowledgements</a:t>
            </a:r>
          </a:p>
        </p:txBody>
      </p:sp>
    </p:spTree>
    <p:extLst>
      <p:ext uri="{BB962C8B-B14F-4D97-AF65-F5344CB8AC3E}">
        <p14:creationId xmlns:p14="http://schemas.microsoft.com/office/powerpoint/2010/main" val="27096552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0"/>
          </p:nvPr>
        </p:nvSpPr>
        <p:spPr/>
        <p:txBody>
          <a:bodyPr/>
          <a:lstStyle/>
          <a:p>
            <a:endParaRPr lang="en-GB" dirty="0"/>
          </a:p>
        </p:txBody>
      </p:sp>
      <p:sp>
        <p:nvSpPr>
          <p:cNvPr id="5" name="Title 4"/>
          <p:cNvSpPr>
            <a:spLocks noGrp="1"/>
          </p:cNvSpPr>
          <p:nvPr>
            <p:ph type="ctrTitle"/>
          </p:nvPr>
        </p:nvSpPr>
        <p:spPr/>
        <p:txBody>
          <a:bodyPr/>
          <a:lstStyle/>
          <a:p>
            <a:pPr algn="ctr"/>
            <a:r>
              <a:rPr lang="en-GB" dirty="0"/>
              <a:t>CTLGH Funders</a:t>
            </a:r>
          </a:p>
        </p:txBody>
      </p:sp>
      <p:pic>
        <p:nvPicPr>
          <p:cNvPr id="6" name="Picture 5">
            <a:extLst>
              <a:ext uri="{FF2B5EF4-FFF2-40B4-BE49-F238E27FC236}">
                <a16:creationId xmlns:a16="http://schemas.microsoft.com/office/drawing/2014/main" id="{A1229051-1D8D-204B-AE0F-89B52331E45D}"/>
              </a:ext>
            </a:extLst>
          </p:cNvPr>
          <p:cNvPicPr>
            <a:picLocks noChangeAspect="1"/>
          </p:cNvPicPr>
          <p:nvPr/>
        </p:nvPicPr>
        <p:blipFill>
          <a:blip r:embed="rId2"/>
          <a:stretch>
            <a:fillRect/>
          </a:stretch>
        </p:blipFill>
        <p:spPr>
          <a:xfrm>
            <a:off x="2122859" y="3359485"/>
            <a:ext cx="917545" cy="1003296"/>
          </a:xfrm>
          <a:prstGeom prst="rect">
            <a:avLst/>
          </a:prstGeom>
        </p:spPr>
      </p:pic>
      <p:pic>
        <p:nvPicPr>
          <p:cNvPr id="7" name="Picture 6">
            <a:extLst>
              <a:ext uri="{FF2B5EF4-FFF2-40B4-BE49-F238E27FC236}">
                <a16:creationId xmlns:a16="http://schemas.microsoft.com/office/drawing/2014/main" id="{348288E8-66DA-CD41-88FE-CC39C98D263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18154" y="3491096"/>
            <a:ext cx="2262601" cy="566150"/>
          </a:xfrm>
          <a:prstGeom prst="rect">
            <a:avLst/>
          </a:prstGeom>
        </p:spPr>
      </p:pic>
      <p:pic>
        <p:nvPicPr>
          <p:cNvPr id="8" name="Picture 4" descr="http://www.bbsrc.ac.uk/bbsrc/cache/file/0095CF75-33A7-445C-B27CF6D22104AC92_source.gif">
            <a:extLst>
              <a:ext uri="{FF2B5EF4-FFF2-40B4-BE49-F238E27FC236}">
                <a16:creationId xmlns:a16="http://schemas.microsoft.com/office/drawing/2014/main" id="{DBAAAB89-66AF-604F-8D5C-310EAC35CEB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64209" y="3359485"/>
            <a:ext cx="1912091" cy="79421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0BDA2B63-9F7A-EA4A-A27C-C9806BBD5BF6}"/>
              </a:ext>
            </a:extLst>
          </p:cNvPr>
          <p:cNvPicPr>
            <a:picLocks noChangeAspect="1"/>
          </p:cNvPicPr>
          <p:nvPr/>
        </p:nvPicPr>
        <p:blipFill>
          <a:blip r:embed="rId5"/>
          <a:stretch>
            <a:fillRect/>
          </a:stretch>
        </p:blipFill>
        <p:spPr>
          <a:xfrm>
            <a:off x="8575347" y="3359485"/>
            <a:ext cx="1536700" cy="762000"/>
          </a:xfrm>
          <a:prstGeom prst="rect">
            <a:avLst/>
          </a:prstGeom>
        </p:spPr>
      </p:pic>
    </p:spTree>
    <p:extLst>
      <p:ext uri="{BB962C8B-B14F-4D97-AF65-F5344CB8AC3E}">
        <p14:creationId xmlns:p14="http://schemas.microsoft.com/office/powerpoint/2010/main" val="19739920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517690" y="3356113"/>
            <a:ext cx="11055019" cy="648072"/>
          </a:xfrm>
        </p:spPr>
        <p:txBody>
          <a:bodyPr>
            <a:normAutofit fontScale="90000"/>
          </a:bodyPr>
          <a:lstStyle/>
          <a:p>
            <a:pPr algn="ctr"/>
            <a:br>
              <a:rPr lang="en-US" sz="4400" dirty="0">
                <a:solidFill>
                  <a:schemeClr val="tx1"/>
                </a:solidFill>
                <a:latin typeface="Candara" panose="020E0502030303020204" pitchFamily="34" charset="0"/>
              </a:rPr>
            </a:br>
            <a:br>
              <a:rPr lang="en-US" sz="4400" dirty="0"/>
            </a:br>
            <a:r>
              <a:rPr lang="en-US" sz="4400" dirty="0">
                <a:solidFill>
                  <a:schemeClr val="accent1">
                    <a:lumMod val="75000"/>
                  </a:schemeClr>
                </a:solidFill>
              </a:rPr>
              <a:t>www.ctlgh.org</a:t>
            </a:r>
            <a:br>
              <a:rPr lang="en-US" sz="4400" dirty="0">
                <a:solidFill>
                  <a:schemeClr val="tx1"/>
                </a:solidFill>
                <a:latin typeface="Candara" panose="020E0502030303020204" pitchFamily="34" charset="0"/>
              </a:rPr>
            </a:br>
            <a:br>
              <a:rPr lang="en-US" dirty="0">
                <a:solidFill>
                  <a:schemeClr val="tx1"/>
                </a:solidFill>
                <a:latin typeface="Candara" panose="020E0502030303020204" pitchFamily="34" charset="0"/>
              </a:rPr>
            </a:br>
            <a:endParaRPr lang="en-GB" dirty="0"/>
          </a:p>
        </p:txBody>
      </p:sp>
    </p:spTree>
    <p:extLst>
      <p:ext uri="{BB962C8B-B14F-4D97-AF65-F5344CB8AC3E}">
        <p14:creationId xmlns:p14="http://schemas.microsoft.com/office/powerpoint/2010/main" val="28120952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0"/>
          </p:nvPr>
        </p:nvSpPr>
        <p:spPr/>
        <p:txBody>
          <a:bodyPr>
            <a:normAutofit/>
          </a:bodyPr>
          <a:lstStyle/>
          <a:p>
            <a:pPr>
              <a:buFont typeface="Wingdings" panose="05000000000000000000" pitchFamily="2" charset="2"/>
              <a:buChar char="q"/>
            </a:pPr>
            <a:r>
              <a:rPr lang="en-GB" sz="2400" dirty="0">
                <a:solidFill>
                  <a:schemeClr val="tx1"/>
                </a:solidFill>
              </a:rPr>
              <a:t> Genomic reference resource for African cattle (GRRFAC)</a:t>
            </a:r>
          </a:p>
          <a:p>
            <a:pPr>
              <a:buFont typeface="Wingdings" panose="05000000000000000000" pitchFamily="2" charset="2"/>
              <a:buChar char="q"/>
            </a:pPr>
            <a:endParaRPr lang="en-GB" sz="2400" dirty="0">
              <a:solidFill>
                <a:schemeClr val="tx1"/>
              </a:solidFill>
            </a:endParaRPr>
          </a:p>
          <a:p>
            <a:pPr>
              <a:buFont typeface="Wingdings" panose="05000000000000000000" pitchFamily="2" charset="2"/>
              <a:buChar char="q"/>
            </a:pPr>
            <a:r>
              <a:rPr lang="en-GB" sz="2400" dirty="0">
                <a:solidFill>
                  <a:schemeClr val="tx1"/>
                </a:solidFill>
              </a:rPr>
              <a:t> Assessment of the commercial Bovine HD SNP chip</a:t>
            </a:r>
          </a:p>
          <a:p>
            <a:pPr>
              <a:buFont typeface="Wingdings" panose="05000000000000000000" pitchFamily="2" charset="2"/>
              <a:buChar char="q"/>
            </a:pPr>
            <a:endParaRPr lang="en-GB" sz="2400" dirty="0">
              <a:solidFill>
                <a:schemeClr val="tx1"/>
              </a:solidFill>
            </a:endParaRPr>
          </a:p>
          <a:p>
            <a:pPr>
              <a:buFont typeface="Wingdings" panose="05000000000000000000" pitchFamily="2" charset="2"/>
              <a:buChar char="q"/>
            </a:pPr>
            <a:r>
              <a:rPr lang="en-GB" sz="2400" dirty="0">
                <a:solidFill>
                  <a:schemeClr val="tx1"/>
                </a:solidFill>
              </a:rPr>
              <a:t> Genome-wide scans for signatures of positive selection in African cattle</a:t>
            </a:r>
          </a:p>
        </p:txBody>
      </p:sp>
      <p:sp>
        <p:nvSpPr>
          <p:cNvPr id="5" name="Title 4"/>
          <p:cNvSpPr>
            <a:spLocks noGrp="1"/>
          </p:cNvSpPr>
          <p:nvPr>
            <p:ph type="ctrTitle"/>
          </p:nvPr>
        </p:nvSpPr>
        <p:spPr/>
        <p:txBody>
          <a:bodyPr/>
          <a:lstStyle/>
          <a:p>
            <a:r>
              <a:rPr lang="en-GB" dirty="0"/>
              <a:t>Outline</a:t>
            </a:r>
          </a:p>
        </p:txBody>
      </p:sp>
    </p:spTree>
    <p:extLst>
      <p:ext uri="{BB962C8B-B14F-4D97-AF65-F5344CB8AC3E}">
        <p14:creationId xmlns:p14="http://schemas.microsoft.com/office/powerpoint/2010/main" val="25967644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4">
            <a:extLst>
              <a:ext uri="{FF2B5EF4-FFF2-40B4-BE49-F238E27FC236}">
                <a16:creationId xmlns:a16="http://schemas.microsoft.com/office/drawing/2014/main" id="{E56F03CE-4D53-4320-B3C7-535FDCA7A616}"/>
              </a:ext>
            </a:extLst>
          </p:cNvPr>
          <p:cNvSpPr txBox="1">
            <a:spLocks/>
          </p:cNvSpPr>
          <p:nvPr/>
        </p:nvSpPr>
        <p:spPr>
          <a:xfrm>
            <a:off x="4788046" y="484309"/>
            <a:ext cx="6149343" cy="653701"/>
          </a:xfrm>
          <a:prstGeom prst="rect">
            <a:avLst/>
          </a:prstGeom>
        </p:spPr>
        <p:txBody>
          <a:bodyPr vert="horz" lIns="91440" tIns="45720" rIns="91440" bIns="45720" rtlCol="0" anchor="ctr">
            <a:normAutofit/>
          </a:bodyPr>
          <a:lstStyle>
            <a:lvl1pPr algn="l" defTabSz="914377" rtl="0" eaLnBrk="1" latinLnBrk="0" hangingPunct="1">
              <a:lnSpc>
                <a:spcPct val="90000"/>
              </a:lnSpc>
              <a:spcBef>
                <a:spcPct val="0"/>
              </a:spcBef>
              <a:buNone/>
              <a:defRPr sz="4000" b="1" kern="1200" baseline="0">
                <a:solidFill>
                  <a:schemeClr val="tx1"/>
                </a:solidFill>
                <a:latin typeface="Candara" panose="020E0502030303020204" pitchFamily="34" charset="0"/>
                <a:ea typeface="Adobe Fan Heiti Std B" pitchFamily="34" charset="-128"/>
                <a:cs typeface="+mj-cs"/>
              </a:defRPr>
            </a:lvl1pPr>
          </a:lstStyle>
          <a:p>
            <a:r>
              <a:rPr lang="en-US" dirty="0"/>
              <a:t>GRRFAC – Objectives</a:t>
            </a:r>
            <a:endParaRPr lang="en-GB" dirty="0"/>
          </a:p>
        </p:txBody>
      </p:sp>
      <p:sp>
        <p:nvSpPr>
          <p:cNvPr id="7" name="Content Placeholder 3">
            <a:extLst>
              <a:ext uri="{FF2B5EF4-FFF2-40B4-BE49-F238E27FC236}">
                <a16:creationId xmlns:a16="http://schemas.microsoft.com/office/drawing/2014/main" id="{43560350-E5C3-410B-87B0-EE5936DC0D03}"/>
              </a:ext>
            </a:extLst>
          </p:cNvPr>
          <p:cNvSpPr txBox="1">
            <a:spLocks/>
          </p:cNvSpPr>
          <p:nvPr/>
        </p:nvSpPr>
        <p:spPr>
          <a:xfrm>
            <a:off x="622808" y="1467236"/>
            <a:ext cx="11074400" cy="4485508"/>
          </a:xfrm>
          <a:prstGeom prst="rect">
            <a:avLst/>
          </a:prstGeom>
        </p:spPr>
        <p:txBody>
          <a:bodyPr vert="horz" lIns="91440" tIns="45720" rIns="91440" bIns="45720" rtlCol="0">
            <a:noAutofit/>
          </a:bodyPr>
          <a:lstStyle>
            <a:lvl1pPr marL="228594" indent="-228594" algn="l" defTabSz="914377" rtl="0" eaLnBrk="1" latinLnBrk="0" hangingPunct="1">
              <a:lnSpc>
                <a:spcPct val="90000"/>
              </a:lnSpc>
              <a:spcBef>
                <a:spcPts val="1000"/>
              </a:spcBef>
              <a:buFont typeface="Arial" panose="020B0604020202020204" pitchFamily="34" charset="0"/>
              <a:buChar char="•"/>
              <a:defRPr sz="2000" kern="1200">
                <a:solidFill>
                  <a:schemeClr val="tx2"/>
                </a:solidFill>
                <a:latin typeface="Candara" panose="020E0502030303020204" pitchFamily="34"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000" kern="1200">
                <a:solidFill>
                  <a:schemeClr val="tx2"/>
                </a:solidFill>
                <a:latin typeface="Candara" panose="020E0502030303020204" pitchFamily="34"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1600" kern="1200">
                <a:solidFill>
                  <a:schemeClr val="tx2"/>
                </a:solidFill>
                <a:latin typeface="Candara" panose="020E0502030303020204" pitchFamily="34"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600" kern="1200">
                <a:solidFill>
                  <a:schemeClr val="tx2"/>
                </a:solidFill>
                <a:latin typeface="Candara" panose="020E0502030303020204" pitchFamily="34"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600" kern="1200">
                <a:solidFill>
                  <a:schemeClr val="tx2"/>
                </a:solidFill>
                <a:latin typeface="Candara" panose="020E0502030303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800" kern="1200">
                <a:solidFill>
                  <a:schemeClr val="tx1"/>
                </a:solidFill>
                <a:latin typeface="+mn-lt"/>
                <a:ea typeface="+mn-ea"/>
                <a:cs typeface="+mn-cs"/>
              </a:defRPr>
            </a:lvl9pPr>
          </a:lstStyle>
          <a:p>
            <a:pPr>
              <a:lnSpc>
                <a:spcPct val="120000"/>
              </a:lnSpc>
              <a:buFont typeface="Wingdings" panose="05000000000000000000" pitchFamily="2" charset="2"/>
              <a:buChar char="q"/>
            </a:pPr>
            <a:r>
              <a:rPr lang="en-US" dirty="0">
                <a:solidFill>
                  <a:schemeClr val="tx1"/>
                </a:solidFill>
              </a:rPr>
              <a:t> to facilitate the generation of a set of sequences and genotype information on African cattle, for use by African and international research communities in cattle genomics for the ultimate benefit of African livestock keepers</a:t>
            </a:r>
          </a:p>
          <a:p>
            <a:pPr marL="0" indent="0">
              <a:lnSpc>
                <a:spcPct val="120000"/>
              </a:lnSpc>
              <a:buNone/>
            </a:pPr>
            <a:endParaRPr lang="en-US" dirty="0">
              <a:solidFill>
                <a:schemeClr val="tx1"/>
              </a:solidFill>
            </a:endParaRPr>
          </a:p>
          <a:p>
            <a:pPr>
              <a:lnSpc>
                <a:spcPct val="120000"/>
              </a:lnSpc>
              <a:buFont typeface="Wingdings" panose="05000000000000000000" pitchFamily="2" charset="2"/>
              <a:buChar char="q"/>
            </a:pPr>
            <a:r>
              <a:rPr lang="en-US" dirty="0">
                <a:solidFill>
                  <a:schemeClr val="tx1"/>
                </a:solidFill>
              </a:rPr>
              <a:t> We aim to collate between 600 and 700 sequences of African cattle samples covering up to 40 African indigenous breeds. This will comprise about 300 new sequences that we envisaged to generate by the end of 2019, while the remaining sequences will be obtained from other sources including public databases and ILRI collaborators including the 1000 Bull genome project in which ILRI is a consortium member</a:t>
            </a:r>
          </a:p>
          <a:p>
            <a:pPr marL="0" indent="0">
              <a:lnSpc>
                <a:spcPct val="120000"/>
              </a:lnSpc>
              <a:buNone/>
            </a:pPr>
            <a:endParaRPr lang="en-US" dirty="0">
              <a:solidFill>
                <a:schemeClr val="tx1"/>
              </a:solidFill>
            </a:endParaRPr>
          </a:p>
          <a:p>
            <a:pPr>
              <a:lnSpc>
                <a:spcPct val="120000"/>
              </a:lnSpc>
              <a:buFont typeface="Wingdings" panose="05000000000000000000" pitchFamily="2" charset="2"/>
              <a:buChar char="q"/>
            </a:pPr>
            <a:r>
              <a:rPr lang="en-US" dirty="0">
                <a:solidFill>
                  <a:schemeClr val="tx1"/>
                </a:solidFill>
              </a:rPr>
              <a:t>Facilitate the capacity building of African researchers in the field of genomics</a:t>
            </a:r>
          </a:p>
          <a:p>
            <a:pPr>
              <a:buFont typeface="Wingdings" panose="05000000000000000000" pitchFamily="2" charset="2"/>
              <a:buChar char="q"/>
            </a:pPr>
            <a:endParaRPr lang="en-GB" dirty="0">
              <a:solidFill>
                <a:schemeClr val="tx1"/>
              </a:solidFill>
            </a:endParaRPr>
          </a:p>
        </p:txBody>
      </p:sp>
    </p:spTree>
    <p:extLst>
      <p:ext uri="{BB962C8B-B14F-4D97-AF65-F5344CB8AC3E}">
        <p14:creationId xmlns:p14="http://schemas.microsoft.com/office/powerpoint/2010/main" val="16951260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4431430" y="466021"/>
            <a:ext cx="6149343" cy="653701"/>
          </a:xfrm>
        </p:spPr>
        <p:txBody>
          <a:bodyPr>
            <a:normAutofit/>
          </a:bodyPr>
          <a:lstStyle/>
          <a:p>
            <a:r>
              <a:rPr lang="en-US" dirty="0"/>
              <a:t>GRRFAC – project update</a:t>
            </a:r>
            <a:endParaRPr lang="en-GB" dirty="0"/>
          </a:p>
        </p:txBody>
      </p:sp>
      <p:graphicFrame>
        <p:nvGraphicFramePr>
          <p:cNvPr id="2" name="Table 1">
            <a:extLst>
              <a:ext uri="{FF2B5EF4-FFF2-40B4-BE49-F238E27FC236}">
                <a16:creationId xmlns:a16="http://schemas.microsoft.com/office/drawing/2014/main" id="{9A066E13-5164-4EBF-926C-BB09D565AA8D}"/>
              </a:ext>
            </a:extLst>
          </p:cNvPr>
          <p:cNvGraphicFramePr>
            <a:graphicFrameLocks noGrp="1"/>
          </p:cNvGraphicFramePr>
          <p:nvPr>
            <p:extLst>
              <p:ext uri="{D42A27DB-BD31-4B8C-83A1-F6EECF244321}">
                <p14:modId xmlns:p14="http://schemas.microsoft.com/office/powerpoint/2010/main" val="1814895940"/>
              </p:ext>
            </p:extLst>
          </p:nvPr>
        </p:nvGraphicFramePr>
        <p:xfrm>
          <a:off x="562063" y="1589317"/>
          <a:ext cx="9522648" cy="4552754"/>
        </p:xfrm>
        <a:graphic>
          <a:graphicData uri="http://schemas.openxmlformats.org/drawingml/2006/table">
            <a:tbl>
              <a:tblPr firstRow="1" firstCol="1" bandRow="1">
                <a:tableStyleId>{5C22544A-7EE6-4342-B048-85BDC9FD1C3A}</a:tableStyleId>
              </a:tblPr>
              <a:tblGrid>
                <a:gridCol w="7650651">
                  <a:extLst>
                    <a:ext uri="{9D8B030D-6E8A-4147-A177-3AD203B41FA5}">
                      <a16:colId xmlns:a16="http://schemas.microsoft.com/office/drawing/2014/main" val="1958507209"/>
                    </a:ext>
                  </a:extLst>
                </a:gridCol>
                <a:gridCol w="1871997">
                  <a:extLst>
                    <a:ext uri="{9D8B030D-6E8A-4147-A177-3AD203B41FA5}">
                      <a16:colId xmlns:a16="http://schemas.microsoft.com/office/drawing/2014/main" val="836436732"/>
                    </a:ext>
                  </a:extLst>
                </a:gridCol>
              </a:tblGrid>
              <a:tr h="375973">
                <a:tc gridSpan="2">
                  <a:txBody>
                    <a:bodyPr/>
                    <a:lstStyle/>
                    <a:p>
                      <a:pPr marL="0" marR="0">
                        <a:lnSpc>
                          <a:spcPct val="107000"/>
                        </a:lnSpc>
                        <a:spcBef>
                          <a:spcPts val="0"/>
                        </a:spcBef>
                        <a:spcAft>
                          <a:spcPts val="0"/>
                        </a:spcAft>
                      </a:pPr>
                      <a:r>
                        <a:rPr lang="en-US" sz="2000" dirty="0">
                          <a:solidFill>
                            <a:schemeClr val="tx1"/>
                          </a:solidFill>
                          <a:effectLst/>
                          <a:latin typeface="Candara" panose="020E0502030303020204" pitchFamily="34" charset="0"/>
                        </a:rPr>
                        <a:t>National partners</a:t>
                      </a:r>
                      <a:endParaRPr lang="en-US" sz="2000" dirty="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extLst>
                  <a:ext uri="{0D108BD9-81ED-4DB2-BD59-A6C34878D82A}">
                    <a16:rowId xmlns:a16="http://schemas.microsoft.com/office/drawing/2014/main" val="1253158703"/>
                  </a:ext>
                </a:extLst>
              </a:tr>
              <a:tr h="375973">
                <a:tc>
                  <a:txBody>
                    <a:bodyPr/>
                    <a:lstStyle/>
                    <a:p>
                      <a:pPr marL="0" marR="0">
                        <a:lnSpc>
                          <a:spcPct val="107000"/>
                        </a:lnSpc>
                        <a:spcBef>
                          <a:spcPts val="0"/>
                        </a:spcBef>
                        <a:spcAft>
                          <a:spcPts val="0"/>
                        </a:spcAft>
                      </a:pPr>
                      <a:r>
                        <a:rPr lang="en-US" sz="2000" b="0" dirty="0">
                          <a:solidFill>
                            <a:schemeClr val="tx1"/>
                          </a:solidFill>
                          <a:effectLst/>
                          <a:latin typeface="Candara" panose="020E0502030303020204" pitchFamily="34" charset="0"/>
                        </a:rPr>
                        <a:t>Total number of African national partners</a:t>
                      </a:r>
                      <a:endParaRPr lang="en-US" sz="2000" b="0" dirty="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dirty="0">
                          <a:effectLst/>
                          <a:latin typeface="Candara" panose="020E0502030303020204" pitchFamily="34" charset="0"/>
                        </a:rPr>
                        <a:t>13</a:t>
                      </a:r>
                      <a:endParaRPr lang="en-US" sz="2000" dirty="0">
                        <a:effectLst/>
                        <a:latin typeface="Candara" panose="020E0502030303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55660334"/>
                  </a:ext>
                </a:extLst>
              </a:tr>
              <a:tr h="375973">
                <a:tc gridSpan="2">
                  <a:txBody>
                    <a:bodyPr/>
                    <a:lstStyle/>
                    <a:p>
                      <a:pPr marL="0" marR="0">
                        <a:lnSpc>
                          <a:spcPct val="107000"/>
                        </a:lnSpc>
                        <a:spcBef>
                          <a:spcPts val="0"/>
                        </a:spcBef>
                        <a:spcAft>
                          <a:spcPts val="0"/>
                        </a:spcAft>
                      </a:pPr>
                      <a:r>
                        <a:rPr lang="en-US" sz="2000" dirty="0">
                          <a:solidFill>
                            <a:schemeClr val="tx1"/>
                          </a:solidFill>
                          <a:effectLst/>
                          <a:latin typeface="Candara" panose="020E0502030303020204" pitchFamily="34" charset="0"/>
                        </a:rPr>
                        <a:t>Cattle breeds</a:t>
                      </a:r>
                      <a:endParaRPr lang="en-US" sz="2000" dirty="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extLst>
                  <a:ext uri="{0D108BD9-81ED-4DB2-BD59-A6C34878D82A}">
                    <a16:rowId xmlns:a16="http://schemas.microsoft.com/office/drawing/2014/main" val="3942229531"/>
                  </a:ext>
                </a:extLst>
              </a:tr>
              <a:tr h="375973">
                <a:tc>
                  <a:txBody>
                    <a:bodyPr/>
                    <a:lstStyle/>
                    <a:p>
                      <a:pPr marL="0" marR="0">
                        <a:lnSpc>
                          <a:spcPct val="107000"/>
                        </a:lnSpc>
                        <a:spcBef>
                          <a:spcPts val="0"/>
                        </a:spcBef>
                        <a:spcAft>
                          <a:spcPts val="0"/>
                        </a:spcAft>
                      </a:pPr>
                      <a:r>
                        <a:rPr lang="en-US" sz="2000" b="0" dirty="0">
                          <a:solidFill>
                            <a:schemeClr val="tx1"/>
                          </a:solidFill>
                          <a:effectLst/>
                          <a:latin typeface="Candara" panose="020E0502030303020204" pitchFamily="34" charset="0"/>
                        </a:rPr>
                        <a:t>Total number of breeds</a:t>
                      </a:r>
                      <a:endParaRPr lang="en-US" sz="2000" b="0" dirty="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latin typeface="Candara" panose="020E0502030303020204" pitchFamily="34" charset="0"/>
                        </a:rPr>
                        <a:t>40</a:t>
                      </a:r>
                      <a:endParaRPr lang="en-US" sz="2000">
                        <a:effectLst/>
                        <a:latin typeface="Candara" panose="020E0502030303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77936032"/>
                  </a:ext>
                </a:extLst>
              </a:tr>
              <a:tr h="375973">
                <a:tc>
                  <a:txBody>
                    <a:bodyPr/>
                    <a:lstStyle/>
                    <a:p>
                      <a:pPr marL="0" marR="0">
                        <a:lnSpc>
                          <a:spcPct val="107000"/>
                        </a:lnSpc>
                        <a:spcBef>
                          <a:spcPts val="0"/>
                        </a:spcBef>
                        <a:spcAft>
                          <a:spcPts val="0"/>
                        </a:spcAft>
                      </a:pPr>
                      <a:r>
                        <a:rPr lang="en-US" sz="2000" b="0" dirty="0">
                          <a:solidFill>
                            <a:schemeClr val="tx1"/>
                          </a:solidFill>
                          <a:effectLst/>
                          <a:latin typeface="Candara" panose="020E0502030303020204" pitchFamily="34" charset="0"/>
                        </a:rPr>
                        <a:t>The number currently classified as taurine</a:t>
                      </a:r>
                      <a:endParaRPr lang="en-US" sz="2000" b="0" dirty="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latin typeface="Candara" panose="020E0502030303020204" pitchFamily="34" charset="0"/>
                        </a:rPr>
                        <a:t>8</a:t>
                      </a:r>
                      <a:endParaRPr lang="en-US" sz="2000">
                        <a:effectLst/>
                        <a:latin typeface="Candara" panose="020E0502030303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27079035"/>
                  </a:ext>
                </a:extLst>
              </a:tr>
              <a:tr h="399645">
                <a:tc>
                  <a:txBody>
                    <a:bodyPr/>
                    <a:lstStyle/>
                    <a:p>
                      <a:pPr marL="0" marR="0">
                        <a:lnSpc>
                          <a:spcPct val="107000"/>
                        </a:lnSpc>
                        <a:spcBef>
                          <a:spcPts val="0"/>
                        </a:spcBef>
                        <a:spcAft>
                          <a:spcPts val="0"/>
                        </a:spcAft>
                      </a:pPr>
                      <a:r>
                        <a:rPr lang="en-US" sz="2000" b="0" dirty="0">
                          <a:solidFill>
                            <a:schemeClr val="tx1"/>
                          </a:solidFill>
                          <a:effectLst/>
                          <a:latin typeface="Candara" panose="020E0502030303020204" pitchFamily="34" charset="0"/>
                        </a:rPr>
                        <a:t>The number currently classified as zebu</a:t>
                      </a:r>
                      <a:endParaRPr lang="en-US" sz="2000" b="0" dirty="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latin typeface="Candara" panose="020E0502030303020204" pitchFamily="34" charset="0"/>
                        </a:rPr>
                        <a:t>28</a:t>
                      </a:r>
                      <a:endParaRPr lang="en-US" sz="2000">
                        <a:effectLst/>
                        <a:latin typeface="Candara" panose="020E0502030303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0359247"/>
                  </a:ext>
                </a:extLst>
              </a:tr>
              <a:tr h="375973">
                <a:tc>
                  <a:txBody>
                    <a:bodyPr/>
                    <a:lstStyle/>
                    <a:p>
                      <a:pPr marL="0" marR="0">
                        <a:lnSpc>
                          <a:spcPct val="107000"/>
                        </a:lnSpc>
                        <a:spcBef>
                          <a:spcPts val="0"/>
                        </a:spcBef>
                        <a:spcAft>
                          <a:spcPts val="0"/>
                        </a:spcAft>
                      </a:pPr>
                      <a:r>
                        <a:rPr lang="en-US" sz="2000" b="0" dirty="0">
                          <a:solidFill>
                            <a:schemeClr val="tx1"/>
                          </a:solidFill>
                          <a:effectLst/>
                          <a:latin typeface="Candara" panose="020E0502030303020204" pitchFamily="34" charset="0"/>
                        </a:rPr>
                        <a:t>Number currently classified as zebu x taurine crosses</a:t>
                      </a:r>
                      <a:endParaRPr lang="en-US" sz="2000" b="0" dirty="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latin typeface="Candara" panose="020E0502030303020204" pitchFamily="34" charset="0"/>
                        </a:rPr>
                        <a:t>4</a:t>
                      </a:r>
                      <a:endParaRPr lang="en-US" sz="2000">
                        <a:effectLst/>
                        <a:latin typeface="Candara" panose="020E0502030303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56623310"/>
                  </a:ext>
                </a:extLst>
              </a:tr>
              <a:tr h="375973">
                <a:tc>
                  <a:txBody>
                    <a:bodyPr/>
                    <a:lstStyle/>
                    <a:p>
                      <a:pPr marL="0" marR="0">
                        <a:lnSpc>
                          <a:spcPct val="107000"/>
                        </a:lnSpc>
                        <a:spcBef>
                          <a:spcPts val="0"/>
                        </a:spcBef>
                        <a:spcAft>
                          <a:spcPts val="0"/>
                        </a:spcAft>
                      </a:pPr>
                      <a:r>
                        <a:rPr lang="en-US" sz="2000" dirty="0">
                          <a:solidFill>
                            <a:schemeClr val="tx1"/>
                          </a:solidFill>
                          <a:effectLst/>
                          <a:latin typeface="Candara" panose="020E0502030303020204" pitchFamily="34" charset="0"/>
                        </a:rPr>
                        <a:t> Cattle Samples</a:t>
                      </a:r>
                      <a:endParaRPr lang="en-US" sz="2000" dirty="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dirty="0">
                          <a:effectLst/>
                          <a:latin typeface="Candara" panose="020E0502030303020204" pitchFamily="34" charset="0"/>
                        </a:rPr>
                        <a:t> </a:t>
                      </a:r>
                      <a:endParaRPr lang="en-US" sz="2000" dirty="0">
                        <a:effectLst/>
                        <a:latin typeface="Candara" panose="020E0502030303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32338845"/>
                  </a:ext>
                </a:extLst>
              </a:tr>
              <a:tr h="375973">
                <a:tc>
                  <a:txBody>
                    <a:bodyPr/>
                    <a:lstStyle/>
                    <a:p>
                      <a:pPr marL="0" marR="0">
                        <a:lnSpc>
                          <a:spcPct val="107000"/>
                        </a:lnSpc>
                        <a:spcBef>
                          <a:spcPts val="0"/>
                        </a:spcBef>
                        <a:spcAft>
                          <a:spcPts val="0"/>
                        </a:spcAft>
                      </a:pPr>
                      <a:r>
                        <a:rPr lang="en-US" sz="2000" b="0">
                          <a:solidFill>
                            <a:schemeClr val="tx1"/>
                          </a:solidFill>
                          <a:effectLst/>
                          <a:latin typeface="Candara" panose="020E0502030303020204" pitchFamily="34" charset="0"/>
                        </a:rPr>
                        <a:t>Total number of samples</a:t>
                      </a:r>
                      <a:endParaRPr lang="en-US" sz="2000" b="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dirty="0">
                          <a:effectLst/>
                          <a:latin typeface="Candara" panose="020E0502030303020204" pitchFamily="34" charset="0"/>
                        </a:rPr>
                        <a:t>1500</a:t>
                      </a:r>
                      <a:endParaRPr lang="en-US" sz="2000" dirty="0">
                        <a:effectLst/>
                        <a:latin typeface="Candara" panose="020E0502030303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56433203"/>
                  </a:ext>
                </a:extLst>
              </a:tr>
              <a:tr h="375973">
                <a:tc>
                  <a:txBody>
                    <a:bodyPr/>
                    <a:lstStyle/>
                    <a:p>
                      <a:pPr marL="0" marR="0">
                        <a:lnSpc>
                          <a:spcPct val="107000"/>
                        </a:lnSpc>
                        <a:spcBef>
                          <a:spcPts val="0"/>
                        </a:spcBef>
                        <a:spcAft>
                          <a:spcPts val="0"/>
                        </a:spcAft>
                      </a:pPr>
                      <a:r>
                        <a:rPr lang="en-US" sz="2000" b="0" dirty="0">
                          <a:solidFill>
                            <a:schemeClr val="tx1"/>
                          </a:solidFill>
                          <a:effectLst/>
                          <a:latin typeface="Candara" panose="020E0502030303020204" pitchFamily="34" charset="0"/>
                        </a:rPr>
                        <a:t>Total number of samples with sequence generated under this project </a:t>
                      </a:r>
                      <a:endParaRPr lang="en-US" sz="2000" b="0" dirty="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latin typeface="Candara" panose="020E0502030303020204" pitchFamily="34" charset="0"/>
                        </a:rPr>
                        <a:t>71</a:t>
                      </a:r>
                      <a:endParaRPr lang="en-US" sz="2000">
                        <a:effectLst/>
                        <a:latin typeface="Candara" panose="020E0502030303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2221781"/>
                  </a:ext>
                </a:extLst>
              </a:tr>
              <a:tr h="769352">
                <a:tc>
                  <a:txBody>
                    <a:bodyPr/>
                    <a:lstStyle/>
                    <a:p>
                      <a:pPr marL="0" marR="0" algn="l">
                        <a:lnSpc>
                          <a:spcPct val="107000"/>
                        </a:lnSpc>
                        <a:spcBef>
                          <a:spcPts val="0"/>
                        </a:spcBef>
                        <a:spcAft>
                          <a:spcPts val="0"/>
                        </a:spcAft>
                      </a:pPr>
                      <a:r>
                        <a:rPr lang="en-US" sz="2000" b="0" dirty="0">
                          <a:solidFill>
                            <a:schemeClr val="tx1"/>
                          </a:solidFill>
                          <a:effectLst/>
                          <a:latin typeface="Candara" panose="020E0502030303020204" pitchFamily="34" charset="0"/>
                        </a:rPr>
                        <a:t>Additional samples planned to have new sequence by the end of 2019</a:t>
                      </a:r>
                      <a:endParaRPr lang="en-US" sz="2000" b="0" dirty="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dirty="0">
                          <a:effectLst/>
                          <a:latin typeface="Candara" panose="020E0502030303020204" pitchFamily="34" charset="0"/>
                        </a:rPr>
                        <a:t>225</a:t>
                      </a:r>
                      <a:endParaRPr lang="en-US" sz="2000" dirty="0">
                        <a:effectLst/>
                        <a:latin typeface="Candara" panose="020E0502030303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90098618"/>
                  </a:ext>
                </a:extLst>
              </a:tr>
            </a:tbl>
          </a:graphicData>
        </a:graphic>
      </p:graphicFrame>
      <p:sp>
        <p:nvSpPr>
          <p:cNvPr id="3" name="Rectangle 2">
            <a:extLst>
              <a:ext uri="{FF2B5EF4-FFF2-40B4-BE49-F238E27FC236}">
                <a16:creationId xmlns:a16="http://schemas.microsoft.com/office/drawing/2014/main" id="{F3EB6CE2-13BB-4EA4-B3B7-F961FBF12505}"/>
              </a:ext>
            </a:extLst>
          </p:cNvPr>
          <p:cNvSpPr/>
          <p:nvPr/>
        </p:nvSpPr>
        <p:spPr>
          <a:xfrm>
            <a:off x="562063" y="1123708"/>
            <a:ext cx="5464958" cy="400110"/>
          </a:xfrm>
          <a:prstGeom prst="rect">
            <a:avLst/>
          </a:prstGeom>
        </p:spPr>
        <p:txBody>
          <a:bodyPr wrap="none">
            <a:spAutoFit/>
          </a:bodyPr>
          <a:lstStyle/>
          <a:p>
            <a:r>
              <a:rPr lang="en-US" sz="2000" b="1" dirty="0">
                <a:latin typeface="Candara" panose="020E0502030303020204" pitchFamily="34" charset="0"/>
                <a:ea typeface="Arial" panose="020B0604020202020204" pitchFamily="34" charset="0"/>
                <a:cs typeface="Arial" panose="020B0604020202020204" pitchFamily="34" charset="0"/>
              </a:rPr>
              <a:t>A summary of the current status of the resource</a:t>
            </a:r>
            <a:endParaRPr lang="en-US" sz="2000" b="1" dirty="0">
              <a:latin typeface="Candara" panose="020E0502030303020204" pitchFamily="34" charset="0"/>
            </a:endParaRPr>
          </a:p>
        </p:txBody>
      </p:sp>
    </p:spTree>
    <p:extLst>
      <p:ext uri="{BB962C8B-B14F-4D97-AF65-F5344CB8AC3E}">
        <p14:creationId xmlns:p14="http://schemas.microsoft.com/office/powerpoint/2010/main" val="15723624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4">
            <a:extLst>
              <a:ext uri="{FF2B5EF4-FFF2-40B4-BE49-F238E27FC236}">
                <a16:creationId xmlns:a16="http://schemas.microsoft.com/office/drawing/2014/main" id="{83E8ADE8-1128-4F70-926E-5598670A708A}"/>
              </a:ext>
            </a:extLst>
          </p:cNvPr>
          <p:cNvSpPr txBox="1">
            <a:spLocks/>
          </p:cNvSpPr>
          <p:nvPr/>
        </p:nvSpPr>
        <p:spPr>
          <a:xfrm>
            <a:off x="4623454" y="475165"/>
            <a:ext cx="6149343" cy="653701"/>
          </a:xfrm>
          <a:prstGeom prst="rect">
            <a:avLst/>
          </a:prstGeom>
        </p:spPr>
        <p:txBody>
          <a:bodyPr vert="horz" lIns="91440" tIns="45720" rIns="91440" bIns="45720" rtlCol="0" anchor="ctr">
            <a:normAutofit/>
          </a:bodyPr>
          <a:lstStyle>
            <a:lvl1pPr algn="l" defTabSz="914377" rtl="0" eaLnBrk="1" latinLnBrk="0" hangingPunct="1">
              <a:lnSpc>
                <a:spcPct val="90000"/>
              </a:lnSpc>
              <a:spcBef>
                <a:spcPct val="0"/>
              </a:spcBef>
              <a:buNone/>
              <a:defRPr sz="4000" b="1" kern="1200" baseline="0">
                <a:solidFill>
                  <a:schemeClr val="tx1"/>
                </a:solidFill>
                <a:latin typeface="Candara" panose="020E0502030303020204" pitchFamily="34" charset="0"/>
                <a:ea typeface="Adobe Fan Heiti Std B" pitchFamily="34" charset="-128"/>
                <a:cs typeface="+mj-cs"/>
              </a:defRPr>
            </a:lvl1pPr>
          </a:lstStyle>
          <a:p>
            <a:r>
              <a:rPr lang="en-US" dirty="0"/>
              <a:t>GRRFAC – project update</a:t>
            </a:r>
            <a:endParaRPr lang="en-GB" dirty="0"/>
          </a:p>
        </p:txBody>
      </p:sp>
      <p:pic>
        <p:nvPicPr>
          <p:cNvPr id="11" name="Picture 10">
            <a:extLst>
              <a:ext uri="{FF2B5EF4-FFF2-40B4-BE49-F238E27FC236}">
                <a16:creationId xmlns:a16="http://schemas.microsoft.com/office/drawing/2014/main" id="{2E383294-D022-46F4-A996-7457653FD0B4}"/>
              </a:ext>
            </a:extLst>
          </p:cNvPr>
          <p:cNvPicPr/>
          <p:nvPr/>
        </p:nvPicPr>
        <p:blipFill>
          <a:blip r:embed="rId2"/>
          <a:stretch>
            <a:fillRect/>
          </a:stretch>
        </p:blipFill>
        <p:spPr>
          <a:xfrm>
            <a:off x="211899" y="1277501"/>
            <a:ext cx="7889685" cy="4451002"/>
          </a:xfrm>
          <a:prstGeom prst="rect">
            <a:avLst/>
          </a:prstGeom>
        </p:spPr>
      </p:pic>
      <p:sp>
        <p:nvSpPr>
          <p:cNvPr id="15" name="Freeform: Shape 14">
            <a:extLst>
              <a:ext uri="{FF2B5EF4-FFF2-40B4-BE49-F238E27FC236}">
                <a16:creationId xmlns:a16="http://schemas.microsoft.com/office/drawing/2014/main" id="{3B989F98-44E8-4DEA-9321-5B905E684F55}"/>
              </a:ext>
            </a:extLst>
          </p:cNvPr>
          <p:cNvSpPr/>
          <p:nvPr/>
        </p:nvSpPr>
        <p:spPr bwMode="auto">
          <a:xfrm>
            <a:off x="5569226" y="10504449"/>
            <a:ext cx="1053548" cy="357809"/>
          </a:xfrm>
          <a:custGeom>
            <a:avLst/>
            <a:gdLst>
              <a:gd name="connsiteX0" fmla="*/ 0 w 1172818"/>
              <a:gd name="connsiteY0" fmla="*/ 357809 h 357809"/>
              <a:gd name="connsiteX1" fmla="*/ 79513 w 1172818"/>
              <a:gd name="connsiteY1" fmla="*/ 159026 h 357809"/>
              <a:gd name="connsiteX2" fmla="*/ 139148 w 1172818"/>
              <a:gd name="connsiteY2" fmla="*/ 178904 h 357809"/>
              <a:gd name="connsiteX3" fmla="*/ 437322 w 1172818"/>
              <a:gd name="connsiteY3" fmla="*/ 258417 h 357809"/>
              <a:gd name="connsiteX4" fmla="*/ 636105 w 1172818"/>
              <a:gd name="connsiteY4" fmla="*/ 258417 h 357809"/>
              <a:gd name="connsiteX5" fmla="*/ 655983 w 1172818"/>
              <a:gd name="connsiteY5" fmla="*/ 198783 h 357809"/>
              <a:gd name="connsiteX6" fmla="*/ 715618 w 1172818"/>
              <a:gd name="connsiteY6" fmla="*/ 159026 h 357809"/>
              <a:gd name="connsiteX7" fmla="*/ 775253 w 1172818"/>
              <a:gd name="connsiteY7" fmla="*/ 178904 h 357809"/>
              <a:gd name="connsiteX8" fmla="*/ 834887 w 1172818"/>
              <a:gd name="connsiteY8" fmla="*/ 218661 h 357809"/>
              <a:gd name="connsiteX9" fmla="*/ 914400 w 1172818"/>
              <a:gd name="connsiteY9" fmla="*/ 238539 h 357809"/>
              <a:gd name="connsiteX10" fmla="*/ 993913 w 1172818"/>
              <a:gd name="connsiteY10" fmla="*/ 99391 h 357809"/>
              <a:gd name="connsiteX11" fmla="*/ 1013792 w 1172818"/>
              <a:gd name="connsiteY11" fmla="*/ 0 h 357809"/>
              <a:gd name="connsiteX12" fmla="*/ 1093305 w 1172818"/>
              <a:gd name="connsiteY12" fmla="*/ 19878 h 357809"/>
              <a:gd name="connsiteX13" fmla="*/ 1172818 w 1172818"/>
              <a:gd name="connsiteY13" fmla="*/ 79513 h 357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72818" h="357809">
                <a:moveTo>
                  <a:pt x="0" y="357809"/>
                </a:moveTo>
                <a:cubicBezTo>
                  <a:pt x="31085" y="-46279"/>
                  <a:pt x="-44155" y="76580"/>
                  <a:pt x="79513" y="159026"/>
                </a:cubicBezTo>
                <a:cubicBezTo>
                  <a:pt x="96947" y="170649"/>
                  <a:pt x="119270" y="172278"/>
                  <a:pt x="139148" y="178904"/>
                </a:cubicBezTo>
                <a:cubicBezTo>
                  <a:pt x="259754" y="359814"/>
                  <a:pt x="171650" y="306722"/>
                  <a:pt x="437322" y="258417"/>
                </a:cubicBezTo>
                <a:cubicBezTo>
                  <a:pt x="483979" y="266193"/>
                  <a:pt x="584977" y="299320"/>
                  <a:pt x="636105" y="258417"/>
                </a:cubicBezTo>
                <a:cubicBezTo>
                  <a:pt x="652467" y="245328"/>
                  <a:pt x="642894" y="215145"/>
                  <a:pt x="655983" y="198783"/>
                </a:cubicBezTo>
                <a:cubicBezTo>
                  <a:pt x="670908" y="180127"/>
                  <a:pt x="695740" y="172278"/>
                  <a:pt x="715618" y="159026"/>
                </a:cubicBezTo>
                <a:cubicBezTo>
                  <a:pt x="735496" y="165652"/>
                  <a:pt x="756512" y="169533"/>
                  <a:pt x="775253" y="178904"/>
                </a:cubicBezTo>
                <a:cubicBezTo>
                  <a:pt x="796621" y="189588"/>
                  <a:pt x="812928" y="209250"/>
                  <a:pt x="834887" y="218661"/>
                </a:cubicBezTo>
                <a:cubicBezTo>
                  <a:pt x="859998" y="229423"/>
                  <a:pt x="887896" y="231913"/>
                  <a:pt x="914400" y="238539"/>
                </a:cubicBezTo>
                <a:cubicBezTo>
                  <a:pt x="943484" y="194913"/>
                  <a:pt x="977098" y="149835"/>
                  <a:pt x="993913" y="99391"/>
                </a:cubicBezTo>
                <a:cubicBezTo>
                  <a:pt x="1004597" y="67338"/>
                  <a:pt x="1007166" y="33130"/>
                  <a:pt x="1013792" y="0"/>
                </a:cubicBezTo>
                <a:cubicBezTo>
                  <a:pt x="1040296" y="6626"/>
                  <a:pt x="1070573" y="4724"/>
                  <a:pt x="1093305" y="19878"/>
                </a:cubicBezTo>
                <a:cubicBezTo>
                  <a:pt x="1199297" y="90540"/>
                  <a:pt x="1076506" y="79513"/>
                  <a:pt x="1172818" y="79513"/>
                </a:cubicBezTo>
              </a:path>
            </a:pathLst>
          </a:custGeom>
          <a:noFill/>
          <a:ln w="9525" cap="flat" cmpd="sng" algn="ctr">
            <a:solidFill>
              <a:schemeClr val="bg1">
                <a:lumMod val="75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3059113" rtl="0" eaLnBrk="1" fontAlgn="base" latinLnBrk="0" hangingPunct="1">
              <a:lnSpc>
                <a:spcPct val="100000"/>
              </a:lnSpc>
              <a:spcBef>
                <a:spcPct val="0"/>
              </a:spcBef>
              <a:spcAft>
                <a:spcPct val="0"/>
              </a:spcAft>
              <a:buClrTx/>
              <a:buSzTx/>
              <a:buFontTx/>
              <a:buNone/>
              <a:tabLst/>
            </a:pPr>
            <a:endParaRPr kumimoji="0" lang="en-US" sz="6000" b="1" i="0" u="none" strike="noStrike" cap="none" normalizeH="0" baseline="0" dirty="0">
              <a:ln>
                <a:noFill/>
              </a:ln>
              <a:solidFill>
                <a:schemeClr val="tx1"/>
              </a:solidFill>
              <a:effectLst>
                <a:outerShdw blurRad="38100" dist="38100" dir="2700000" algn="tl">
                  <a:srgbClr val="000000">
                    <a:alpha val="43137"/>
                  </a:srgbClr>
                </a:outerShdw>
              </a:effectLst>
              <a:latin typeface="Arial" charset="0"/>
            </a:endParaRPr>
          </a:p>
        </p:txBody>
      </p:sp>
      <p:sp>
        <p:nvSpPr>
          <p:cNvPr id="16" name="Rectangle 15">
            <a:extLst>
              <a:ext uri="{FF2B5EF4-FFF2-40B4-BE49-F238E27FC236}">
                <a16:creationId xmlns:a16="http://schemas.microsoft.com/office/drawing/2014/main" id="{74602AAD-2A0C-4513-A592-A56A35ECCAE1}"/>
              </a:ext>
            </a:extLst>
          </p:cNvPr>
          <p:cNvSpPr/>
          <p:nvPr/>
        </p:nvSpPr>
        <p:spPr>
          <a:xfrm>
            <a:off x="299256" y="5728503"/>
            <a:ext cx="8701421" cy="400110"/>
          </a:xfrm>
          <a:prstGeom prst="rect">
            <a:avLst/>
          </a:prstGeom>
        </p:spPr>
        <p:txBody>
          <a:bodyPr wrap="none">
            <a:spAutoFit/>
          </a:bodyPr>
          <a:lstStyle/>
          <a:p>
            <a:r>
              <a:rPr lang="en-US" sz="2000" dirty="0">
                <a:latin typeface="Candara" panose="020E0502030303020204" pitchFamily="34" charset="0"/>
                <a:ea typeface="Arial" panose="020B0604020202020204" pitchFamily="34" charset="0"/>
                <a:cs typeface="Arial" panose="020B0604020202020204" pitchFamily="34" charset="0"/>
              </a:rPr>
              <a:t>Indigenous African cattle Breeds and countries where samples were collected</a:t>
            </a:r>
            <a:endParaRPr lang="en-US" sz="2000" dirty="0"/>
          </a:p>
        </p:txBody>
      </p:sp>
      <p:graphicFrame>
        <p:nvGraphicFramePr>
          <p:cNvPr id="20" name="Table 19">
            <a:extLst>
              <a:ext uri="{FF2B5EF4-FFF2-40B4-BE49-F238E27FC236}">
                <a16:creationId xmlns:a16="http://schemas.microsoft.com/office/drawing/2014/main" id="{BCD0A486-AC55-4282-A7E3-4D8044070353}"/>
              </a:ext>
            </a:extLst>
          </p:cNvPr>
          <p:cNvGraphicFramePr>
            <a:graphicFrameLocks noGrp="1"/>
          </p:cNvGraphicFramePr>
          <p:nvPr>
            <p:extLst>
              <p:ext uri="{D42A27DB-BD31-4B8C-83A1-F6EECF244321}">
                <p14:modId xmlns:p14="http://schemas.microsoft.com/office/powerpoint/2010/main" val="1638075007"/>
              </p:ext>
            </p:extLst>
          </p:nvPr>
        </p:nvGraphicFramePr>
        <p:xfrm>
          <a:off x="8650224" y="1377161"/>
          <a:ext cx="3121698" cy="4351342"/>
        </p:xfrm>
        <a:graphic>
          <a:graphicData uri="http://schemas.openxmlformats.org/drawingml/2006/table">
            <a:tbl>
              <a:tblPr/>
              <a:tblGrid>
                <a:gridCol w="686088">
                  <a:extLst>
                    <a:ext uri="{9D8B030D-6E8A-4147-A177-3AD203B41FA5}">
                      <a16:colId xmlns:a16="http://schemas.microsoft.com/office/drawing/2014/main" val="618489397"/>
                    </a:ext>
                  </a:extLst>
                </a:gridCol>
                <a:gridCol w="2435610">
                  <a:extLst>
                    <a:ext uri="{9D8B030D-6E8A-4147-A177-3AD203B41FA5}">
                      <a16:colId xmlns:a16="http://schemas.microsoft.com/office/drawing/2014/main" val="3303789561"/>
                    </a:ext>
                  </a:extLst>
                </a:gridCol>
              </a:tblGrid>
              <a:tr h="174753">
                <a:tc gridSpan="2">
                  <a:txBody>
                    <a:bodyPr/>
                    <a:lstStyle/>
                    <a:p>
                      <a:pPr algn="ctr" fontAlgn="t"/>
                      <a:r>
                        <a:rPr lang="en-US" sz="1000" b="1" i="0" u="none" strike="noStrike">
                          <a:solidFill>
                            <a:srgbClr val="000000"/>
                          </a:solidFill>
                          <a:effectLst/>
                          <a:latin typeface="Calibri" panose="020F0502020204030204" pitchFamily="34" charset="0"/>
                        </a:rPr>
                        <a:t>GRRFAC collaborators </a:t>
                      </a:r>
                    </a:p>
                  </a:txBody>
                  <a:tcPr marL="5825" marR="5825" marT="58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8CBAD"/>
                    </a:solidFill>
                  </a:tcPr>
                </a:tc>
                <a:tc hMerge="1">
                  <a:txBody>
                    <a:bodyPr/>
                    <a:lstStyle/>
                    <a:p>
                      <a:endParaRPr lang="en-US"/>
                    </a:p>
                  </a:txBody>
                  <a:tcPr/>
                </a:tc>
                <a:extLst>
                  <a:ext uri="{0D108BD9-81ED-4DB2-BD59-A6C34878D82A}">
                    <a16:rowId xmlns:a16="http://schemas.microsoft.com/office/drawing/2014/main" val="2075037818"/>
                  </a:ext>
                </a:extLst>
              </a:tr>
              <a:tr h="174753">
                <a:tc>
                  <a:txBody>
                    <a:bodyPr/>
                    <a:lstStyle/>
                    <a:p>
                      <a:pPr algn="l" fontAlgn="t"/>
                      <a:r>
                        <a:rPr lang="en-US" sz="1000" b="1" i="0" u="none" strike="noStrike">
                          <a:solidFill>
                            <a:srgbClr val="000000"/>
                          </a:solidFill>
                          <a:effectLst/>
                          <a:latin typeface="Calibri" panose="020F0502020204030204" pitchFamily="34" charset="0"/>
                        </a:rPr>
                        <a:t>Country</a:t>
                      </a:r>
                    </a:p>
                  </a:txBody>
                  <a:tcPr marL="5825" marR="5825" marT="58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8CBAD"/>
                    </a:solidFill>
                  </a:tcPr>
                </a:tc>
                <a:tc>
                  <a:txBody>
                    <a:bodyPr/>
                    <a:lstStyle/>
                    <a:p>
                      <a:pPr algn="l" fontAlgn="t"/>
                      <a:r>
                        <a:rPr lang="en-US" sz="1000" b="1" i="0" u="none" strike="noStrike">
                          <a:solidFill>
                            <a:srgbClr val="000000"/>
                          </a:solidFill>
                          <a:effectLst/>
                          <a:latin typeface="Calibri" panose="020F0502020204030204" pitchFamily="34" charset="0"/>
                        </a:rPr>
                        <a:t>Research partner</a:t>
                      </a:r>
                    </a:p>
                  </a:txBody>
                  <a:tcPr marL="5825" marR="5825" marT="58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8CBAD"/>
                    </a:solidFill>
                  </a:tcPr>
                </a:tc>
                <a:extLst>
                  <a:ext uri="{0D108BD9-81ED-4DB2-BD59-A6C34878D82A}">
                    <a16:rowId xmlns:a16="http://schemas.microsoft.com/office/drawing/2014/main" val="1542689056"/>
                  </a:ext>
                </a:extLst>
              </a:tr>
              <a:tr h="512607">
                <a:tc>
                  <a:txBody>
                    <a:bodyPr/>
                    <a:lstStyle/>
                    <a:p>
                      <a:pPr algn="l" fontAlgn="t"/>
                      <a:r>
                        <a:rPr lang="en-US" sz="1000" b="0" i="0" u="none" strike="noStrike">
                          <a:solidFill>
                            <a:srgbClr val="000000"/>
                          </a:solidFill>
                          <a:effectLst/>
                          <a:latin typeface="Calibri" panose="020F0502020204030204" pitchFamily="34" charset="0"/>
                        </a:rPr>
                        <a:t>Senegal</a:t>
                      </a:r>
                    </a:p>
                  </a:txBody>
                  <a:tcPr marL="5825" marR="5825" marT="58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fr-FR" sz="1000" b="0" i="0" u="none" strike="noStrike">
                          <a:solidFill>
                            <a:srgbClr val="000000"/>
                          </a:solidFill>
                          <a:effectLst/>
                          <a:latin typeface="Calibri" panose="020F0502020204030204" pitchFamily="34" charset="0"/>
                        </a:rPr>
                        <a:t>Ecole Inter Etats des Sciences et MÃ©decine VÃ©tÃ©rinaires de Dakar (EISMV)</a:t>
                      </a:r>
                    </a:p>
                  </a:txBody>
                  <a:tcPr marL="5825" marR="5825" marT="58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02381223"/>
                  </a:ext>
                </a:extLst>
              </a:tr>
              <a:tr h="174753">
                <a:tc>
                  <a:txBody>
                    <a:bodyPr/>
                    <a:lstStyle/>
                    <a:p>
                      <a:pPr algn="l" fontAlgn="t"/>
                      <a:r>
                        <a:rPr lang="en-US" sz="1000" b="0" i="0" u="none" strike="noStrike" dirty="0">
                          <a:solidFill>
                            <a:srgbClr val="000000"/>
                          </a:solidFill>
                          <a:effectLst/>
                          <a:latin typeface="Calibri" panose="020F0502020204030204" pitchFamily="34" charset="0"/>
                        </a:rPr>
                        <a:t>Malawi</a:t>
                      </a:r>
                    </a:p>
                  </a:txBody>
                  <a:tcPr marL="5825" marR="5825" marT="58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000" b="0" i="0" u="none" strike="noStrike" dirty="0">
                          <a:solidFill>
                            <a:srgbClr val="000000"/>
                          </a:solidFill>
                          <a:effectLst/>
                          <a:latin typeface="Calibri" panose="020F0502020204030204" pitchFamily="34" charset="0"/>
                        </a:rPr>
                        <a:t>(LAUNAR)</a:t>
                      </a:r>
                    </a:p>
                  </a:txBody>
                  <a:tcPr marL="5825" marR="5825" marT="58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2777304"/>
                  </a:ext>
                </a:extLst>
              </a:tr>
              <a:tr h="512607">
                <a:tc>
                  <a:txBody>
                    <a:bodyPr/>
                    <a:lstStyle/>
                    <a:p>
                      <a:pPr algn="l" fontAlgn="t"/>
                      <a:r>
                        <a:rPr lang="en-US" sz="1000" b="0" i="0" u="none" strike="noStrike">
                          <a:solidFill>
                            <a:srgbClr val="000000"/>
                          </a:solidFill>
                          <a:effectLst/>
                          <a:latin typeface="Calibri" panose="020F0502020204030204" pitchFamily="34" charset="0"/>
                        </a:rPr>
                        <a:t>Burkina Faso</a:t>
                      </a:r>
                    </a:p>
                  </a:txBody>
                  <a:tcPr marL="5825" marR="5825" marT="58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fr-FR" sz="1000" b="0" i="0" u="none" strike="noStrike">
                          <a:solidFill>
                            <a:srgbClr val="000000"/>
                          </a:solidFill>
                          <a:effectLst/>
                          <a:latin typeface="Calibri" panose="020F0502020204030204" pitchFamily="34" charset="0"/>
                        </a:rPr>
                        <a:t>Institut de l’Environnement et de Recherches Agricoles (INERA), Ouagadougougou</a:t>
                      </a:r>
                    </a:p>
                  </a:txBody>
                  <a:tcPr marL="5825" marR="5825" marT="58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26962335"/>
                  </a:ext>
                </a:extLst>
              </a:tr>
              <a:tr h="343680">
                <a:tc>
                  <a:txBody>
                    <a:bodyPr/>
                    <a:lstStyle/>
                    <a:p>
                      <a:pPr algn="l" fontAlgn="t"/>
                      <a:r>
                        <a:rPr lang="en-US" sz="1000" b="0" i="0" u="none" strike="noStrike">
                          <a:solidFill>
                            <a:srgbClr val="000000"/>
                          </a:solidFill>
                          <a:effectLst/>
                          <a:latin typeface="Calibri" panose="020F0502020204030204" pitchFamily="34" charset="0"/>
                        </a:rPr>
                        <a:t>Chad</a:t>
                      </a:r>
                    </a:p>
                  </a:txBody>
                  <a:tcPr marL="5825" marR="5825" marT="58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000" b="0" i="0" u="none" strike="noStrike">
                          <a:solidFill>
                            <a:srgbClr val="000000"/>
                          </a:solidFill>
                          <a:effectLst/>
                          <a:latin typeface="Calibri" panose="020F0502020204030204" pitchFamily="34" charset="0"/>
                        </a:rPr>
                        <a:t>National High Institute of Sciences and Techniques, Abeche </a:t>
                      </a:r>
                    </a:p>
                  </a:txBody>
                  <a:tcPr marL="5825" marR="5825" marT="58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04157545"/>
                  </a:ext>
                </a:extLst>
              </a:tr>
              <a:tr h="174753">
                <a:tc>
                  <a:txBody>
                    <a:bodyPr/>
                    <a:lstStyle/>
                    <a:p>
                      <a:pPr algn="l" fontAlgn="t"/>
                      <a:r>
                        <a:rPr lang="en-US" sz="1000" b="0" i="0" u="none" strike="noStrike">
                          <a:solidFill>
                            <a:srgbClr val="000000"/>
                          </a:solidFill>
                          <a:effectLst/>
                          <a:latin typeface="Calibri" panose="020F0502020204030204" pitchFamily="34" charset="0"/>
                        </a:rPr>
                        <a:t>Togo</a:t>
                      </a:r>
                    </a:p>
                  </a:txBody>
                  <a:tcPr marL="5825" marR="5825" marT="58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000" b="0" i="0" u="none" strike="noStrike">
                          <a:solidFill>
                            <a:srgbClr val="000000"/>
                          </a:solidFill>
                          <a:effectLst/>
                          <a:latin typeface="Calibri" panose="020F0502020204030204" pitchFamily="34" charset="0"/>
                        </a:rPr>
                        <a:t>Universite de Lome</a:t>
                      </a:r>
                    </a:p>
                  </a:txBody>
                  <a:tcPr marL="5825" marR="5825" marT="58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48835380"/>
                  </a:ext>
                </a:extLst>
              </a:tr>
              <a:tr h="174753">
                <a:tc>
                  <a:txBody>
                    <a:bodyPr/>
                    <a:lstStyle/>
                    <a:p>
                      <a:pPr algn="l" fontAlgn="t"/>
                      <a:r>
                        <a:rPr lang="en-US" sz="1000" b="0" i="0" u="none" strike="noStrike">
                          <a:solidFill>
                            <a:srgbClr val="000000"/>
                          </a:solidFill>
                          <a:effectLst/>
                          <a:latin typeface="Calibri" panose="020F0502020204030204" pitchFamily="34" charset="0"/>
                        </a:rPr>
                        <a:t>Sudan</a:t>
                      </a:r>
                    </a:p>
                  </a:txBody>
                  <a:tcPr marL="5825" marR="5825" marT="58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000" b="0" i="0" u="none" strike="noStrike">
                          <a:solidFill>
                            <a:srgbClr val="000000"/>
                          </a:solidFill>
                          <a:effectLst/>
                          <a:latin typeface="Calibri" panose="020F0502020204030204" pitchFamily="34" charset="0"/>
                        </a:rPr>
                        <a:t>University of Khartoum</a:t>
                      </a:r>
                    </a:p>
                  </a:txBody>
                  <a:tcPr marL="5825" marR="5825" marT="58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96075200"/>
                  </a:ext>
                </a:extLst>
              </a:tr>
              <a:tr h="174753">
                <a:tc>
                  <a:txBody>
                    <a:bodyPr/>
                    <a:lstStyle/>
                    <a:p>
                      <a:pPr algn="l" fontAlgn="t"/>
                      <a:r>
                        <a:rPr lang="en-US" sz="1000" b="0" i="0" u="none" strike="noStrike">
                          <a:solidFill>
                            <a:srgbClr val="000000"/>
                          </a:solidFill>
                          <a:effectLst/>
                          <a:latin typeface="Calibri" panose="020F0502020204030204" pitchFamily="34" charset="0"/>
                        </a:rPr>
                        <a:t>Ethiopia</a:t>
                      </a:r>
                    </a:p>
                  </a:txBody>
                  <a:tcPr marL="5825" marR="5825" marT="58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000" b="0" i="0" u="none" strike="noStrike">
                          <a:solidFill>
                            <a:srgbClr val="000000"/>
                          </a:solidFill>
                          <a:effectLst/>
                          <a:latin typeface="Calibri" panose="020F0502020204030204" pitchFamily="34" charset="0"/>
                        </a:rPr>
                        <a:t>Ethiopian Biodervisity Institute (EBI)</a:t>
                      </a:r>
                    </a:p>
                  </a:txBody>
                  <a:tcPr marL="5825" marR="5825" marT="58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03165554"/>
                  </a:ext>
                </a:extLst>
              </a:tr>
              <a:tr h="174753">
                <a:tc>
                  <a:txBody>
                    <a:bodyPr/>
                    <a:lstStyle/>
                    <a:p>
                      <a:pPr algn="l" fontAlgn="t"/>
                      <a:r>
                        <a:rPr lang="en-US" sz="1000" b="0" i="0" u="none" strike="noStrike">
                          <a:solidFill>
                            <a:srgbClr val="000000"/>
                          </a:solidFill>
                          <a:effectLst/>
                          <a:latin typeface="Calibri" panose="020F0502020204030204" pitchFamily="34" charset="0"/>
                        </a:rPr>
                        <a:t>Rwanda</a:t>
                      </a:r>
                    </a:p>
                  </a:txBody>
                  <a:tcPr marL="5825" marR="5825" marT="58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000" b="0" i="0" u="none" strike="noStrike">
                          <a:solidFill>
                            <a:srgbClr val="000000"/>
                          </a:solidFill>
                          <a:effectLst/>
                          <a:latin typeface="Calibri" panose="020F0502020204030204" pitchFamily="34" charset="0"/>
                        </a:rPr>
                        <a:t>Rwanda Agricultural Board</a:t>
                      </a:r>
                    </a:p>
                  </a:txBody>
                  <a:tcPr marL="5825" marR="5825" marT="58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90333920"/>
                  </a:ext>
                </a:extLst>
              </a:tr>
              <a:tr h="343680">
                <a:tc>
                  <a:txBody>
                    <a:bodyPr/>
                    <a:lstStyle/>
                    <a:p>
                      <a:pPr algn="l" fontAlgn="t"/>
                      <a:r>
                        <a:rPr lang="en-US" sz="1000" b="0" i="0" u="none" strike="noStrike">
                          <a:solidFill>
                            <a:srgbClr val="000000"/>
                          </a:solidFill>
                          <a:effectLst/>
                          <a:latin typeface="Calibri" panose="020F0502020204030204" pitchFamily="34" charset="0"/>
                        </a:rPr>
                        <a:t>Kenya</a:t>
                      </a:r>
                    </a:p>
                  </a:txBody>
                  <a:tcPr marL="5825" marR="5825" marT="58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000" b="0" i="0" u="none" strike="noStrike">
                          <a:solidFill>
                            <a:srgbClr val="000000"/>
                          </a:solidFill>
                          <a:effectLst/>
                          <a:latin typeface="Calibri" panose="020F0502020204030204" pitchFamily="34" charset="0"/>
                        </a:rPr>
                        <a:t>National Environment Management Agency (NEMA)</a:t>
                      </a:r>
                    </a:p>
                  </a:txBody>
                  <a:tcPr marL="5825" marR="5825" marT="58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55380226"/>
                  </a:ext>
                </a:extLst>
              </a:tr>
              <a:tr h="174753">
                <a:tc>
                  <a:txBody>
                    <a:bodyPr/>
                    <a:lstStyle/>
                    <a:p>
                      <a:pPr algn="l" fontAlgn="t"/>
                      <a:r>
                        <a:rPr lang="en-US" sz="1000" b="0" i="0" u="none" strike="noStrike">
                          <a:solidFill>
                            <a:srgbClr val="000000"/>
                          </a:solidFill>
                          <a:effectLst/>
                          <a:latin typeface="Calibri" panose="020F0502020204030204" pitchFamily="34" charset="0"/>
                        </a:rPr>
                        <a:t>Madagascar</a:t>
                      </a:r>
                    </a:p>
                  </a:txBody>
                  <a:tcPr marL="5825" marR="5825" marT="58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000" b="0" i="0" u="none" strike="noStrike">
                          <a:solidFill>
                            <a:srgbClr val="000000"/>
                          </a:solidFill>
                          <a:effectLst/>
                          <a:latin typeface="Calibri" panose="020F0502020204030204" pitchFamily="34" charset="0"/>
                        </a:rPr>
                        <a:t>Ministère de l’Elevage</a:t>
                      </a:r>
                    </a:p>
                  </a:txBody>
                  <a:tcPr marL="5825" marR="5825" marT="58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48861851"/>
                  </a:ext>
                </a:extLst>
              </a:tr>
              <a:tr h="174753">
                <a:tc>
                  <a:txBody>
                    <a:bodyPr/>
                    <a:lstStyle/>
                    <a:p>
                      <a:pPr algn="l" fontAlgn="t"/>
                      <a:r>
                        <a:rPr lang="en-US" sz="1000" b="0" i="0" u="none" strike="noStrike">
                          <a:solidFill>
                            <a:srgbClr val="000000"/>
                          </a:solidFill>
                          <a:effectLst/>
                          <a:latin typeface="Calibri" panose="020F0502020204030204" pitchFamily="34" charset="0"/>
                        </a:rPr>
                        <a:t>Ghana</a:t>
                      </a:r>
                    </a:p>
                  </a:txBody>
                  <a:tcPr marL="5825" marR="5825" marT="58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000" b="0" i="0" u="none" strike="noStrike">
                          <a:solidFill>
                            <a:srgbClr val="000000"/>
                          </a:solidFill>
                          <a:effectLst/>
                          <a:latin typeface="Calibri" panose="020F0502020204030204" pitchFamily="34" charset="0"/>
                        </a:rPr>
                        <a:t>University of Ghana</a:t>
                      </a:r>
                    </a:p>
                  </a:txBody>
                  <a:tcPr marL="5825" marR="5825" marT="58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27829369"/>
                  </a:ext>
                </a:extLst>
              </a:tr>
              <a:tr h="174753">
                <a:tc>
                  <a:txBody>
                    <a:bodyPr/>
                    <a:lstStyle/>
                    <a:p>
                      <a:pPr algn="l" fontAlgn="t"/>
                      <a:r>
                        <a:rPr lang="en-US" sz="1000" b="0" i="0" u="none" strike="noStrike">
                          <a:solidFill>
                            <a:srgbClr val="000000"/>
                          </a:solidFill>
                          <a:effectLst/>
                          <a:latin typeface="Calibri" panose="020F0502020204030204" pitchFamily="34" charset="0"/>
                        </a:rPr>
                        <a:t>Guinea</a:t>
                      </a:r>
                    </a:p>
                  </a:txBody>
                  <a:tcPr marL="5825" marR="5825" marT="58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900" b="0" i="0" u="none" strike="noStrike">
                          <a:solidFill>
                            <a:srgbClr val="000000"/>
                          </a:solidFill>
                          <a:effectLst/>
                          <a:latin typeface="Arial" panose="020B0604020202020204" pitchFamily="34" charset="0"/>
                        </a:rPr>
                        <a:t>Central Vétérinaire de Dianostic (LCVD)</a:t>
                      </a:r>
                    </a:p>
                  </a:txBody>
                  <a:tcPr marL="5825" marR="5825" marT="58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98019180"/>
                  </a:ext>
                </a:extLst>
              </a:tr>
              <a:tr h="343680">
                <a:tc>
                  <a:txBody>
                    <a:bodyPr/>
                    <a:lstStyle/>
                    <a:p>
                      <a:pPr algn="l" fontAlgn="t"/>
                      <a:r>
                        <a:rPr lang="en-US" sz="1000" b="0" i="0" u="none" strike="noStrike">
                          <a:solidFill>
                            <a:srgbClr val="000000"/>
                          </a:solidFill>
                          <a:effectLst/>
                          <a:latin typeface="Calibri" panose="020F0502020204030204" pitchFamily="34" charset="0"/>
                        </a:rPr>
                        <a:t>Nigeria</a:t>
                      </a:r>
                    </a:p>
                  </a:txBody>
                  <a:tcPr marL="5825" marR="5825" marT="58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000" b="0" i="0" u="none" strike="noStrike">
                          <a:solidFill>
                            <a:srgbClr val="000000"/>
                          </a:solidFill>
                          <a:effectLst/>
                          <a:latin typeface="Calibri" panose="020F0502020204030204" pitchFamily="34" charset="0"/>
                        </a:rPr>
                        <a:t>Centre for Genomic Research and Innovation (CGRI), NABDA</a:t>
                      </a:r>
                    </a:p>
                  </a:txBody>
                  <a:tcPr marL="5825" marR="5825" marT="58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86952263"/>
                  </a:ext>
                </a:extLst>
              </a:tr>
              <a:tr h="547558">
                <a:tc>
                  <a:txBody>
                    <a:bodyPr/>
                    <a:lstStyle/>
                    <a:p>
                      <a:pPr algn="l" fontAlgn="t"/>
                      <a:r>
                        <a:rPr lang="en-US" sz="1000" b="0" i="0" u="none" strike="noStrike">
                          <a:solidFill>
                            <a:srgbClr val="000000"/>
                          </a:solidFill>
                          <a:effectLst/>
                          <a:latin typeface="Calibri" panose="020F0502020204030204" pitchFamily="34" charset="0"/>
                        </a:rPr>
                        <a:t>Benin</a:t>
                      </a:r>
                    </a:p>
                  </a:txBody>
                  <a:tcPr marL="5825" marR="5825" marT="58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fr-FR" sz="1100" b="0" i="0" u="none" strike="noStrike" dirty="0">
                          <a:solidFill>
                            <a:srgbClr val="000000"/>
                          </a:solidFill>
                          <a:effectLst/>
                          <a:latin typeface="Times New Roman" panose="02020603050405020304" pitchFamily="18" charset="0"/>
                        </a:rPr>
                        <a:t>Laboratoire de Biotechnologie Animale et de Technologie des Viandes</a:t>
                      </a:r>
                    </a:p>
                  </a:txBody>
                  <a:tcPr marL="5825" marR="5825" marT="58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69874877"/>
                  </a:ext>
                </a:extLst>
              </a:tr>
            </a:tbl>
          </a:graphicData>
        </a:graphic>
      </p:graphicFrame>
      <p:sp>
        <p:nvSpPr>
          <p:cNvPr id="21" name="Rectangle: Rounded Corners 20">
            <a:extLst>
              <a:ext uri="{FF2B5EF4-FFF2-40B4-BE49-F238E27FC236}">
                <a16:creationId xmlns:a16="http://schemas.microsoft.com/office/drawing/2014/main" id="{9AC38871-24BE-4E02-B100-092984E30644}"/>
              </a:ext>
            </a:extLst>
          </p:cNvPr>
          <p:cNvSpPr/>
          <p:nvPr/>
        </p:nvSpPr>
        <p:spPr>
          <a:xfrm>
            <a:off x="649224" y="1837944"/>
            <a:ext cx="731520" cy="369332"/>
          </a:xfrm>
          <a:prstGeom prst="roundRect">
            <a:avLst/>
          </a:prstGeom>
          <a:solidFill>
            <a:srgbClr val="92D050">
              <a:alpha val="3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Rounded Corners 21">
            <a:extLst>
              <a:ext uri="{FF2B5EF4-FFF2-40B4-BE49-F238E27FC236}">
                <a16:creationId xmlns:a16="http://schemas.microsoft.com/office/drawing/2014/main" id="{1F7E1543-1D27-43BD-94ED-E7C71F2E33C0}"/>
              </a:ext>
            </a:extLst>
          </p:cNvPr>
          <p:cNvSpPr/>
          <p:nvPr/>
        </p:nvSpPr>
        <p:spPr>
          <a:xfrm>
            <a:off x="649224" y="2341194"/>
            <a:ext cx="731520" cy="630605"/>
          </a:xfrm>
          <a:prstGeom prst="roundRect">
            <a:avLst/>
          </a:prstGeom>
          <a:solidFill>
            <a:srgbClr val="92D050">
              <a:alpha val="3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Rounded Corners 22">
            <a:extLst>
              <a:ext uri="{FF2B5EF4-FFF2-40B4-BE49-F238E27FC236}">
                <a16:creationId xmlns:a16="http://schemas.microsoft.com/office/drawing/2014/main" id="{EEC8A453-2310-4977-833A-8424069A9637}"/>
              </a:ext>
            </a:extLst>
          </p:cNvPr>
          <p:cNvSpPr/>
          <p:nvPr/>
        </p:nvSpPr>
        <p:spPr>
          <a:xfrm>
            <a:off x="557784" y="2971799"/>
            <a:ext cx="649224" cy="219457"/>
          </a:xfrm>
          <a:prstGeom prst="roundRect">
            <a:avLst/>
          </a:prstGeom>
          <a:solidFill>
            <a:schemeClr val="accent4">
              <a:lumMod val="60000"/>
              <a:lumOff val="40000"/>
              <a:alpha val="3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Rounded Corners 23">
            <a:extLst>
              <a:ext uri="{FF2B5EF4-FFF2-40B4-BE49-F238E27FC236}">
                <a16:creationId xmlns:a16="http://schemas.microsoft.com/office/drawing/2014/main" id="{4FB88E87-C827-4C67-8C78-8AE969AFF019}"/>
              </a:ext>
            </a:extLst>
          </p:cNvPr>
          <p:cNvSpPr/>
          <p:nvPr/>
        </p:nvSpPr>
        <p:spPr>
          <a:xfrm>
            <a:off x="3974230" y="1805484"/>
            <a:ext cx="649224" cy="219457"/>
          </a:xfrm>
          <a:prstGeom prst="roundRect">
            <a:avLst/>
          </a:prstGeom>
          <a:solidFill>
            <a:schemeClr val="accent4">
              <a:alpha val="3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Rounded Corners 24">
            <a:extLst>
              <a:ext uri="{FF2B5EF4-FFF2-40B4-BE49-F238E27FC236}">
                <a16:creationId xmlns:a16="http://schemas.microsoft.com/office/drawing/2014/main" id="{DD40F799-9F19-4B01-BA6E-119209D590CA}"/>
              </a:ext>
            </a:extLst>
          </p:cNvPr>
          <p:cNvSpPr/>
          <p:nvPr/>
        </p:nvSpPr>
        <p:spPr>
          <a:xfrm>
            <a:off x="420078" y="3397721"/>
            <a:ext cx="896658" cy="338601"/>
          </a:xfrm>
          <a:prstGeom prst="roundRect">
            <a:avLst/>
          </a:prstGeom>
          <a:solidFill>
            <a:srgbClr val="92D050">
              <a:alpha val="3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3FE7DCCB-5974-42B7-877A-49EC2988399D}"/>
              </a:ext>
            </a:extLst>
          </p:cNvPr>
          <p:cNvSpPr/>
          <p:nvPr/>
        </p:nvSpPr>
        <p:spPr>
          <a:xfrm>
            <a:off x="6040034" y="6128613"/>
            <a:ext cx="6096000" cy="707886"/>
          </a:xfrm>
          <a:prstGeom prst="rect">
            <a:avLst/>
          </a:prstGeom>
        </p:spPr>
        <p:txBody>
          <a:bodyPr>
            <a:spAutoFit/>
          </a:bodyPr>
          <a:lstStyle/>
          <a:p>
            <a:pPr marL="571465" indent="-571465">
              <a:buFont typeface="Wingdings" panose="05000000000000000000" pitchFamily="2" charset="2"/>
              <a:buChar char="q"/>
            </a:pPr>
            <a:r>
              <a:rPr lang="en-US" sz="2000" dirty="0">
                <a:latin typeface="Candara" panose="020E0502030303020204" pitchFamily="34" charset="0"/>
              </a:rPr>
              <a:t>13 African partners, 40 African cattle breeds and about 1500 samples </a:t>
            </a:r>
          </a:p>
        </p:txBody>
      </p:sp>
      <p:sp>
        <p:nvSpPr>
          <p:cNvPr id="27" name="Rectangle: Rounded Corners 26">
            <a:extLst>
              <a:ext uri="{FF2B5EF4-FFF2-40B4-BE49-F238E27FC236}">
                <a16:creationId xmlns:a16="http://schemas.microsoft.com/office/drawing/2014/main" id="{21325D57-835E-480E-93C7-C839C6C924B6}"/>
              </a:ext>
            </a:extLst>
          </p:cNvPr>
          <p:cNvSpPr/>
          <p:nvPr/>
        </p:nvSpPr>
        <p:spPr>
          <a:xfrm>
            <a:off x="7031736" y="2574199"/>
            <a:ext cx="615334" cy="187289"/>
          </a:xfrm>
          <a:prstGeom prst="roundRect">
            <a:avLst/>
          </a:prstGeom>
          <a:solidFill>
            <a:schemeClr val="accent4">
              <a:alpha val="3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806862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4568590" y="145981"/>
            <a:ext cx="6149343" cy="653701"/>
          </a:xfrm>
        </p:spPr>
        <p:txBody>
          <a:bodyPr>
            <a:normAutofit/>
          </a:bodyPr>
          <a:lstStyle/>
          <a:p>
            <a:r>
              <a:rPr lang="en-US" dirty="0"/>
              <a:t>GRRFAC – project update</a:t>
            </a:r>
            <a:endParaRPr lang="en-GB" dirty="0"/>
          </a:p>
        </p:txBody>
      </p:sp>
      <p:pic>
        <p:nvPicPr>
          <p:cNvPr id="7" name="Picture 6">
            <a:extLst>
              <a:ext uri="{FF2B5EF4-FFF2-40B4-BE49-F238E27FC236}">
                <a16:creationId xmlns:a16="http://schemas.microsoft.com/office/drawing/2014/main" id="{A76AD664-31E8-4AAE-9B6E-7CC415B75F21}"/>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6718478" y="799682"/>
            <a:ext cx="4782556" cy="4564828"/>
          </a:xfrm>
          <a:prstGeom prst="rect">
            <a:avLst/>
          </a:prstGeom>
          <a:noFill/>
        </p:spPr>
      </p:pic>
      <p:sp>
        <p:nvSpPr>
          <p:cNvPr id="8" name="Rectangle 7">
            <a:extLst>
              <a:ext uri="{FF2B5EF4-FFF2-40B4-BE49-F238E27FC236}">
                <a16:creationId xmlns:a16="http://schemas.microsoft.com/office/drawing/2014/main" id="{39FFF968-4F28-49DD-AFC3-D6A81DAB2A6E}"/>
              </a:ext>
            </a:extLst>
          </p:cNvPr>
          <p:cNvSpPr/>
          <p:nvPr/>
        </p:nvSpPr>
        <p:spPr>
          <a:xfrm>
            <a:off x="6498159" y="5624978"/>
            <a:ext cx="5284857" cy="1015663"/>
          </a:xfrm>
          <a:prstGeom prst="rect">
            <a:avLst/>
          </a:prstGeom>
        </p:spPr>
        <p:txBody>
          <a:bodyPr wrap="square">
            <a:spAutoFit/>
          </a:bodyPr>
          <a:lstStyle/>
          <a:p>
            <a:pPr algn="just"/>
            <a:r>
              <a:rPr lang="en-US" sz="2000" dirty="0">
                <a:latin typeface="Candara" panose="020E0502030303020204" pitchFamily="34" charset="0"/>
                <a:ea typeface="Arial" panose="020B0604020202020204" pitchFamily="34" charset="0"/>
                <a:cs typeface="Arial" panose="020B0604020202020204" pitchFamily="34" charset="0"/>
              </a:rPr>
              <a:t>principal component analysis of the currently collated African cattle samples/breeds in relation to reference cattle breeds. </a:t>
            </a:r>
            <a:endParaRPr lang="en-US" sz="2000" dirty="0">
              <a:latin typeface="Candara" panose="020E0502030303020204" pitchFamily="34" charset="0"/>
            </a:endParaRPr>
          </a:p>
        </p:txBody>
      </p:sp>
      <p:sp>
        <p:nvSpPr>
          <p:cNvPr id="11" name="Rectangle 10">
            <a:extLst>
              <a:ext uri="{FF2B5EF4-FFF2-40B4-BE49-F238E27FC236}">
                <a16:creationId xmlns:a16="http://schemas.microsoft.com/office/drawing/2014/main" id="{37BEE437-DBA6-4B38-8EC4-8410800A9778}"/>
              </a:ext>
            </a:extLst>
          </p:cNvPr>
          <p:cNvSpPr/>
          <p:nvPr/>
        </p:nvSpPr>
        <p:spPr>
          <a:xfrm>
            <a:off x="311713" y="1382286"/>
            <a:ext cx="6096000" cy="4093428"/>
          </a:xfrm>
          <a:prstGeom prst="rect">
            <a:avLst/>
          </a:prstGeom>
        </p:spPr>
        <p:txBody>
          <a:bodyPr>
            <a:spAutoFit/>
          </a:bodyPr>
          <a:lstStyle/>
          <a:p>
            <a:pPr marL="571465" indent="-571465">
              <a:buFont typeface="Wingdings" panose="05000000000000000000" pitchFamily="2" charset="2"/>
              <a:buChar char="q"/>
            </a:pPr>
            <a:r>
              <a:rPr lang="en-US" sz="2000" dirty="0">
                <a:latin typeface="Candara" panose="020E0502030303020204" pitchFamily="34" charset="0"/>
              </a:rPr>
              <a:t>13 African partners, 40 African cattle breeds and about 1500 samples </a:t>
            </a:r>
          </a:p>
          <a:p>
            <a:endParaRPr lang="en-US" sz="2000" dirty="0">
              <a:latin typeface="Candara" panose="020E0502030303020204" pitchFamily="34" charset="0"/>
            </a:endParaRPr>
          </a:p>
          <a:p>
            <a:pPr marL="571465" indent="-571465">
              <a:buFont typeface="Wingdings" panose="05000000000000000000" pitchFamily="2" charset="2"/>
              <a:buChar char="q"/>
            </a:pPr>
            <a:r>
              <a:rPr lang="en-US" sz="2000" dirty="0">
                <a:latin typeface="Candara" panose="020E0502030303020204" pitchFamily="34" charset="0"/>
              </a:rPr>
              <a:t>Whole genome sequences of up to 380 samples is already in our database and the generation of new sequences is on-going</a:t>
            </a:r>
          </a:p>
          <a:p>
            <a:endParaRPr lang="en-US" sz="2000" dirty="0">
              <a:latin typeface="Candara" panose="020E0502030303020204" pitchFamily="34" charset="0"/>
            </a:endParaRPr>
          </a:p>
          <a:p>
            <a:pPr marL="571465" indent="-571465">
              <a:buFont typeface="Wingdings" panose="05000000000000000000" pitchFamily="2" charset="2"/>
              <a:buChar char="q"/>
            </a:pPr>
            <a:r>
              <a:rPr lang="en-US" sz="2000" dirty="0">
                <a:latin typeface="Candara" panose="020E0502030303020204" pitchFamily="34" charset="0"/>
              </a:rPr>
              <a:t>Sequences are being mapped to the latest </a:t>
            </a:r>
            <a:r>
              <a:rPr lang="en-US" sz="2000" i="1" dirty="0">
                <a:latin typeface="Candara" panose="020E0502030303020204" pitchFamily="34" charset="0"/>
              </a:rPr>
              <a:t>Bos taurus</a:t>
            </a:r>
            <a:r>
              <a:rPr lang="en-US" sz="2000" dirty="0">
                <a:latin typeface="Candara" panose="020E0502030303020204" pitchFamily="34" charset="0"/>
              </a:rPr>
              <a:t> reference</a:t>
            </a:r>
            <a:r>
              <a:rPr lang="en-US" sz="2000" i="1" dirty="0">
                <a:latin typeface="Candara" panose="020E0502030303020204" pitchFamily="34" charset="0"/>
              </a:rPr>
              <a:t> </a:t>
            </a:r>
            <a:r>
              <a:rPr lang="en-US" sz="2000" dirty="0">
                <a:latin typeface="Candara" panose="020E0502030303020204" pitchFamily="34" charset="0"/>
              </a:rPr>
              <a:t>genome assembly (ARS-UCD1.2) for variants discovery and further analyses</a:t>
            </a:r>
          </a:p>
          <a:p>
            <a:pPr marL="571465" indent="-571465">
              <a:buFont typeface="Wingdings" panose="05000000000000000000" pitchFamily="2" charset="2"/>
              <a:buChar char="q"/>
            </a:pPr>
            <a:endParaRPr lang="en-US" sz="2000" dirty="0">
              <a:latin typeface="Candara" panose="020E0502030303020204" pitchFamily="34" charset="0"/>
            </a:endParaRPr>
          </a:p>
          <a:p>
            <a:pPr marL="571465" indent="-571465">
              <a:buFont typeface="Wingdings" panose="05000000000000000000" pitchFamily="2" charset="2"/>
              <a:buChar char="q"/>
            </a:pPr>
            <a:r>
              <a:rPr lang="en-US" sz="2000" dirty="0">
                <a:latin typeface="Candara" panose="020E0502030303020204" pitchFamily="34" charset="0"/>
              </a:rPr>
              <a:t>About 38 million SNPs identified in all samples and PCA of these samples shown</a:t>
            </a:r>
          </a:p>
        </p:txBody>
      </p:sp>
    </p:spTree>
    <p:extLst>
      <p:ext uri="{BB962C8B-B14F-4D97-AF65-F5344CB8AC3E}">
        <p14:creationId xmlns:p14="http://schemas.microsoft.com/office/powerpoint/2010/main" val="15654216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0"/>
          </p:nvPr>
        </p:nvSpPr>
        <p:spPr>
          <a:xfrm>
            <a:off x="642189" y="1741556"/>
            <a:ext cx="11074400" cy="3982588"/>
          </a:xfrm>
        </p:spPr>
        <p:txBody>
          <a:bodyPr>
            <a:noAutofit/>
          </a:bodyPr>
          <a:lstStyle/>
          <a:p>
            <a:pPr algn="just">
              <a:lnSpc>
                <a:spcPct val="150000"/>
              </a:lnSpc>
              <a:buFont typeface="Wingdings" panose="05000000000000000000" pitchFamily="2" charset="2"/>
              <a:buChar char="q"/>
            </a:pPr>
            <a:r>
              <a:rPr lang="en-US" dirty="0">
                <a:solidFill>
                  <a:schemeClr val="tx1"/>
                </a:solidFill>
              </a:rPr>
              <a:t> to test the hypothesis that a meaningful proportion of African cattle SNPs remain unrepresented on the existing </a:t>
            </a:r>
            <a:r>
              <a:rPr lang="en-US" dirty="0" err="1">
                <a:solidFill>
                  <a:schemeClr val="tx1"/>
                </a:solidFill>
              </a:rPr>
              <a:t>BovineHD</a:t>
            </a:r>
            <a:r>
              <a:rPr lang="en-US" dirty="0">
                <a:solidFill>
                  <a:schemeClr val="tx1"/>
                </a:solidFill>
              </a:rPr>
              <a:t> SNP panel, resulting in ascertainment bias when utilized in the study involving African indigenous cattle</a:t>
            </a:r>
          </a:p>
          <a:p>
            <a:pPr algn="just">
              <a:lnSpc>
                <a:spcPct val="150000"/>
              </a:lnSpc>
              <a:buFont typeface="Wingdings" panose="05000000000000000000" pitchFamily="2" charset="2"/>
              <a:buChar char="q"/>
            </a:pPr>
            <a:endParaRPr lang="en-US" sz="800" dirty="0">
              <a:solidFill>
                <a:schemeClr val="tx1"/>
              </a:solidFill>
            </a:endParaRPr>
          </a:p>
          <a:p>
            <a:pPr algn="just">
              <a:lnSpc>
                <a:spcPct val="150000"/>
              </a:lnSpc>
              <a:buFont typeface="Wingdings" panose="05000000000000000000" pitchFamily="2" charset="2"/>
              <a:buChar char="q"/>
            </a:pPr>
            <a:r>
              <a:rPr lang="en-US" dirty="0">
                <a:solidFill>
                  <a:schemeClr val="tx1"/>
                </a:solidFill>
              </a:rPr>
              <a:t>we will investigate the relative genome-wide correlation between </a:t>
            </a:r>
            <a:r>
              <a:rPr lang="en-US" dirty="0" err="1">
                <a:solidFill>
                  <a:schemeClr val="tx1"/>
                </a:solidFill>
              </a:rPr>
              <a:t>BovineHD</a:t>
            </a:r>
            <a:r>
              <a:rPr lang="en-US" dirty="0">
                <a:solidFill>
                  <a:schemeClr val="tx1"/>
                </a:solidFill>
              </a:rPr>
              <a:t>-SNPs and sequence variants within appropriate genomic windows. A significant and meaningful difference between European and African genotypes in terms of the sequence-based polymorphism which are (and are not) in LD with SNPs contained in the </a:t>
            </a:r>
            <a:r>
              <a:rPr lang="en-US" dirty="0" err="1">
                <a:solidFill>
                  <a:schemeClr val="tx1"/>
                </a:solidFill>
              </a:rPr>
              <a:t>BovineHD</a:t>
            </a:r>
            <a:r>
              <a:rPr lang="en-US" dirty="0">
                <a:solidFill>
                  <a:schemeClr val="tx1"/>
                </a:solidFill>
              </a:rPr>
              <a:t> would suggest there is a benefit in developing a supplementary SNP assay for African cattle. </a:t>
            </a:r>
            <a:endParaRPr lang="en-GB" dirty="0"/>
          </a:p>
        </p:txBody>
      </p:sp>
      <p:sp>
        <p:nvSpPr>
          <p:cNvPr id="5" name="Title 4"/>
          <p:cNvSpPr>
            <a:spLocks noGrp="1"/>
          </p:cNvSpPr>
          <p:nvPr>
            <p:ph type="ctrTitle"/>
          </p:nvPr>
        </p:nvSpPr>
        <p:spPr>
          <a:xfrm>
            <a:off x="3840480" y="868680"/>
            <a:ext cx="8144256" cy="648072"/>
          </a:xfrm>
        </p:spPr>
        <p:txBody>
          <a:bodyPr>
            <a:normAutofit fontScale="90000"/>
          </a:bodyPr>
          <a:lstStyle/>
          <a:p>
            <a:r>
              <a:rPr lang="en-US" dirty="0"/>
              <a:t>Assessment of the commercial Bovine HD SNP chip - Objectives</a:t>
            </a:r>
            <a:endParaRPr lang="en-GB" dirty="0"/>
          </a:p>
        </p:txBody>
      </p:sp>
    </p:spTree>
    <p:extLst>
      <p:ext uri="{BB962C8B-B14F-4D97-AF65-F5344CB8AC3E}">
        <p14:creationId xmlns:p14="http://schemas.microsoft.com/office/powerpoint/2010/main" val="12704190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0"/>
          </p:nvPr>
        </p:nvSpPr>
        <p:spPr>
          <a:xfrm>
            <a:off x="190811" y="3292973"/>
            <a:ext cx="3544848" cy="2646216"/>
          </a:xfrm>
        </p:spPr>
        <p:txBody>
          <a:bodyPr>
            <a:normAutofit/>
          </a:bodyPr>
          <a:lstStyle/>
          <a:p>
            <a:pPr marL="0" indent="0">
              <a:buNone/>
            </a:pPr>
            <a:r>
              <a:rPr lang="en-US" dirty="0">
                <a:solidFill>
                  <a:schemeClr val="tx1"/>
                </a:solidFill>
              </a:rPr>
              <a:t>Our plan is to calculate the R-squared values between </a:t>
            </a:r>
            <a:r>
              <a:rPr lang="en-US" dirty="0" err="1">
                <a:solidFill>
                  <a:schemeClr val="tx1"/>
                </a:solidFill>
              </a:rPr>
              <a:t>BovineHD</a:t>
            </a:r>
            <a:r>
              <a:rPr lang="en-US" dirty="0">
                <a:solidFill>
                  <a:schemeClr val="tx1"/>
                </a:solidFill>
              </a:rPr>
              <a:t> SNP genotypes and the sequence variants of African cattle breeds (mainly N’dama and Boran) and to compare these values to that obtained in European </a:t>
            </a:r>
            <a:r>
              <a:rPr lang="en-US" i="1" dirty="0">
                <a:solidFill>
                  <a:schemeClr val="tx1"/>
                </a:solidFill>
              </a:rPr>
              <a:t>Bos taurus.</a:t>
            </a:r>
          </a:p>
          <a:p>
            <a:endParaRPr lang="en-GB" dirty="0"/>
          </a:p>
        </p:txBody>
      </p:sp>
      <p:sp>
        <p:nvSpPr>
          <p:cNvPr id="5" name="Title 4"/>
          <p:cNvSpPr>
            <a:spLocks noGrp="1"/>
          </p:cNvSpPr>
          <p:nvPr>
            <p:ph type="ctrTitle"/>
          </p:nvPr>
        </p:nvSpPr>
        <p:spPr>
          <a:xfrm>
            <a:off x="190811" y="1685544"/>
            <a:ext cx="2974102" cy="1239644"/>
          </a:xfrm>
        </p:spPr>
        <p:txBody>
          <a:bodyPr>
            <a:noAutofit/>
          </a:bodyPr>
          <a:lstStyle/>
          <a:p>
            <a:r>
              <a:rPr lang="en-US" sz="2800" dirty="0"/>
              <a:t>Assessment of the commercial Bovine HD SNP chip - Update</a:t>
            </a:r>
            <a:endParaRPr lang="en-GB" sz="2800" dirty="0"/>
          </a:p>
        </p:txBody>
      </p:sp>
      <p:graphicFrame>
        <p:nvGraphicFramePr>
          <p:cNvPr id="2" name="Table 1">
            <a:extLst>
              <a:ext uri="{FF2B5EF4-FFF2-40B4-BE49-F238E27FC236}">
                <a16:creationId xmlns:a16="http://schemas.microsoft.com/office/drawing/2014/main" id="{0C895F94-7317-47CC-8EA9-B4E25460F021}"/>
              </a:ext>
            </a:extLst>
          </p:cNvPr>
          <p:cNvGraphicFramePr>
            <a:graphicFrameLocks noGrp="1"/>
          </p:cNvGraphicFramePr>
          <p:nvPr>
            <p:extLst>
              <p:ext uri="{D42A27DB-BD31-4B8C-83A1-F6EECF244321}">
                <p14:modId xmlns:p14="http://schemas.microsoft.com/office/powerpoint/2010/main" val="264757253"/>
              </p:ext>
            </p:extLst>
          </p:nvPr>
        </p:nvGraphicFramePr>
        <p:xfrm>
          <a:off x="3900993" y="183284"/>
          <a:ext cx="8181279" cy="5961482"/>
        </p:xfrm>
        <a:graphic>
          <a:graphicData uri="http://schemas.openxmlformats.org/drawingml/2006/table">
            <a:tbl>
              <a:tblPr firstRow="1" firstCol="1" bandRow="1">
                <a:tableStyleId>{5C22544A-7EE6-4342-B048-85BDC9FD1C3A}</a:tableStyleId>
              </a:tblPr>
              <a:tblGrid>
                <a:gridCol w="1853635">
                  <a:extLst>
                    <a:ext uri="{9D8B030D-6E8A-4147-A177-3AD203B41FA5}">
                      <a16:colId xmlns:a16="http://schemas.microsoft.com/office/drawing/2014/main" val="809701629"/>
                    </a:ext>
                  </a:extLst>
                </a:gridCol>
                <a:gridCol w="1853635">
                  <a:extLst>
                    <a:ext uri="{9D8B030D-6E8A-4147-A177-3AD203B41FA5}">
                      <a16:colId xmlns:a16="http://schemas.microsoft.com/office/drawing/2014/main" val="69384870"/>
                    </a:ext>
                  </a:extLst>
                </a:gridCol>
                <a:gridCol w="1527111">
                  <a:extLst>
                    <a:ext uri="{9D8B030D-6E8A-4147-A177-3AD203B41FA5}">
                      <a16:colId xmlns:a16="http://schemas.microsoft.com/office/drawing/2014/main" val="3805993523"/>
                    </a:ext>
                  </a:extLst>
                </a:gridCol>
                <a:gridCol w="2946898">
                  <a:extLst>
                    <a:ext uri="{9D8B030D-6E8A-4147-A177-3AD203B41FA5}">
                      <a16:colId xmlns:a16="http://schemas.microsoft.com/office/drawing/2014/main" val="2630763848"/>
                    </a:ext>
                  </a:extLst>
                </a:gridCol>
              </a:tblGrid>
              <a:tr h="288902">
                <a:tc>
                  <a:txBody>
                    <a:bodyPr/>
                    <a:lstStyle/>
                    <a:p>
                      <a:pPr marL="0" marR="0">
                        <a:lnSpc>
                          <a:spcPct val="107000"/>
                        </a:lnSpc>
                        <a:spcBef>
                          <a:spcPts val="0"/>
                        </a:spcBef>
                        <a:spcAft>
                          <a:spcPts val="0"/>
                        </a:spcAft>
                      </a:pPr>
                      <a:r>
                        <a:rPr lang="en-US" sz="1400">
                          <a:solidFill>
                            <a:schemeClr val="tx1"/>
                          </a:solidFill>
                          <a:effectLst/>
                          <a:latin typeface="Candara" panose="020E0502030303020204" pitchFamily="34" charset="0"/>
                        </a:rPr>
                        <a:t>Breed</a:t>
                      </a:r>
                      <a:endParaRPr lang="en-US" sz="140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56113" marR="56113" marT="0" marB="0"/>
                </a:tc>
                <a:tc>
                  <a:txBody>
                    <a:bodyPr/>
                    <a:lstStyle/>
                    <a:p>
                      <a:pPr marL="0" marR="0">
                        <a:lnSpc>
                          <a:spcPct val="107000"/>
                        </a:lnSpc>
                        <a:spcBef>
                          <a:spcPts val="0"/>
                        </a:spcBef>
                        <a:spcAft>
                          <a:spcPts val="0"/>
                        </a:spcAft>
                      </a:pPr>
                      <a:r>
                        <a:rPr lang="en-US" sz="1400">
                          <a:solidFill>
                            <a:schemeClr val="tx1"/>
                          </a:solidFill>
                          <a:effectLst/>
                          <a:latin typeface="Candara" panose="020E0502030303020204" pitchFamily="34" charset="0"/>
                        </a:rPr>
                        <a:t>Country</a:t>
                      </a:r>
                      <a:endParaRPr lang="en-US" sz="140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56113" marR="56113" marT="0" marB="0"/>
                </a:tc>
                <a:tc>
                  <a:txBody>
                    <a:bodyPr/>
                    <a:lstStyle/>
                    <a:p>
                      <a:pPr marL="0" marR="0">
                        <a:lnSpc>
                          <a:spcPct val="107000"/>
                        </a:lnSpc>
                        <a:spcBef>
                          <a:spcPts val="0"/>
                        </a:spcBef>
                        <a:spcAft>
                          <a:spcPts val="0"/>
                        </a:spcAft>
                      </a:pPr>
                      <a:r>
                        <a:rPr lang="en-US" sz="1400" dirty="0">
                          <a:solidFill>
                            <a:schemeClr val="tx1"/>
                          </a:solidFill>
                          <a:effectLst/>
                          <a:latin typeface="Candara" panose="020E0502030303020204" pitchFamily="34" charset="0"/>
                        </a:rPr>
                        <a:t>Number samples</a:t>
                      </a:r>
                      <a:endParaRPr lang="en-US" sz="1400" dirty="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56113" marR="56113" marT="0" marB="0"/>
                </a:tc>
                <a:tc>
                  <a:txBody>
                    <a:bodyPr/>
                    <a:lstStyle/>
                    <a:p>
                      <a:pPr marL="0" marR="0">
                        <a:lnSpc>
                          <a:spcPct val="107000"/>
                        </a:lnSpc>
                        <a:spcBef>
                          <a:spcPts val="0"/>
                        </a:spcBef>
                        <a:spcAft>
                          <a:spcPts val="0"/>
                        </a:spcAft>
                      </a:pPr>
                      <a:r>
                        <a:rPr lang="en-US" sz="1400" dirty="0">
                          <a:solidFill>
                            <a:schemeClr val="tx1"/>
                          </a:solidFill>
                          <a:effectLst/>
                          <a:latin typeface="Candara" panose="020E0502030303020204" pitchFamily="34" charset="0"/>
                        </a:rPr>
                        <a:t>Status</a:t>
                      </a:r>
                      <a:endParaRPr lang="en-US" sz="1400" dirty="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56113" marR="56113" marT="0" marB="0"/>
                </a:tc>
                <a:extLst>
                  <a:ext uri="{0D108BD9-81ED-4DB2-BD59-A6C34878D82A}">
                    <a16:rowId xmlns:a16="http://schemas.microsoft.com/office/drawing/2014/main" val="2707121847"/>
                  </a:ext>
                </a:extLst>
              </a:tr>
              <a:tr h="679084">
                <a:tc>
                  <a:txBody>
                    <a:bodyPr/>
                    <a:lstStyle/>
                    <a:p>
                      <a:pPr marL="0" marR="0">
                        <a:lnSpc>
                          <a:spcPct val="107000"/>
                        </a:lnSpc>
                        <a:spcBef>
                          <a:spcPts val="0"/>
                        </a:spcBef>
                        <a:spcAft>
                          <a:spcPts val="0"/>
                        </a:spcAft>
                      </a:pPr>
                      <a:r>
                        <a:rPr lang="en-US" sz="1400" dirty="0">
                          <a:solidFill>
                            <a:schemeClr val="tx1"/>
                          </a:solidFill>
                          <a:effectLst/>
                          <a:latin typeface="Candara" panose="020E0502030303020204" pitchFamily="34" charset="0"/>
                        </a:rPr>
                        <a:t>N’dama</a:t>
                      </a:r>
                      <a:endParaRPr lang="en-US" sz="1400" dirty="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56113" marR="56113" marT="0" marB="0"/>
                </a:tc>
                <a:tc>
                  <a:txBody>
                    <a:bodyPr/>
                    <a:lstStyle/>
                    <a:p>
                      <a:pPr marL="0" marR="0">
                        <a:lnSpc>
                          <a:spcPct val="107000"/>
                        </a:lnSpc>
                        <a:spcBef>
                          <a:spcPts val="0"/>
                        </a:spcBef>
                        <a:spcAft>
                          <a:spcPts val="0"/>
                        </a:spcAft>
                      </a:pPr>
                      <a:r>
                        <a:rPr lang="en-US" sz="1400">
                          <a:solidFill>
                            <a:schemeClr val="tx1"/>
                          </a:solidFill>
                          <a:effectLst/>
                          <a:latin typeface="Candara" panose="020E0502030303020204" pitchFamily="34" charset="0"/>
                        </a:rPr>
                        <a:t>Senegal</a:t>
                      </a:r>
                      <a:endParaRPr lang="en-US" sz="140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56113" marR="56113" marT="0" marB="0"/>
                </a:tc>
                <a:tc>
                  <a:txBody>
                    <a:bodyPr/>
                    <a:lstStyle/>
                    <a:p>
                      <a:pPr marL="0" marR="0">
                        <a:lnSpc>
                          <a:spcPct val="107000"/>
                        </a:lnSpc>
                        <a:spcBef>
                          <a:spcPts val="0"/>
                        </a:spcBef>
                        <a:spcAft>
                          <a:spcPts val="0"/>
                        </a:spcAft>
                      </a:pPr>
                      <a:r>
                        <a:rPr lang="en-US" sz="1400" dirty="0">
                          <a:solidFill>
                            <a:schemeClr val="tx1"/>
                          </a:solidFill>
                          <a:effectLst/>
                          <a:latin typeface="Candara" panose="020E0502030303020204" pitchFamily="34" charset="0"/>
                        </a:rPr>
                        <a:t>19</a:t>
                      </a:r>
                      <a:endParaRPr lang="en-US" sz="1400" dirty="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56113" marR="56113" marT="0" marB="0"/>
                </a:tc>
                <a:tc>
                  <a:txBody>
                    <a:bodyPr/>
                    <a:lstStyle/>
                    <a:p>
                      <a:pPr marL="0" marR="0">
                        <a:lnSpc>
                          <a:spcPct val="107000"/>
                        </a:lnSpc>
                        <a:spcBef>
                          <a:spcPts val="0"/>
                        </a:spcBef>
                        <a:spcAft>
                          <a:spcPts val="0"/>
                        </a:spcAft>
                      </a:pPr>
                      <a:r>
                        <a:rPr lang="en-US" sz="1400" dirty="0">
                          <a:solidFill>
                            <a:schemeClr val="tx1"/>
                          </a:solidFill>
                          <a:effectLst/>
                          <a:latin typeface="Candara" panose="020E0502030303020204" pitchFamily="34" charset="0"/>
                        </a:rPr>
                        <a:t>30 x sequence data available on 9 animals; 10 additional samples already submitted for sequencing </a:t>
                      </a:r>
                      <a:endParaRPr lang="en-US" sz="1400" dirty="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56113" marR="56113" marT="0" marB="0"/>
                </a:tc>
                <a:extLst>
                  <a:ext uri="{0D108BD9-81ED-4DB2-BD59-A6C34878D82A}">
                    <a16:rowId xmlns:a16="http://schemas.microsoft.com/office/drawing/2014/main" val="760680146"/>
                  </a:ext>
                </a:extLst>
              </a:tr>
              <a:tr h="449336">
                <a:tc>
                  <a:txBody>
                    <a:bodyPr/>
                    <a:lstStyle/>
                    <a:p>
                      <a:pPr marL="0" marR="0">
                        <a:lnSpc>
                          <a:spcPct val="107000"/>
                        </a:lnSpc>
                        <a:spcBef>
                          <a:spcPts val="0"/>
                        </a:spcBef>
                        <a:spcAft>
                          <a:spcPts val="0"/>
                        </a:spcAft>
                      </a:pPr>
                      <a:r>
                        <a:rPr lang="en-US" sz="1400" dirty="0">
                          <a:solidFill>
                            <a:schemeClr val="tx1"/>
                          </a:solidFill>
                          <a:effectLst/>
                          <a:latin typeface="Candara" panose="020E0502030303020204" pitchFamily="34" charset="0"/>
                        </a:rPr>
                        <a:t>N’dama</a:t>
                      </a:r>
                      <a:endParaRPr lang="en-US" sz="1400" dirty="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56113" marR="56113" marT="0" marB="0"/>
                </a:tc>
                <a:tc>
                  <a:txBody>
                    <a:bodyPr/>
                    <a:lstStyle/>
                    <a:p>
                      <a:pPr marL="0" marR="0">
                        <a:lnSpc>
                          <a:spcPct val="107000"/>
                        </a:lnSpc>
                        <a:spcBef>
                          <a:spcPts val="0"/>
                        </a:spcBef>
                        <a:spcAft>
                          <a:spcPts val="0"/>
                        </a:spcAft>
                      </a:pPr>
                      <a:r>
                        <a:rPr lang="en-US" sz="1400">
                          <a:solidFill>
                            <a:schemeClr val="tx1"/>
                          </a:solidFill>
                          <a:effectLst/>
                          <a:latin typeface="Candara" panose="020E0502030303020204" pitchFamily="34" charset="0"/>
                        </a:rPr>
                        <a:t>Guinea</a:t>
                      </a:r>
                      <a:endParaRPr lang="en-US" sz="140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56113" marR="56113" marT="0" marB="0"/>
                </a:tc>
                <a:tc>
                  <a:txBody>
                    <a:bodyPr/>
                    <a:lstStyle/>
                    <a:p>
                      <a:pPr marL="0" marR="0">
                        <a:lnSpc>
                          <a:spcPct val="107000"/>
                        </a:lnSpc>
                        <a:spcBef>
                          <a:spcPts val="0"/>
                        </a:spcBef>
                        <a:spcAft>
                          <a:spcPts val="0"/>
                        </a:spcAft>
                      </a:pPr>
                      <a:r>
                        <a:rPr lang="en-US" sz="1400" dirty="0">
                          <a:solidFill>
                            <a:schemeClr val="tx1"/>
                          </a:solidFill>
                          <a:effectLst/>
                          <a:latin typeface="Candara" panose="020E0502030303020204" pitchFamily="34" charset="0"/>
                          <a:ea typeface="Calibri" panose="020F0502020204030204" pitchFamily="34" charset="0"/>
                          <a:cs typeface="Times New Roman" panose="02020603050405020304" pitchFamily="18" charset="0"/>
                        </a:rPr>
                        <a:t>15</a:t>
                      </a:r>
                    </a:p>
                  </a:txBody>
                  <a:tcPr marL="56113" marR="56113" marT="0" marB="0"/>
                </a:tc>
                <a:tc>
                  <a:txBody>
                    <a:bodyPr/>
                    <a:lstStyle/>
                    <a:p>
                      <a:pPr marL="0" marR="0">
                        <a:lnSpc>
                          <a:spcPct val="107000"/>
                        </a:lnSpc>
                        <a:spcBef>
                          <a:spcPts val="0"/>
                        </a:spcBef>
                        <a:spcAft>
                          <a:spcPts val="0"/>
                        </a:spcAft>
                      </a:pPr>
                      <a:r>
                        <a:rPr lang="en-US" sz="1400">
                          <a:solidFill>
                            <a:schemeClr val="tx1"/>
                          </a:solidFill>
                          <a:effectLst/>
                          <a:latin typeface="Candara" panose="020E0502030303020204" pitchFamily="34" charset="0"/>
                        </a:rPr>
                        <a:t>15 samples already submitted for sequencing</a:t>
                      </a:r>
                      <a:endParaRPr lang="en-US" sz="140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56113" marR="56113" marT="0" marB="0"/>
                </a:tc>
                <a:extLst>
                  <a:ext uri="{0D108BD9-81ED-4DB2-BD59-A6C34878D82A}">
                    <a16:rowId xmlns:a16="http://schemas.microsoft.com/office/drawing/2014/main" val="1253971133"/>
                  </a:ext>
                </a:extLst>
              </a:tr>
              <a:tr h="908832">
                <a:tc>
                  <a:txBody>
                    <a:bodyPr/>
                    <a:lstStyle/>
                    <a:p>
                      <a:pPr marL="0" marR="0">
                        <a:lnSpc>
                          <a:spcPct val="107000"/>
                        </a:lnSpc>
                        <a:spcBef>
                          <a:spcPts val="0"/>
                        </a:spcBef>
                        <a:spcAft>
                          <a:spcPts val="0"/>
                        </a:spcAft>
                      </a:pPr>
                      <a:r>
                        <a:rPr lang="en-US" sz="1400" dirty="0">
                          <a:solidFill>
                            <a:schemeClr val="tx1"/>
                          </a:solidFill>
                          <a:effectLst/>
                          <a:latin typeface="Candara" panose="020E0502030303020204" pitchFamily="34" charset="0"/>
                        </a:rPr>
                        <a:t>N’dama</a:t>
                      </a:r>
                      <a:endParaRPr lang="en-US" sz="1400" dirty="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56113" marR="56113" marT="0" marB="0"/>
                </a:tc>
                <a:tc>
                  <a:txBody>
                    <a:bodyPr/>
                    <a:lstStyle/>
                    <a:p>
                      <a:pPr marL="0" marR="0">
                        <a:lnSpc>
                          <a:spcPct val="107000"/>
                        </a:lnSpc>
                        <a:spcBef>
                          <a:spcPts val="0"/>
                        </a:spcBef>
                        <a:spcAft>
                          <a:spcPts val="0"/>
                        </a:spcAft>
                      </a:pPr>
                      <a:r>
                        <a:rPr lang="en-US" sz="1400">
                          <a:solidFill>
                            <a:schemeClr val="tx1"/>
                          </a:solidFill>
                          <a:effectLst/>
                          <a:latin typeface="Candara" panose="020E0502030303020204" pitchFamily="34" charset="0"/>
                        </a:rPr>
                        <a:t>Nigeria</a:t>
                      </a:r>
                      <a:endParaRPr lang="en-US" sz="140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56113" marR="56113" marT="0" marB="0"/>
                </a:tc>
                <a:tc>
                  <a:txBody>
                    <a:bodyPr/>
                    <a:lstStyle/>
                    <a:p>
                      <a:pPr marL="0" marR="0">
                        <a:lnSpc>
                          <a:spcPct val="107000"/>
                        </a:lnSpc>
                        <a:spcBef>
                          <a:spcPts val="0"/>
                        </a:spcBef>
                        <a:spcAft>
                          <a:spcPts val="0"/>
                        </a:spcAft>
                      </a:pPr>
                      <a:r>
                        <a:rPr lang="en-US" sz="1400" dirty="0">
                          <a:solidFill>
                            <a:schemeClr val="tx1"/>
                          </a:solidFill>
                          <a:effectLst/>
                          <a:latin typeface="Candara" panose="020E0502030303020204" pitchFamily="34" charset="0"/>
                        </a:rPr>
                        <a:t>15</a:t>
                      </a:r>
                      <a:endParaRPr lang="en-US" sz="1400" dirty="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56113" marR="56113" marT="0" marB="0"/>
                </a:tc>
                <a:tc>
                  <a:txBody>
                    <a:bodyPr/>
                    <a:lstStyle/>
                    <a:p>
                      <a:pPr marL="0" marR="0">
                        <a:lnSpc>
                          <a:spcPct val="107000"/>
                        </a:lnSpc>
                        <a:spcBef>
                          <a:spcPts val="0"/>
                        </a:spcBef>
                        <a:spcAft>
                          <a:spcPts val="0"/>
                        </a:spcAft>
                      </a:pPr>
                      <a:r>
                        <a:rPr lang="en-US" sz="1400">
                          <a:solidFill>
                            <a:schemeClr val="tx1"/>
                          </a:solidFill>
                          <a:effectLst/>
                          <a:latin typeface="Candara" panose="020E0502030303020204" pitchFamily="34" charset="0"/>
                        </a:rPr>
                        <a:t>15 samples already submitted for sequencing / Access and benefit-sharing agreement for ILRI use of data in negotiation/</a:t>
                      </a:r>
                      <a:endParaRPr lang="en-US" sz="140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56113" marR="56113" marT="0" marB="0"/>
                </a:tc>
                <a:extLst>
                  <a:ext uri="{0D108BD9-81ED-4DB2-BD59-A6C34878D82A}">
                    <a16:rowId xmlns:a16="http://schemas.microsoft.com/office/drawing/2014/main" val="3831462328"/>
                  </a:ext>
                </a:extLst>
              </a:tr>
              <a:tr h="908832">
                <a:tc>
                  <a:txBody>
                    <a:bodyPr/>
                    <a:lstStyle/>
                    <a:p>
                      <a:pPr marL="0" marR="0">
                        <a:lnSpc>
                          <a:spcPct val="107000"/>
                        </a:lnSpc>
                        <a:spcBef>
                          <a:spcPts val="0"/>
                        </a:spcBef>
                        <a:spcAft>
                          <a:spcPts val="0"/>
                        </a:spcAft>
                      </a:pPr>
                      <a:r>
                        <a:rPr lang="en-US" sz="1400" dirty="0">
                          <a:solidFill>
                            <a:schemeClr val="tx1"/>
                          </a:solidFill>
                          <a:effectLst/>
                          <a:latin typeface="Candara" panose="020E0502030303020204" pitchFamily="34" charset="0"/>
                        </a:rPr>
                        <a:t>N’dama</a:t>
                      </a:r>
                      <a:endParaRPr lang="en-US" sz="1400" dirty="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56113" marR="56113" marT="0" marB="0"/>
                </a:tc>
                <a:tc>
                  <a:txBody>
                    <a:bodyPr/>
                    <a:lstStyle/>
                    <a:p>
                      <a:pPr marL="0" marR="0">
                        <a:lnSpc>
                          <a:spcPct val="107000"/>
                        </a:lnSpc>
                        <a:spcBef>
                          <a:spcPts val="0"/>
                        </a:spcBef>
                        <a:spcAft>
                          <a:spcPts val="0"/>
                        </a:spcAft>
                      </a:pPr>
                      <a:r>
                        <a:rPr lang="en-US" sz="1400" dirty="0">
                          <a:solidFill>
                            <a:schemeClr val="tx1"/>
                          </a:solidFill>
                          <a:effectLst/>
                          <a:latin typeface="Candara" panose="020E0502030303020204" pitchFamily="34" charset="0"/>
                        </a:rPr>
                        <a:t>Kenya</a:t>
                      </a:r>
                      <a:endParaRPr lang="en-US" sz="1400" dirty="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56113" marR="56113" marT="0" marB="0"/>
                </a:tc>
                <a:tc>
                  <a:txBody>
                    <a:bodyPr/>
                    <a:lstStyle/>
                    <a:p>
                      <a:pPr marL="0" marR="0">
                        <a:lnSpc>
                          <a:spcPct val="107000"/>
                        </a:lnSpc>
                        <a:spcBef>
                          <a:spcPts val="0"/>
                        </a:spcBef>
                        <a:spcAft>
                          <a:spcPts val="0"/>
                        </a:spcAft>
                      </a:pPr>
                      <a:r>
                        <a:rPr lang="en-US" sz="1400" dirty="0">
                          <a:solidFill>
                            <a:schemeClr val="tx1"/>
                          </a:solidFill>
                          <a:effectLst/>
                          <a:latin typeface="Candara" panose="020E0502030303020204" pitchFamily="34" charset="0"/>
                        </a:rPr>
                        <a:t>1 (used to generate reference genome)</a:t>
                      </a:r>
                      <a:endParaRPr lang="en-US" sz="1400" dirty="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56113" marR="56113" marT="0" marB="0"/>
                </a:tc>
                <a:tc>
                  <a:txBody>
                    <a:bodyPr/>
                    <a:lstStyle/>
                    <a:p>
                      <a:pPr marL="0" marR="0">
                        <a:lnSpc>
                          <a:spcPct val="107000"/>
                        </a:lnSpc>
                        <a:spcBef>
                          <a:spcPts val="0"/>
                        </a:spcBef>
                        <a:spcAft>
                          <a:spcPts val="0"/>
                        </a:spcAft>
                      </a:pPr>
                      <a:r>
                        <a:rPr lang="en-US" sz="1400" dirty="0">
                          <a:solidFill>
                            <a:schemeClr val="tx1"/>
                          </a:solidFill>
                          <a:effectLst/>
                          <a:latin typeface="Candara" panose="020E0502030303020204" pitchFamily="34" charset="0"/>
                        </a:rPr>
                        <a:t>Access and benefit-sharing agreement in negotiation</a:t>
                      </a:r>
                      <a:endParaRPr lang="en-US" sz="1400" dirty="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56113" marR="56113" marT="0" marB="0"/>
                </a:tc>
                <a:extLst>
                  <a:ext uri="{0D108BD9-81ED-4DB2-BD59-A6C34878D82A}">
                    <a16:rowId xmlns:a16="http://schemas.microsoft.com/office/drawing/2014/main" val="2727618413"/>
                  </a:ext>
                </a:extLst>
              </a:tr>
              <a:tr h="908832">
                <a:tc>
                  <a:txBody>
                    <a:bodyPr/>
                    <a:lstStyle/>
                    <a:p>
                      <a:pPr marL="0" marR="0">
                        <a:lnSpc>
                          <a:spcPct val="107000"/>
                        </a:lnSpc>
                        <a:spcBef>
                          <a:spcPts val="0"/>
                        </a:spcBef>
                        <a:spcAft>
                          <a:spcPts val="0"/>
                        </a:spcAft>
                      </a:pPr>
                      <a:r>
                        <a:rPr lang="en-US" sz="1400" dirty="0">
                          <a:solidFill>
                            <a:schemeClr val="tx1"/>
                          </a:solidFill>
                          <a:effectLst/>
                          <a:latin typeface="Candara" panose="020E0502030303020204" pitchFamily="34" charset="0"/>
                        </a:rPr>
                        <a:t>Boran (Improved)</a:t>
                      </a:r>
                      <a:endParaRPr lang="en-US" sz="1400" dirty="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56113" marR="56113" marT="0" marB="0"/>
                </a:tc>
                <a:tc>
                  <a:txBody>
                    <a:bodyPr/>
                    <a:lstStyle/>
                    <a:p>
                      <a:pPr marL="0" marR="0">
                        <a:lnSpc>
                          <a:spcPct val="107000"/>
                        </a:lnSpc>
                        <a:spcBef>
                          <a:spcPts val="0"/>
                        </a:spcBef>
                        <a:spcAft>
                          <a:spcPts val="0"/>
                        </a:spcAft>
                      </a:pPr>
                      <a:r>
                        <a:rPr lang="en-US" sz="1400" dirty="0">
                          <a:solidFill>
                            <a:schemeClr val="tx1"/>
                          </a:solidFill>
                          <a:effectLst/>
                          <a:latin typeface="Candara" panose="020E0502030303020204" pitchFamily="34" charset="0"/>
                        </a:rPr>
                        <a:t>Kenya</a:t>
                      </a:r>
                      <a:endParaRPr lang="en-US" sz="1400" dirty="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56113" marR="56113" marT="0" marB="0"/>
                </a:tc>
                <a:tc>
                  <a:txBody>
                    <a:bodyPr/>
                    <a:lstStyle/>
                    <a:p>
                      <a:pPr marL="0" marR="0">
                        <a:lnSpc>
                          <a:spcPct val="107000"/>
                        </a:lnSpc>
                        <a:spcBef>
                          <a:spcPts val="0"/>
                        </a:spcBef>
                        <a:spcAft>
                          <a:spcPts val="0"/>
                        </a:spcAft>
                      </a:pPr>
                      <a:r>
                        <a:rPr lang="en-US" sz="1400" dirty="0">
                          <a:solidFill>
                            <a:schemeClr val="tx1"/>
                          </a:solidFill>
                          <a:effectLst/>
                          <a:latin typeface="Candara" panose="020E0502030303020204" pitchFamily="34" charset="0"/>
                        </a:rPr>
                        <a:t>15</a:t>
                      </a:r>
                      <a:endParaRPr lang="en-US" sz="1400" dirty="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56113" marR="56113" marT="0" marB="0"/>
                </a:tc>
                <a:tc>
                  <a:txBody>
                    <a:bodyPr/>
                    <a:lstStyle/>
                    <a:p>
                      <a:pPr marL="0" marR="0">
                        <a:lnSpc>
                          <a:spcPct val="107000"/>
                        </a:lnSpc>
                        <a:spcBef>
                          <a:spcPts val="0"/>
                        </a:spcBef>
                        <a:spcAft>
                          <a:spcPts val="0"/>
                        </a:spcAft>
                      </a:pPr>
                      <a:r>
                        <a:rPr lang="en-US" sz="1400" dirty="0">
                          <a:solidFill>
                            <a:schemeClr val="tx1"/>
                          </a:solidFill>
                          <a:effectLst/>
                          <a:latin typeface="Candara" panose="020E0502030303020204" pitchFamily="34" charset="0"/>
                        </a:rPr>
                        <a:t>Access and benefit-sharing agreement obtained/ sequences of 6 samples have been generated under different ILRI project</a:t>
                      </a:r>
                      <a:endParaRPr lang="en-US" sz="1400" dirty="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56113" marR="56113" marT="0" marB="0"/>
                </a:tc>
                <a:extLst>
                  <a:ext uri="{0D108BD9-81ED-4DB2-BD59-A6C34878D82A}">
                    <a16:rowId xmlns:a16="http://schemas.microsoft.com/office/drawing/2014/main" val="1763515094"/>
                  </a:ext>
                </a:extLst>
              </a:tr>
              <a:tr h="679084">
                <a:tc>
                  <a:txBody>
                    <a:bodyPr/>
                    <a:lstStyle/>
                    <a:p>
                      <a:pPr marL="0" marR="0">
                        <a:lnSpc>
                          <a:spcPct val="107000"/>
                        </a:lnSpc>
                        <a:spcBef>
                          <a:spcPts val="0"/>
                        </a:spcBef>
                        <a:spcAft>
                          <a:spcPts val="0"/>
                        </a:spcAft>
                      </a:pPr>
                      <a:r>
                        <a:rPr lang="en-US" sz="1400" dirty="0">
                          <a:solidFill>
                            <a:schemeClr val="tx1"/>
                          </a:solidFill>
                          <a:effectLst/>
                          <a:latin typeface="Candara" panose="020E0502030303020204" pitchFamily="34" charset="0"/>
                        </a:rPr>
                        <a:t>Boran (</a:t>
                      </a:r>
                      <a:r>
                        <a:rPr lang="en-US" sz="1400" dirty="0" err="1">
                          <a:solidFill>
                            <a:schemeClr val="tx1"/>
                          </a:solidFill>
                          <a:effectLst/>
                          <a:latin typeface="Candara" panose="020E0502030303020204" pitchFamily="34" charset="0"/>
                        </a:rPr>
                        <a:t>Orma</a:t>
                      </a:r>
                      <a:r>
                        <a:rPr lang="en-US" sz="1400" dirty="0">
                          <a:solidFill>
                            <a:schemeClr val="tx1"/>
                          </a:solidFill>
                          <a:effectLst/>
                          <a:latin typeface="Candara" panose="020E0502030303020204" pitchFamily="34" charset="0"/>
                        </a:rPr>
                        <a:t>)</a:t>
                      </a:r>
                      <a:endParaRPr lang="en-US" sz="1400" dirty="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56113" marR="56113" marT="0" marB="0"/>
                </a:tc>
                <a:tc>
                  <a:txBody>
                    <a:bodyPr/>
                    <a:lstStyle/>
                    <a:p>
                      <a:pPr marL="0" marR="0">
                        <a:lnSpc>
                          <a:spcPct val="107000"/>
                        </a:lnSpc>
                        <a:spcBef>
                          <a:spcPts val="0"/>
                        </a:spcBef>
                        <a:spcAft>
                          <a:spcPts val="0"/>
                        </a:spcAft>
                      </a:pPr>
                      <a:r>
                        <a:rPr lang="en-US" sz="1400" dirty="0">
                          <a:solidFill>
                            <a:schemeClr val="tx1"/>
                          </a:solidFill>
                          <a:effectLst/>
                          <a:latin typeface="Candara" panose="020E0502030303020204" pitchFamily="34" charset="0"/>
                        </a:rPr>
                        <a:t>Kenya</a:t>
                      </a:r>
                      <a:endParaRPr lang="en-US" sz="1400" dirty="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56113" marR="56113" marT="0" marB="0"/>
                </a:tc>
                <a:tc>
                  <a:txBody>
                    <a:bodyPr/>
                    <a:lstStyle/>
                    <a:p>
                      <a:pPr marL="0" marR="0">
                        <a:lnSpc>
                          <a:spcPct val="107000"/>
                        </a:lnSpc>
                        <a:spcBef>
                          <a:spcPts val="0"/>
                        </a:spcBef>
                        <a:spcAft>
                          <a:spcPts val="0"/>
                        </a:spcAft>
                      </a:pPr>
                      <a:r>
                        <a:rPr lang="en-US" sz="1400" dirty="0">
                          <a:solidFill>
                            <a:schemeClr val="tx1"/>
                          </a:solidFill>
                          <a:effectLst/>
                          <a:latin typeface="Candara" panose="020E0502030303020204" pitchFamily="34" charset="0"/>
                        </a:rPr>
                        <a:t>15</a:t>
                      </a:r>
                      <a:endParaRPr lang="en-US" sz="1400" dirty="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56113" marR="56113" marT="0" marB="0"/>
                </a:tc>
                <a:tc>
                  <a:txBody>
                    <a:bodyPr/>
                    <a:lstStyle/>
                    <a:p>
                      <a:pPr marL="0" marR="0">
                        <a:lnSpc>
                          <a:spcPct val="107000"/>
                        </a:lnSpc>
                        <a:spcBef>
                          <a:spcPts val="0"/>
                        </a:spcBef>
                        <a:spcAft>
                          <a:spcPts val="0"/>
                        </a:spcAft>
                      </a:pPr>
                      <a:r>
                        <a:rPr lang="en-US" sz="1400" dirty="0">
                          <a:solidFill>
                            <a:schemeClr val="tx1"/>
                          </a:solidFill>
                          <a:effectLst/>
                          <a:latin typeface="Candara" panose="020E0502030303020204" pitchFamily="34" charset="0"/>
                        </a:rPr>
                        <a:t>Access and benefit-sharing agreement in negotiation/15 samples for sequencing are being identified</a:t>
                      </a:r>
                      <a:endParaRPr lang="en-US" sz="1400" dirty="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56113" marR="56113" marT="0" marB="0"/>
                </a:tc>
                <a:extLst>
                  <a:ext uri="{0D108BD9-81ED-4DB2-BD59-A6C34878D82A}">
                    <a16:rowId xmlns:a16="http://schemas.microsoft.com/office/drawing/2014/main" val="4149123292"/>
                  </a:ext>
                </a:extLst>
              </a:tr>
              <a:tr h="1138580">
                <a:tc>
                  <a:txBody>
                    <a:bodyPr/>
                    <a:lstStyle/>
                    <a:p>
                      <a:pPr marL="0" marR="0">
                        <a:lnSpc>
                          <a:spcPct val="107000"/>
                        </a:lnSpc>
                        <a:spcBef>
                          <a:spcPts val="0"/>
                        </a:spcBef>
                        <a:spcAft>
                          <a:spcPts val="0"/>
                        </a:spcAft>
                      </a:pPr>
                      <a:r>
                        <a:rPr lang="en-US" sz="1400" dirty="0">
                          <a:solidFill>
                            <a:schemeClr val="tx1"/>
                          </a:solidFill>
                          <a:effectLst/>
                          <a:latin typeface="Candara" panose="020E0502030303020204" pitchFamily="34" charset="0"/>
                        </a:rPr>
                        <a:t>Boran</a:t>
                      </a:r>
                      <a:endParaRPr lang="en-US" sz="1400" dirty="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56113" marR="56113" marT="0" marB="0"/>
                </a:tc>
                <a:tc>
                  <a:txBody>
                    <a:bodyPr/>
                    <a:lstStyle/>
                    <a:p>
                      <a:pPr marL="0" marR="0">
                        <a:lnSpc>
                          <a:spcPct val="107000"/>
                        </a:lnSpc>
                        <a:spcBef>
                          <a:spcPts val="0"/>
                        </a:spcBef>
                        <a:spcAft>
                          <a:spcPts val="0"/>
                        </a:spcAft>
                      </a:pPr>
                      <a:r>
                        <a:rPr lang="en-US" sz="1400">
                          <a:solidFill>
                            <a:schemeClr val="tx1"/>
                          </a:solidFill>
                          <a:effectLst/>
                          <a:latin typeface="Candara" panose="020E0502030303020204" pitchFamily="34" charset="0"/>
                        </a:rPr>
                        <a:t>Ethiopia</a:t>
                      </a:r>
                      <a:endParaRPr lang="en-US" sz="140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56113" marR="56113" marT="0" marB="0"/>
                </a:tc>
                <a:tc>
                  <a:txBody>
                    <a:bodyPr/>
                    <a:lstStyle/>
                    <a:p>
                      <a:pPr marL="0" marR="0">
                        <a:lnSpc>
                          <a:spcPct val="107000"/>
                        </a:lnSpc>
                        <a:spcBef>
                          <a:spcPts val="0"/>
                        </a:spcBef>
                        <a:spcAft>
                          <a:spcPts val="0"/>
                        </a:spcAft>
                      </a:pPr>
                      <a:r>
                        <a:rPr lang="en-US" sz="1400" dirty="0">
                          <a:solidFill>
                            <a:schemeClr val="tx1"/>
                          </a:solidFill>
                          <a:effectLst/>
                          <a:latin typeface="Candara" panose="020E0502030303020204" pitchFamily="34" charset="0"/>
                          <a:ea typeface="Calibri" panose="020F0502020204030204" pitchFamily="34" charset="0"/>
                          <a:cs typeface="Times New Roman" panose="02020603050405020304" pitchFamily="18" charset="0"/>
                        </a:rPr>
                        <a:t>20</a:t>
                      </a:r>
                    </a:p>
                  </a:txBody>
                  <a:tcPr marL="56113" marR="56113" marT="0" marB="0"/>
                </a:tc>
                <a:tc>
                  <a:txBody>
                    <a:bodyPr/>
                    <a:lstStyle/>
                    <a:p>
                      <a:pPr marL="0" marR="0">
                        <a:lnSpc>
                          <a:spcPct val="107000"/>
                        </a:lnSpc>
                        <a:spcBef>
                          <a:spcPts val="0"/>
                        </a:spcBef>
                        <a:spcAft>
                          <a:spcPts val="0"/>
                        </a:spcAft>
                      </a:pPr>
                      <a:r>
                        <a:rPr lang="en-US" sz="1400" dirty="0">
                          <a:solidFill>
                            <a:schemeClr val="tx1"/>
                          </a:solidFill>
                          <a:effectLst/>
                          <a:latin typeface="Candara" panose="020E0502030303020204" pitchFamily="34" charset="0"/>
                        </a:rPr>
                        <a:t>Access and benefit-sharing agreement obtained /20 samples for sequencing are being identified</a:t>
                      </a:r>
                      <a:endParaRPr lang="en-US" sz="1400" dirty="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56113" marR="56113" marT="0" marB="0"/>
                </a:tc>
                <a:extLst>
                  <a:ext uri="{0D108BD9-81ED-4DB2-BD59-A6C34878D82A}">
                    <a16:rowId xmlns:a16="http://schemas.microsoft.com/office/drawing/2014/main" val="3638719846"/>
                  </a:ext>
                </a:extLst>
              </a:tr>
            </a:tbl>
          </a:graphicData>
        </a:graphic>
      </p:graphicFrame>
    </p:spTree>
    <p:extLst>
      <p:ext uri="{BB962C8B-B14F-4D97-AF65-F5344CB8AC3E}">
        <p14:creationId xmlns:p14="http://schemas.microsoft.com/office/powerpoint/2010/main" val="7389019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4360475" y="560832"/>
            <a:ext cx="4838390" cy="408432"/>
          </a:xfrm>
        </p:spPr>
        <p:txBody>
          <a:bodyPr>
            <a:noAutofit/>
          </a:bodyPr>
          <a:lstStyle/>
          <a:p>
            <a:r>
              <a:rPr lang="en-US" sz="2800" dirty="0"/>
              <a:t>Bovine HD SNP chip - Update</a:t>
            </a:r>
            <a:endParaRPr lang="en-GB" sz="2800" dirty="0"/>
          </a:p>
        </p:txBody>
      </p:sp>
      <p:pic>
        <p:nvPicPr>
          <p:cNvPr id="7" name="Picture 6">
            <a:extLst>
              <a:ext uri="{FF2B5EF4-FFF2-40B4-BE49-F238E27FC236}">
                <a16:creationId xmlns:a16="http://schemas.microsoft.com/office/drawing/2014/main" id="{5F6520B3-8BBA-4857-AC36-01B4AA43395B}"/>
              </a:ext>
            </a:extLst>
          </p:cNvPr>
          <p:cNvPicPr/>
          <p:nvPr/>
        </p:nvPicPr>
        <p:blipFill>
          <a:blip r:embed="rId2"/>
          <a:stretch>
            <a:fillRect/>
          </a:stretch>
        </p:blipFill>
        <p:spPr>
          <a:xfrm>
            <a:off x="484060" y="1409319"/>
            <a:ext cx="5499735" cy="2686050"/>
          </a:xfrm>
          <a:prstGeom prst="rect">
            <a:avLst/>
          </a:prstGeom>
        </p:spPr>
      </p:pic>
      <p:pic>
        <p:nvPicPr>
          <p:cNvPr id="8" name="Picture 7">
            <a:extLst>
              <a:ext uri="{FF2B5EF4-FFF2-40B4-BE49-F238E27FC236}">
                <a16:creationId xmlns:a16="http://schemas.microsoft.com/office/drawing/2014/main" id="{6D18702E-4046-4C96-B453-22B6AC336210}"/>
              </a:ext>
            </a:extLst>
          </p:cNvPr>
          <p:cNvPicPr/>
          <p:nvPr/>
        </p:nvPicPr>
        <p:blipFill>
          <a:blip r:embed="rId3"/>
          <a:stretch>
            <a:fillRect/>
          </a:stretch>
        </p:blipFill>
        <p:spPr>
          <a:xfrm>
            <a:off x="5983795" y="1284732"/>
            <a:ext cx="5624195" cy="2828925"/>
          </a:xfrm>
          <a:prstGeom prst="rect">
            <a:avLst/>
          </a:prstGeom>
        </p:spPr>
      </p:pic>
      <p:sp>
        <p:nvSpPr>
          <p:cNvPr id="9" name="Rectangle 8">
            <a:extLst>
              <a:ext uri="{FF2B5EF4-FFF2-40B4-BE49-F238E27FC236}">
                <a16:creationId xmlns:a16="http://schemas.microsoft.com/office/drawing/2014/main" id="{5A67B947-219C-480D-B233-BEF7F578B762}"/>
              </a:ext>
            </a:extLst>
          </p:cNvPr>
          <p:cNvSpPr/>
          <p:nvPr/>
        </p:nvSpPr>
        <p:spPr>
          <a:xfrm>
            <a:off x="5629623" y="5096839"/>
            <a:ext cx="6332538" cy="1200329"/>
          </a:xfrm>
          <a:prstGeom prst="rect">
            <a:avLst/>
          </a:prstGeom>
        </p:spPr>
        <p:txBody>
          <a:bodyPr wrap="square">
            <a:spAutoFit/>
          </a:bodyPr>
          <a:lstStyle/>
          <a:p>
            <a:pPr algn="just"/>
            <a:r>
              <a:rPr lang="en-US" dirty="0">
                <a:latin typeface="Candara" panose="020E0502030303020204" pitchFamily="34" charset="0"/>
                <a:ea typeface="Times New Roman" panose="02020603050405020304" pitchFamily="18" charset="0"/>
                <a:cs typeface="Times New Roman" panose="02020603050405020304" pitchFamily="18" charset="0"/>
              </a:rPr>
              <a:t>preliminary assessments reveal lower proportions of SNPs captured on the SNP chip are in high linkage disequilibrium with the sequence variants in African cattle population when compared to the European </a:t>
            </a:r>
            <a:r>
              <a:rPr lang="en-US" i="1" dirty="0">
                <a:latin typeface="Candara" panose="020E0502030303020204" pitchFamily="34" charset="0"/>
                <a:ea typeface="Times New Roman" panose="02020603050405020304" pitchFamily="18" charset="0"/>
                <a:cs typeface="Times New Roman" panose="02020603050405020304" pitchFamily="18" charset="0"/>
              </a:rPr>
              <a:t>Bos taurus </a:t>
            </a:r>
            <a:endParaRPr lang="en-US" dirty="0">
              <a:latin typeface="Candara" panose="020E0502030303020204" pitchFamily="34" charset="0"/>
              <a:ea typeface="Times New Roman" panose="02020603050405020304" pitchFamily="18" charset="0"/>
              <a:cs typeface="Times New Roman" panose="02020603050405020304" pitchFamily="18" charset="0"/>
            </a:endParaRPr>
          </a:p>
        </p:txBody>
      </p:sp>
      <p:sp>
        <p:nvSpPr>
          <p:cNvPr id="10" name="Rectangle 9">
            <a:extLst>
              <a:ext uri="{FF2B5EF4-FFF2-40B4-BE49-F238E27FC236}">
                <a16:creationId xmlns:a16="http://schemas.microsoft.com/office/drawing/2014/main" id="{B9759F45-1D0D-424E-8617-3FF3664D109E}"/>
              </a:ext>
            </a:extLst>
          </p:cNvPr>
          <p:cNvSpPr/>
          <p:nvPr/>
        </p:nvSpPr>
        <p:spPr>
          <a:xfrm>
            <a:off x="922972" y="4072509"/>
            <a:ext cx="2158556" cy="1169551"/>
          </a:xfrm>
          <a:prstGeom prst="rect">
            <a:avLst/>
          </a:prstGeom>
        </p:spPr>
        <p:txBody>
          <a:bodyPr wrap="square">
            <a:spAutoFit/>
          </a:bodyPr>
          <a:lstStyle/>
          <a:p>
            <a:r>
              <a:rPr lang="en-US" sz="1400" u="sng" dirty="0">
                <a:latin typeface="Candara" panose="020E0502030303020204" pitchFamily="34" charset="0"/>
                <a:ea typeface="Times New Roman" panose="02020603050405020304" pitchFamily="18" charset="0"/>
                <a:cs typeface="Times New Roman" panose="02020603050405020304" pitchFamily="18" charset="0"/>
              </a:rPr>
              <a:t>West African taurine</a:t>
            </a:r>
          </a:p>
          <a:p>
            <a:pPr marL="285750" indent="-285750">
              <a:buFont typeface="Wingdings" panose="05000000000000000000" pitchFamily="2" charset="2"/>
              <a:buChar char="§"/>
            </a:pPr>
            <a:r>
              <a:rPr lang="en-US" sz="1400" u="sng" dirty="0" err="1">
                <a:latin typeface="Candara" panose="020E0502030303020204" pitchFamily="34" charset="0"/>
                <a:ea typeface="Times New Roman" panose="02020603050405020304" pitchFamily="18" charset="0"/>
                <a:cs typeface="Times New Roman" panose="02020603050405020304" pitchFamily="18" charset="0"/>
              </a:rPr>
              <a:t>Muturu</a:t>
            </a:r>
            <a:endParaRPr lang="en-US" sz="1400" u="sng" dirty="0">
              <a:latin typeface="Candara" panose="020E0502030303020204" pitchFamily="34" charset="0"/>
              <a:ea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
            </a:pPr>
            <a:r>
              <a:rPr lang="en-US" sz="1400" u="sng" dirty="0">
                <a:latin typeface="Candara" panose="020E0502030303020204" pitchFamily="34" charset="0"/>
                <a:ea typeface="Times New Roman" panose="02020603050405020304" pitchFamily="18" charset="0"/>
                <a:cs typeface="Times New Roman" panose="02020603050405020304" pitchFamily="18" charset="0"/>
              </a:rPr>
              <a:t>N’dama</a:t>
            </a:r>
          </a:p>
          <a:p>
            <a:pPr marL="285750" indent="-285750">
              <a:buFont typeface="Wingdings" panose="05000000000000000000" pitchFamily="2" charset="2"/>
              <a:buChar char="§"/>
            </a:pPr>
            <a:r>
              <a:rPr lang="en-US" sz="1400" u="sng" dirty="0" err="1">
                <a:latin typeface="Candara" panose="020E0502030303020204" pitchFamily="34" charset="0"/>
                <a:ea typeface="Times New Roman" panose="02020603050405020304" pitchFamily="18" charset="0"/>
                <a:cs typeface="Times New Roman" panose="02020603050405020304" pitchFamily="18" charset="0"/>
              </a:rPr>
              <a:t>Baoule</a:t>
            </a:r>
            <a:endParaRPr lang="en-US" sz="1400" u="sng" dirty="0">
              <a:latin typeface="Candara" panose="020E0502030303020204" pitchFamily="34" charset="0"/>
              <a:ea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
            </a:pPr>
            <a:r>
              <a:rPr lang="en-US" sz="1400" u="sng" dirty="0">
                <a:latin typeface="Candara" panose="020E0502030303020204" pitchFamily="34" charset="0"/>
                <a:ea typeface="Times New Roman" panose="02020603050405020304" pitchFamily="18" charset="0"/>
                <a:cs typeface="Times New Roman" panose="02020603050405020304" pitchFamily="18" charset="0"/>
              </a:rPr>
              <a:t>Ghana Shorthorn</a:t>
            </a:r>
          </a:p>
        </p:txBody>
      </p:sp>
      <p:sp>
        <p:nvSpPr>
          <p:cNvPr id="11" name="Rectangle 10">
            <a:extLst>
              <a:ext uri="{FF2B5EF4-FFF2-40B4-BE49-F238E27FC236}">
                <a16:creationId xmlns:a16="http://schemas.microsoft.com/office/drawing/2014/main" id="{90EA502F-7ADC-4EB6-89A7-AE400B20DC71}"/>
              </a:ext>
            </a:extLst>
          </p:cNvPr>
          <p:cNvSpPr/>
          <p:nvPr/>
        </p:nvSpPr>
        <p:spPr>
          <a:xfrm>
            <a:off x="3453383" y="4073652"/>
            <a:ext cx="2158556" cy="1169551"/>
          </a:xfrm>
          <a:prstGeom prst="rect">
            <a:avLst/>
          </a:prstGeom>
        </p:spPr>
        <p:txBody>
          <a:bodyPr wrap="square">
            <a:spAutoFit/>
          </a:bodyPr>
          <a:lstStyle/>
          <a:p>
            <a:r>
              <a:rPr lang="en-US" sz="1400" u="sng" dirty="0">
                <a:latin typeface="Candara" panose="020E0502030303020204" pitchFamily="34" charset="0"/>
                <a:ea typeface="Times New Roman" panose="02020603050405020304" pitchFamily="18" charset="0"/>
                <a:cs typeface="Times New Roman" panose="02020603050405020304" pitchFamily="18" charset="0"/>
              </a:rPr>
              <a:t>African zebu</a:t>
            </a:r>
          </a:p>
          <a:p>
            <a:pPr marL="285750" indent="-285750">
              <a:buFont typeface="Wingdings" panose="05000000000000000000" pitchFamily="2" charset="2"/>
              <a:buChar char="§"/>
            </a:pPr>
            <a:r>
              <a:rPr lang="en-US" sz="1400" u="sng" dirty="0">
                <a:latin typeface="Candara" panose="020E0502030303020204" pitchFamily="34" charset="0"/>
                <a:ea typeface="Times New Roman" panose="02020603050405020304" pitchFamily="18" charset="0"/>
                <a:cs typeface="Times New Roman" panose="02020603050405020304" pitchFamily="18" charset="0"/>
              </a:rPr>
              <a:t>Ethiopian Boran</a:t>
            </a:r>
          </a:p>
          <a:p>
            <a:pPr marL="285750" indent="-285750">
              <a:buFont typeface="Wingdings" panose="05000000000000000000" pitchFamily="2" charset="2"/>
              <a:buChar char="§"/>
            </a:pPr>
            <a:r>
              <a:rPr lang="en-US" sz="1400" u="sng" dirty="0">
                <a:latin typeface="Candara" panose="020E0502030303020204" pitchFamily="34" charset="0"/>
                <a:ea typeface="Times New Roman" panose="02020603050405020304" pitchFamily="18" charset="0"/>
                <a:cs typeface="Times New Roman" panose="02020603050405020304" pitchFamily="18" charset="0"/>
              </a:rPr>
              <a:t>Afar</a:t>
            </a:r>
          </a:p>
          <a:p>
            <a:pPr marL="285750" indent="-285750">
              <a:buFont typeface="Wingdings" panose="05000000000000000000" pitchFamily="2" charset="2"/>
              <a:buChar char="§"/>
            </a:pPr>
            <a:r>
              <a:rPr lang="en-US" sz="1400" u="sng" dirty="0">
                <a:latin typeface="Candara" panose="020E0502030303020204" pitchFamily="34" charset="0"/>
                <a:ea typeface="Times New Roman" panose="02020603050405020304" pitchFamily="18" charset="0"/>
                <a:cs typeface="Times New Roman" panose="02020603050405020304" pitchFamily="18" charset="0"/>
              </a:rPr>
              <a:t>Bale</a:t>
            </a:r>
          </a:p>
          <a:p>
            <a:pPr marL="285750" indent="-285750">
              <a:buFont typeface="Wingdings" panose="05000000000000000000" pitchFamily="2" charset="2"/>
              <a:buChar char="§"/>
            </a:pPr>
            <a:r>
              <a:rPr lang="en-US" sz="1400" u="sng" dirty="0" err="1">
                <a:latin typeface="Candara" panose="020E0502030303020204" pitchFamily="34" charset="0"/>
                <a:ea typeface="Times New Roman" panose="02020603050405020304" pitchFamily="18" charset="0"/>
                <a:cs typeface="Times New Roman" panose="02020603050405020304" pitchFamily="18" charset="0"/>
              </a:rPr>
              <a:t>Semien</a:t>
            </a:r>
            <a:endParaRPr lang="en-US" sz="1400" u="sng" dirty="0">
              <a:latin typeface="Candara" panose="020E0502030303020204" pitchFamily="34" charset="0"/>
              <a:ea typeface="Times New Roman" panose="02020603050405020304" pitchFamily="18" charset="0"/>
              <a:cs typeface="Times New Roman" panose="02020603050405020304" pitchFamily="18" charset="0"/>
            </a:endParaRPr>
          </a:p>
        </p:txBody>
      </p:sp>
      <p:sp>
        <p:nvSpPr>
          <p:cNvPr id="12" name="Rectangle 11">
            <a:extLst>
              <a:ext uri="{FF2B5EF4-FFF2-40B4-BE49-F238E27FC236}">
                <a16:creationId xmlns:a16="http://schemas.microsoft.com/office/drawing/2014/main" id="{0F61604D-1109-4689-8B5E-BE5ACFE123EE}"/>
              </a:ext>
            </a:extLst>
          </p:cNvPr>
          <p:cNvSpPr/>
          <p:nvPr/>
        </p:nvSpPr>
        <p:spPr>
          <a:xfrm>
            <a:off x="6355650" y="4027235"/>
            <a:ext cx="2158556" cy="954107"/>
          </a:xfrm>
          <a:prstGeom prst="rect">
            <a:avLst/>
          </a:prstGeom>
        </p:spPr>
        <p:txBody>
          <a:bodyPr wrap="square">
            <a:spAutoFit/>
          </a:bodyPr>
          <a:lstStyle/>
          <a:p>
            <a:r>
              <a:rPr lang="en-US" sz="1400" i="1" u="sng" dirty="0">
                <a:latin typeface="Candara" panose="020E0502030303020204" pitchFamily="34" charset="0"/>
                <a:ea typeface="Times New Roman" panose="02020603050405020304" pitchFamily="18" charset="0"/>
                <a:cs typeface="Times New Roman" panose="02020603050405020304" pitchFamily="18" charset="0"/>
              </a:rPr>
              <a:t>Bos indicus</a:t>
            </a:r>
          </a:p>
          <a:p>
            <a:pPr marL="285750" indent="-285750">
              <a:buFont typeface="Wingdings" panose="05000000000000000000" pitchFamily="2" charset="2"/>
              <a:buChar char="§"/>
            </a:pPr>
            <a:r>
              <a:rPr lang="en-US" sz="1400" u="sng" dirty="0" err="1">
                <a:latin typeface="Candara" panose="020E0502030303020204" pitchFamily="34" charset="0"/>
                <a:ea typeface="Times New Roman" panose="02020603050405020304" pitchFamily="18" charset="0"/>
                <a:cs typeface="Times New Roman" panose="02020603050405020304" pitchFamily="18" charset="0"/>
              </a:rPr>
              <a:t>Gir</a:t>
            </a:r>
            <a:endParaRPr lang="en-US" sz="1400" u="sng" dirty="0">
              <a:latin typeface="Candara" panose="020E0502030303020204" pitchFamily="34" charset="0"/>
              <a:ea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
            </a:pPr>
            <a:r>
              <a:rPr lang="en-US" sz="1400" u="sng" dirty="0">
                <a:latin typeface="Candara" panose="020E0502030303020204" pitchFamily="34" charset="0"/>
                <a:ea typeface="Times New Roman" panose="02020603050405020304" pitchFamily="18" charset="0"/>
                <a:cs typeface="Times New Roman" panose="02020603050405020304" pitchFamily="18" charset="0"/>
              </a:rPr>
              <a:t>Nellore</a:t>
            </a:r>
          </a:p>
          <a:p>
            <a:pPr marL="285750" indent="-285750">
              <a:buFont typeface="Wingdings" panose="05000000000000000000" pitchFamily="2" charset="2"/>
              <a:buChar char="§"/>
            </a:pPr>
            <a:r>
              <a:rPr lang="en-US" sz="1400" u="sng" dirty="0">
                <a:latin typeface="Candara" panose="020E0502030303020204" pitchFamily="34" charset="0"/>
                <a:ea typeface="Times New Roman" panose="02020603050405020304" pitchFamily="18" charset="0"/>
                <a:cs typeface="Times New Roman" panose="02020603050405020304" pitchFamily="18" charset="0"/>
              </a:rPr>
              <a:t>Brahman</a:t>
            </a:r>
          </a:p>
        </p:txBody>
      </p:sp>
      <p:sp>
        <p:nvSpPr>
          <p:cNvPr id="13" name="Rectangle 12">
            <a:extLst>
              <a:ext uri="{FF2B5EF4-FFF2-40B4-BE49-F238E27FC236}">
                <a16:creationId xmlns:a16="http://schemas.microsoft.com/office/drawing/2014/main" id="{C5AD2D07-9F78-442C-A645-99E7AAF6F731}"/>
              </a:ext>
            </a:extLst>
          </p:cNvPr>
          <p:cNvSpPr/>
          <p:nvPr/>
        </p:nvSpPr>
        <p:spPr>
          <a:xfrm>
            <a:off x="9257917" y="4113657"/>
            <a:ext cx="2158556" cy="523220"/>
          </a:xfrm>
          <a:prstGeom prst="rect">
            <a:avLst/>
          </a:prstGeom>
        </p:spPr>
        <p:txBody>
          <a:bodyPr wrap="square">
            <a:spAutoFit/>
          </a:bodyPr>
          <a:lstStyle/>
          <a:p>
            <a:r>
              <a:rPr lang="en-US" sz="1400" u="sng" dirty="0">
                <a:latin typeface="Candara" panose="020E0502030303020204" pitchFamily="34" charset="0"/>
                <a:ea typeface="Times New Roman" panose="02020603050405020304" pitchFamily="18" charset="0"/>
                <a:cs typeface="Times New Roman" panose="02020603050405020304" pitchFamily="18" charset="0"/>
              </a:rPr>
              <a:t>European Bos taurus</a:t>
            </a:r>
          </a:p>
          <a:p>
            <a:pPr marL="285750" indent="-285750">
              <a:buFont typeface="Wingdings" panose="05000000000000000000" pitchFamily="2" charset="2"/>
              <a:buChar char="§"/>
            </a:pPr>
            <a:r>
              <a:rPr lang="en-US" sz="1400" u="sng" dirty="0">
                <a:latin typeface="Candara" panose="020E0502030303020204" pitchFamily="34" charset="0"/>
                <a:ea typeface="Times New Roman" panose="02020603050405020304" pitchFamily="18" charset="0"/>
                <a:cs typeface="Times New Roman" panose="02020603050405020304" pitchFamily="18" charset="0"/>
              </a:rPr>
              <a:t>Holstein</a:t>
            </a:r>
          </a:p>
        </p:txBody>
      </p:sp>
    </p:spTree>
    <p:extLst>
      <p:ext uri="{BB962C8B-B14F-4D97-AF65-F5344CB8AC3E}">
        <p14:creationId xmlns:p14="http://schemas.microsoft.com/office/powerpoint/2010/main" val="31981829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20390</TotalTime>
  <Words>1191</Words>
  <Application>Microsoft Office PowerPoint</Application>
  <PresentationFormat>Widescreen</PresentationFormat>
  <Paragraphs>172</Paragraphs>
  <Slides>16</Slides>
  <Notes>0</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16</vt:i4>
      </vt:variant>
    </vt:vector>
  </HeadingPairs>
  <TitlesOfParts>
    <vt:vector size="24" baseType="lpstr">
      <vt:lpstr>Arial</vt:lpstr>
      <vt:lpstr>Calibri</vt:lpstr>
      <vt:lpstr>Calibri Light</vt:lpstr>
      <vt:lpstr>Candara</vt:lpstr>
      <vt:lpstr>Times New Roman</vt:lpstr>
      <vt:lpstr>Wingdings</vt:lpstr>
      <vt:lpstr>Office Theme</vt:lpstr>
      <vt:lpstr>Worksheet</vt:lpstr>
      <vt:lpstr>PowerPoint Presentation</vt:lpstr>
      <vt:lpstr>Outline</vt:lpstr>
      <vt:lpstr>PowerPoint Presentation</vt:lpstr>
      <vt:lpstr>GRRFAC – project update</vt:lpstr>
      <vt:lpstr>PowerPoint Presentation</vt:lpstr>
      <vt:lpstr>GRRFAC – project update</vt:lpstr>
      <vt:lpstr>Assessment of the commercial Bovine HD SNP chip - Objectives</vt:lpstr>
      <vt:lpstr>Assessment of the commercial Bovine HD SNP chip - Update</vt:lpstr>
      <vt:lpstr>Bovine HD SNP chip - Update</vt:lpstr>
      <vt:lpstr>Signature of Selection analysis : Objectives</vt:lpstr>
      <vt:lpstr>Signature of Selection analysis : Update</vt:lpstr>
      <vt:lpstr>Signature of Selection analysis : Update</vt:lpstr>
      <vt:lpstr>Going forward . . . . . .</vt:lpstr>
      <vt:lpstr>Acknowledgements</vt:lpstr>
      <vt:lpstr>CTLGH Funders</vt:lpstr>
      <vt:lpstr>  www.ctlgh.org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WATSON Mick</dc:creator>
  <cp:lastModifiedBy>Mulat, Bizuwork (ILRI)</cp:lastModifiedBy>
  <cp:revision>54</cp:revision>
  <dcterms:created xsi:type="dcterms:W3CDTF">2018-09-26T06:56:34Z</dcterms:created>
  <dcterms:modified xsi:type="dcterms:W3CDTF">2020-05-08T16:35:16Z</dcterms:modified>
</cp:coreProperties>
</file>