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19"/>
  </p:notesMasterIdLst>
  <p:handoutMasterIdLst>
    <p:handoutMasterId r:id="rId20"/>
  </p:handoutMasterIdLst>
  <p:sldIdLst>
    <p:sldId id="698" r:id="rId5"/>
    <p:sldId id="697" r:id="rId6"/>
    <p:sldId id="701" r:id="rId7"/>
    <p:sldId id="727" r:id="rId8"/>
    <p:sldId id="726" r:id="rId9"/>
    <p:sldId id="722" r:id="rId10"/>
    <p:sldId id="724" r:id="rId11"/>
    <p:sldId id="717" r:id="rId12"/>
    <p:sldId id="718" r:id="rId13"/>
    <p:sldId id="403" r:id="rId14"/>
    <p:sldId id="401" r:id="rId15"/>
    <p:sldId id="402" r:id="rId16"/>
    <p:sldId id="725" r:id="rId17"/>
    <p:sldId id="688" r:id="rId18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EC2E9BA7-0B11-BD46-8344-80ACD203EB79}">
          <p14:sldIdLst>
            <p14:sldId id="698"/>
            <p14:sldId id="697"/>
            <p14:sldId id="701"/>
            <p14:sldId id="727"/>
            <p14:sldId id="726"/>
            <p14:sldId id="722"/>
            <p14:sldId id="724"/>
            <p14:sldId id="717"/>
            <p14:sldId id="718"/>
            <p14:sldId id="403"/>
            <p14:sldId id="401"/>
            <p14:sldId id="402"/>
            <p14:sldId id="725"/>
            <p14:sldId id="688"/>
          </p14:sldIdLst>
        </p14:section>
        <p14:section name="Unused slides" id="{1D350E52-893F-4816-89D2-6333D2698E87}">
          <p14:sldIdLst/>
        </p14:section>
        <p14:section name="USING COLORS &amp; IMAGES" id="{325DBFB2-8D01-D84E-9CB5-66C79D59A81B}">
          <p14:sldIdLst/>
        </p14:section>
        <p14:section name="ADDITIONAL ASSETS" id="{604DA50A-DA96-704B-8963-3FCB9458D2C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BP(" lastIdx="13" clrIdx="0">
    <p:extLst>
      <p:ext uri="{19B8F6BF-5375-455C-9EA6-DF929625EA0E}">
        <p15:presenceInfo xmlns:p15="http://schemas.microsoft.com/office/powerpoint/2012/main" userId="Ballantyne, Peter (ILRI)" providerId="None"/>
      </p:ext>
    </p:extLst>
  </p:cmAuthor>
  <p:cmAuthor id="2" name="LeBorgne, Ewen" initials="LE" lastIdx="20" clrIdx="1">
    <p:extLst>
      <p:ext uri="{19B8F6BF-5375-455C-9EA6-DF929625EA0E}">
        <p15:presenceInfo xmlns:p15="http://schemas.microsoft.com/office/powerpoint/2012/main" userId="S::e.leborgne@kit.nl::ed7cbc26-725c-4e1a-96d4-4ae2d66770a1" providerId="AD"/>
      </p:ext>
    </p:extLst>
  </p:cmAuthor>
  <p:cmAuthor id="3" name="Hack, Bernhard (ILRI)" initials="H(" lastIdx="8" clrIdx="2">
    <p:extLst>
      <p:ext uri="{19B8F6BF-5375-455C-9EA6-DF929625EA0E}">
        <p15:presenceInfo xmlns:p15="http://schemas.microsoft.com/office/powerpoint/2012/main" userId="S::b.hack@cgiar.org::e5105227-e1c2-48aa-b150-5200ebd256bb" providerId="AD"/>
      </p:ext>
    </p:extLst>
  </p:cmAuthor>
  <p:cmAuthor id="4" name="Victor, Michael (ILRI)" initials="VM(" lastIdx="5" clrIdx="3">
    <p:extLst>
      <p:ext uri="{19B8F6BF-5375-455C-9EA6-DF929625EA0E}">
        <p15:presenceInfo xmlns:p15="http://schemas.microsoft.com/office/powerpoint/2012/main" userId="S::m.victor@cgiar.org::af8add4c-3c79-493c-a651-bbc22d3c44f0" providerId="AD"/>
      </p:ext>
    </p:extLst>
  </p:cmAuthor>
  <p:cmAuthor id="5" name="Ferrari, Mireille (ILRI)" initials="FM(" lastIdx="1" clrIdx="4">
    <p:extLst>
      <p:ext uri="{19B8F6BF-5375-455C-9EA6-DF929625EA0E}">
        <p15:presenceInfo xmlns:p15="http://schemas.microsoft.com/office/powerpoint/2012/main" userId="S::m.ferrari@cgiar.org::31118f18-7866-42ac-b58b-baa91ec087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C3D"/>
    <a:srgbClr val="F9F2EA"/>
    <a:srgbClr val="404E65"/>
    <a:srgbClr val="A3A467"/>
    <a:srgbClr val="53593E"/>
    <a:srgbClr val="7C98AB"/>
    <a:srgbClr val="FF9E16"/>
    <a:srgbClr val="C34628"/>
    <a:srgbClr val="C97783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/>
    <p:restoredTop sz="93447" autoAdjust="0"/>
  </p:normalViewPr>
  <p:slideViewPr>
    <p:cSldViewPr snapToGrid="0">
      <p:cViewPr>
        <p:scale>
          <a:sx n="72" d="100"/>
          <a:sy n="72" d="100"/>
        </p:scale>
        <p:origin x="43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7/14/2022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14/07/2022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650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Arial,Sans-Serif"/>
              <a:buChar char="•"/>
            </a:pPr>
            <a:r>
              <a:rPr lang="en-US">
                <a:ea typeface="MS PGothic"/>
                <a:cs typeface="Calibri"/>
              </a:rPr>
              <a:t>Controlled vocabulary ensures consistent IA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Arial,Sans-Serif"/>
              <a:buChar char="•"/>
            </a:pPr>
            <a:r>
              <a:rPr lang="en-US">
                <a:ea typeface="MS PGothic"/>
                <a:cs typeface="Calibri"/>
              </a:rPr>
              <a:t>Allows us to move and curate content across platforms. 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Arial,Sans-Serif"/>
              <a:buChar char="•"/>
            </a:pPr>
            <a:r>
              <a:rPr lang="en-US">
                <a:ea typeface="MS PGothic"/>
                <a:cs typeface="Calibri"/>
              </a:rPr>
              <a:t>Important to reuse and recycle content and for a coherent UX 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Arial,Sans-Serif"/>
              <a:buChar char="•"/>
            </a:pPr>
            <a:r>
              <a:rPr lang="en-US">
                <a:ea typeface="MS PGothic"/>
                <a:cs typeface="Calibri"/>
              </a:rPr>
              <a:t>RSS is the 'glue' that keeps it all together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Arial,Sans-Serif"/>
              <a:buChar char="•"/>
            </a:pPr>
            <a:r>
              <a:rPr lang="en-US">
                <a:ea typeface="MS PGothic"/>
                <a:cs typeface="Calibri"/>
              </a:rPr>
              <a:t>Tagging is easy once you know the system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02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81200" y="2209801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06912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668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13" indent="-2143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195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BDE97B-5BE6-4D4C-AFCE-0FAAC5D7EB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0" y="5232211"/>
            <a:ext cx="12192000" cy="162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0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  <p:sldLayoutId id="2147485659" r:id="rId20"/>
    <p:sldLayoutId id="2147485676" r:id="rId2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ilri-comms.ilriwikis.org/Ilri_tagging_guidelines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ilri-comms.ilriwikis.org/Ilri_tagging_guidelines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ILRI KM Architecture: use of open access and FAIR principles to make knowledge travel 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F6C9F1A-2393-FF42-ADE1-3FBC66BED1BA}"/>
              </a:ext>
            </a:extLst>
          </p:cNvPr>
          <p:cNvSpPr txBox="1">
            <a:spLocks/>
          </p:cNvSpPr>
          <p:nvPr/>
        </p:nvSpPr>
        <p:spPr>
          <a:xfrm>
            <a:off x="776705" y="3355378"/>
            <a:ext cx="9254496" cy="1010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defRPr/>
            </a:pPr>
            <a:r>
              <a:rPr lang="en-US" sz="1800" i="1" dirty="0" err="1">
                <a:solidFill>
                  <a:srgbClr val="292929"/>
                </a:solidFill>
              </a:rPr>
              <a:t>Abenet</a:t>
            </a:r>
            <a:r>
              <a:rPr lang="en-US" sz="1800" i="1" dirty="0">
                <a:solidFill>
                  <a:srgbClr val="292929"/>
                </a:solidFill>
              </a:rPr>
              <a:t> </a:t>
            </a:r>
            <a:r>
              <a:rPr lang="en-US" sz="1800" i="1" dirty="0" err="1">
                <a:solidFill>
                  <a:srgbClr val="292929"/>
                </a:solidFill>
              </a:rPr>
              <a:t>Yabowork</a:t>
            </a:r>
            <a:r>
              <a:rPr lang="en-US" sz="1800" i="1" dirty="0">
                <a:solidFill>
                  <a:srgbClr val="292929"/>
                </a:solidFill>
              </a:rPr>
              <a:t> and Daniel Haile-Michael </a:t>
            </a:r>
          </a:p>
          <a:p>
            <a:pPr>
              <a:spcBef>
                <a:spcPts val="400"/>
              </a:spcBef>
              <a:defRPr/>
            </a:pPr>
            <a:r>
              <a:rPr lang="en-US" sz="1800" i="1" dirty="0">
                <a:solidFill>
                  <a:srgbClr val="292929"/>
                </a:solidFill>
              </a:rPr>
              <a:t>ILRI Communications and knowledge management </a:t>
            </a:r>
            <a:endParaRPr lang="en-GB" sz="1800" i="1" dirty="0">
              <a:solidFill>
                <a:srgbClr val="292929"/>
              </a:solidFill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7C720F4-F542-BA43-BC60-0FD83F43C674}"/>
              </a:ext>
            </a:extLst>
          </p:cNvPr>
          <p:cNvSpPr txBox="1">
            <a:spLocks/>
          </p:cNvSpPr>
          <p:nvPr/>
        </p:nvSpPr>
        <p:spPr>
          <a:xfrm>
            <a:off x="585590" y="4699908"/>
            <a:ext cx="5058465" cy="69505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1600" dirty="0">
                <a:solidFill>
                  <a:srgbClr val="292929"/>
                </a:solidFill>
              </a:rPr>
              <a:t>For the KM4Agdev Challenge 2022</a:t>
            </a:r>
          </a:p>
          <a:p>
            <a:pPr>
              <a:spcBef>
                <a:spcPts val="400"/>
              </a:spcBef>
            </a:pPr>
            <a:r>
              <a:rPr lang="en-US" sz="1600">
                <a:solidFill>
                  <a:srgbClr val="292929"/>
                </a:solidFill>
              </a:rPr>
              <a:t>July 15, 2022</a:t>
            </a:r>
            <a:endParaRPr lang="en-US" sz="1600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B2705AC-F9A5-43A3-8039-DF9B8759A7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6628" y="206829"/>
            <a:ext cx="7064208" cy="5715000"/>
          </a:xfrm>
          <a:prstGeom prst="rect">
            <a:avLst/>
          </a:prstGeom>
        </p:spPr>
      </p:pic>
      <p:sp>
        <p:nvSpPr>
          <p:cNvPr id="3" name="Arrow: Up 2">
            <a:extLst>
              <a:ext uri="{FF2B5EF4-FFF2-40B4-BE49-F238E27FC236}">
                <a16:creationId xmlns:a16="http://schemas.microsoft.com/office/drawing/2014/main" id="{C607CA7B-7E68-47DF-8D42-CE4109DB1BDF}"/>
              </a:ext>
            </a:extLst>
          </p:cNvPr>
          <p:cNvSpPr/>
          <p:nvPr/>
        </p:nvSpPr>
        <p:spPr>
          <a:xfrm>
            <a:off x="4640732" y="5001862"/>
            <a:ext cx="1005468" cy="4490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0497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1EB8F1C-89BC-4F0E-A335-6E1EAD3FCB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9255" y="76200"/>
            <a:ext cx="9033997" cy="5562600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:a16="http://schemas.microsoft.com/office/drawing/2014/main" id="{4488ADBA-5B0A-4134-8BF1-AC85DA25E191}"/>
              </a:ext>
            </a:extLst>
          </p:cNvPr>
          <p:cNvSpPr/>
          <p:nvPr/>
        </p:nvSpPr>
        <p:spPr>
          <a:xfrm>
            <a:off x="4022007" y="1035200"/>
            <a:ext cx="816428" cy="576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946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C7DF104-4C71-4B90-8A0D-CE0A92FDCF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0" y="23648"/>
            <a:ext cx="4419600" cy="6403398"/>
          </a:xfrm>
          <a:prstGeom prst="rect">
            <a:avLst/>
          </a:prstGeom>
        </p:spPr>
      </p:pic>
      <p:sp>
        <p:nvSpPr>
          <p:cNvPr id="3" name="Arrow: Up 2">
            <a:extLst>
              <a:ext uri="{FF2B5EF4-FFF2-40B4-BE49-F238E27FC236}">
                <a16:creationId xmlns:a16="http://schemas.microsoft.com/office/drawing/2014/main" id="{3AA84309-8C29-41D4-936F-EB325B6C55DC}"/>
              </a:ext>
            </a:extLst>
          </p:cNvPr>
          <p:cNvSpPr/>
          <p:nvPr/>
        </p:nvSpPr>
        <p:spPr>
          <a:xfrm rot="10800000">
            <a:off x="6228783" y="3179229"/>
            <a:ext cx="687760" cy="6532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Arrow: Up 3">
            <a:extLst>
              <a:ext uri="{FF2B5EF4-FFF2-40B4-BE49-F238E27FC236}">
                <a16:creationId xmlns:a16="http://schemas.microsoft.com/office/drawing/2014/main" id="{55973349-BA8B-4FA3-AAAB-32799DCA9B0B}"/>
              </a:ext>
            </a:extLst>
          </p:cNvPr>
          <p:cNvSpPr/>
          <p:nvPr/>
        </p:nvSpPr>
        <p:spPr>
          <a:xfrm rot="16200000">
            <a:off x="6856327" y="970426"/>
            <a:ext cx="407547" cy="68775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565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10B9B0-2C5F-6E45-D1A6-68A86F0EC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Lessons learned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C8C31-9494-7F4A-3A9F-60E668D0311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ET" sz="2400" dirty="0"/>
              <a:t>Publish once and reuse as many times as possible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KE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consistent taxonomy across </a:t>
            </a:r>
            <a:r>
              <a:rPr lang="en-KE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KE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</a:t>
            </a:r>
            <a:r>
              <a:rPr lang="en-KE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allows to dynamical reuse and aggregate content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ET" sz="2400" dirty="0"/>
              <a:t>Tagging is the glue that holds </a:t>
            </a:r>
            <a:r>
              <a:rPr lang="en-US" sz="2400" dirty="0"/>
              <a:t>the content</a:t>
            </a:r>
            <a:r>
              <a:rPr lang="en-ET" sz="2400" dirty="0"/>
              <a:t> together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ET" sz="2400" dirty="0"/>
              <a:t>Standardized tagging </a:t>
            </a:r>
            <a:r>
              <a:rPr lang="en-US" sz="2400" dirty="0"/>
              <a:t>with </a:t>
            </a:r>
            <a:r>
              <a:rPr lang="en-ET" sz="2400" dirty="0"/>
              <a:t>robust small vocabulary allows for finability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ET" sz="2400" dirty="0"/>
              <a:t>Constant training is essential (people become lazy/new staff)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ET" sz="2400" dirty="0"/>
              <a:t>Staff with</a:t>
            </a:r>
            <a:r>
              <a:rPr lang="en-US" sz="2400" dirty="0"/>
              <a:t> </a:t>
            </a:r>
            <a:r>
              <a:rPr lang="en-ET" sz="2400" dirty="0"/>
              <a:t>responsibility on curation is key (issue of quality)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ET" sz="2400" dirty="0"/>
              <a:t>Continually r</a:t>
            </a:r>
            <a:r>
              <a:rPr lang="en-US" sz="2400" dirty="0"/>
              <a:t>e</a:t>
            </a:r>
            <a:r>
              <a:rPr lang="en-ET" sz="2400" dirty="0"/>
              <a:t>vising and updating </a:t>
            </a:r>
            <a:r>
              <a:rPr lang="en-US" sz="2400" dirty="0"/>
              <a:t>the vocabulary</a:t>
            </a:r>
            <a:endParaRPr lang="en-ET" sz="2400" dirty="0"/>
          </a:p>
        </p:txBody>
      </p:sp>
    </p:spTree>
    <p:extLst>
      <p:ext uri="{BB962C8B-B14F-4D97-AF65-F5344CB8AC3E}">
        <p14:creationId xmlns:p14="http://schemas.microsoft.com/office/powerpoint/2010/main" val="25926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37028-3E95-5B43-9F97-DEAD358B0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KM challenges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45E5C-4B81-DC43-ADDD-BA4D6E0C3EA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700" dirty="0">
                <a:ea typeface="MS PGothic"/>
              </a:rPr>
              <a:t>Increase uptake of research;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700" dirty="0">
                <a:ea typeface="MS PGothic"/>
              </a:rPr>
              <a:t>Make research widely available and accessible (as international public goods);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700" dirty="0">
                <a:ea typeface="MS PGothic"/>
              </a:rPr>
              <a:t>Embed communications and knowledge sharing at all stages within the research process;</a:t>
            </a:r>
            <a:endParaRPr lang="en-US" sz="2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700" dirty="0">
                <a:ea typeface="MS PGothic"/>
              </a:rPr>
              <a:t>Enhance collaboration, reach and impact;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700" dirty="0">
                <a:ea typeface="MS PGothic"/>
              </a:rPr>
              <a:t>Move towards ‘open’.</a:t>
            </a:r>
          </a:p>
        </p:txBody>
      </p:sp>
    </p:spTree>
    <p:extLst>
      <p:ext uri="{BB962C8B-B14F-4D97-AF65-F5344CB8AC3E}">
        <p14:creationId xmlns:p14="http://schemas.microsoft.com/office/powerpoint/2010/main" val="1835181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34EC7-3CD1-1C43-BD3B-7182A52F2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04530-D8E4-FA77-467D-4DFAF9AB60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7151914" cy="4572000"/>
          </a:xfrm>
        </p:spPr>
        <p:txBody>
          <a:bodyPr/>
          <a:lstStyle/>
          <a:p>
            <a:pPr marL="405351" indent="-40535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cs typeface="Arial" panose="020B0604020202020204" pitchFamily="34" charset="0"/>
              </a:rPr>
              <a:t>Allows direct use of our work;</a:t>
            </a:r>
          </a:p>
          <a:p>
            <a:pPr marL="405351" indent="-40535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cs typeface="Arial" panose="020B0604020202020204" pitchFamily="34" charset="0"/>
              </a:rPr>
              <a:t>Increases its visibility;</a:t>
            </a:r>
          </a:p>
          <a:p>
            <a:pPr marL="405351" indent="-40535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cs typeface="Arial" panose="020B0604020202020204" pitchFamily="34" charset="0"/>
              </a:rPr>
              <a:t>Increases likelihood of outcomes and impact;</a:t>
            </a:r>
          </a:p>
          <a:p>
            <a:pPr marL="405351" indent="-40535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3200" dirty="0" err="1">
                <a:cs typeface="Arial" panose="020B0604020202020204" pitchFamily="34" charset="0"/>
              </a:rPr>
              <a:t>Fosters</a:t>
            </a:r>
            <a:r>
              <a:rPr lang="fr-FR" sz="3200" dirty="0">
                <a:cs typeface="Arial" panose="020B0604020202020204" pitchFamily="34" charset="0"/>
              </a:rPr>
              <a:t> collaboration;</a:t>
            </a:r>
          </a:p>
          <a:p>
            <a:pPr marL="405351" indent="-40535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3200" dirty="0" err="1">
                <a:cs typeface="Arial" panose="020B0604020202020204" pitchFamily="34" charset="0"/>
              </a:rPr>
              <a:t>Facilitates</a:t>
            </a:r>
            <a:r>
              <a:rPr lang="fr-FR" sz="3200" dirty="0">
                <a:cs typeface="Arial" panose="020B0604020202020204" pitchFamily="34" charset="0"/>
              </a:rPr>
              <a:t> re-use of </a:t>
            </a:r>
            <a:r>
              <a:rPr lang="fr-FR" sz="3200" dirty="0" err="1">
                <a:cs typeface="Arial" panose="020B0604020202020204" pitchFamily="34" charset="0"/>
              </a:rPr>
              <a:t>products</a:t>
            </a:r>
            <a:endParaRPr lang="fr-FR" sz="3200" dirty="0">
              <a:cs typeface="Arial" panose="020B0604020202020204" pitchFamily="34" charset="0"/>
            </a:endParaRPr>
          </a:p>
          <a:p>
            <a:pPr marL="405351" indent="-40535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3200" dirty="0" err="1">
                <a:cs typeface="Arial" panose="020B0604020202020204" pitchFamily="34" charset="0"/>
              </a:rPr>
              <a:t>Safeguards</a:t>
            </a:r>
            <a:r>
              <a:rPr lang="fr-FR" sz="3200" dirty="0">
                <a:cs typeface="Arial" panose="020B0604020202020204" pitchFamily="34" charset="0"/>
              </a:rPr>
              <a:t> </a:t>
            </a:r>
            <a:r>
              <a:rPr lang="fr-FR" sz="3200" dirty="0" err="1">
                <a:cs typeface="Arial" panose="020B0604020202020204" pitchFamily="34" charset="0"/>
              </a:rPr>
              <a:t>legacy</a:t>
            </a:r>
            <a:endParaRPr lang="en-ET" dirty="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AA2973F-D61F-48EC-A90F-911F94C3B103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8244" y="1601969"/>
            <a:ext cx="4553065" cy="4090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7468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D36D1-8F9A-4480-B4C8-04702CC18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7551"/>
            <a:ext cx="10972800" cy="677955"/>
          </a:xfrm>
        </p:spPr>
        <p:txBody>
          <a:bodyPr/>
          <a:lstStyle/>
          <a:p>
            <a:r>
              <a:rPr lang="en-US" dirty="0"/>
              <a:t>FAIR principles</a:t>
            </a:r>
            <a:endParaRPr lang="en-K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2807C34-7036-43E2-8835-A19380523EA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582223" y="839306"/>
            <a:ext cx="7008283" cy="527325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552A1E-FCFF-43B1-A157-8663EBEBE38F}"/>
              </a:ext>
            </a:extLst>
          </p:cNvPr>
          <p:cNvSpPr txBox="1"/>
          <p:nvPr/>
        </p:nvSpPr>
        <p:spPr bwMode="auto">
          <a:xfrm flipH="1">
            <a:off x="1907175" y="6018694"/>
            <a:ext cx="8956767" cy="446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Source: https://www.linkedin.com/pulse/why-your-data-must-fair-david-crosswell</a:t>
            </a:r>
            <a:endParaRPr lang="en-KE" sz="1600" dirty="0"/>
          </a:p>
        </p:txBody>
      </p:sp>
    </p:spTree>
    <p:extLst>
      <p:ext uri="{BB962C8B-B14F-4D97-AF65-F5344CB8AC3E}">
        <p14:creationId xmlns:p14="http://schemas.microsoft.com/office/powerpoint/2010/main" val="575516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1EFAD-FEDB-ACAA-E4E8-362F6F9E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ILRI digital ecosystem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7C5BED-F985-6381-FC2B-BC931A24270F}"/>
              </a:ext>
            </a:extLst>
          </p:cNvPr>
          <p:cNvSpPr txBox="1"/>
          <p:nvPr/>
        </p:nvSpPr>
        <p:spPr bwMode="auto">
          <a:xfrm>
            <a:off x="78817" y="4086416"/>
            <a:ext cx="2370999" cy="923330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ET" dirty="0"/>
              <a:t>Foundations: </a:t>
            </a:r>
          </a:p>
          <a:p>
            <a:pPr algn="ctr"/>
            <a:r>
              <a:rPr lang="en-ET" dirty="0"/>
              <a:t>Meta data - repositories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73F9D6D-C0BD-2AAE-8095-A100DA7AC0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451" y="4626727"/>
            <a:ext cx="3131975" cy="16418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E3B893-2D5E-8461-A651-E7B3217D4D53}"/>
              </a:ext>
            </a:extLst>
          </p:cNvPr>
          <p:cNvSpPr txBox="1"/>
          <p:nvPr/>
        </p:nvSpPr>
        <p:spPr bwMode="auto">
          <a:xfrm>
            <a:off x="1190426" y="5103863"/>
            <a:ext cx="2954396" cy="1477328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ET" dirty="0"/>
              <a:t>Open source/Open code</a:t>
            </a:r>
          </a:p>
          <a:p>
            <a:pPr marL="285750" indent="-285750" algn="ctr">
              <a:buFontTx/>
              <a:buChar char="-"/>
            </a:pPr>
            <a:r>
              <a:rPr lang="en-ET" dirty="0"/>
              <a:t>CG-CORE</a:t>
            </a:r>
          </a:p>
          <a:p>
            <a:pPr marL="285750" indent="-285750" algn="ctr">
              <a:buFontTx/>
              <a:buChar char="-"/>
            </a:pPr>
            <a:r>
              <a:rPr lang="en-ET" dirty="0"/>
              <a:t>Agrovoc</a:t>
            </a:r>
          </a:p>
          <a:p>
            <a:pPr marL="285750" indent="-285750" algn="ctr">
              <a:buFontTx/>
              <a:buChar char="-"/>
            </a:pPr>
            <a:r>
              <a:rPr lang="en-ET" dirty="0"/>
              <a:t>Standard set of tags use across sytems 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2BEAFC9-87AD-CC99-BE3C-588770F375A5}"/>
              </a:ext>
            </a:extLst>
          </p:cNvPr>
          <p:cNvCxnSpPr/>
          <p:nvPr/>
        </p:nvCxnSpPr>
        <p:spPr>
          <a:xfrm>
            <a:off x="265071" y="3775587"/>
            <a:ext cx="10825316" cy="0"/>
          </a:xfrm>
          <a:prstGeom prst="line">
            <a:avLst/>
          </a:prstGeom>
          <a:ln w="412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D74D4F49-535A-F87F-B15E-E98B4BD438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770" y="4346410"/>
            <a:ext cx="3678413" cy="23168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E8199CB-203F-154C-B6B7-D758F075DF13}"/>
              </a:ext>
            </a:extLst>
          </p:cNvPr>
          <p:cNvSpPr txBox="1"/>
          <p:nvPr/>
        </p:nvSpPr>
        <p:spPr bwMode="auto">
          <a:xfrm>
            <a:off x="55287" y="2394646"/>
            <a:ext cx="2142224" cy="36933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ET" dirty="0"/>
              <a:t>Reuse and sharing</a:t>
            </a:r>
          </a:p>
        </p:txBody>
      </p:sp>
      <p:pic>
        <p:nvPicPr>
          <p:cNvPr id="13" name="Picture 12" descr="A picture containing text, cow, bovine, mammal&#10;&#10;Description automatically generated">
            <a:extLst>
              <a:ext uri="{FF2B5EF4-FFF2-40B4-BE49-F238E27FC236}">
                <a16:creationId xmlns:a16="http://schemas.microsoft.com/office/drawing/2014/main" id="{258A4888-725E-4641-6D4E-E67B8A28AA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850" y="1218279"/>
            <a:ext cx="4364213" cy="23804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ACEE8C-014A-B861-9F92-675C4E8195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7141" y="324666"/>
            <a:ext cx="2400300" cy="1663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ED46609-1670-6AFB-7395-7B6A3F58DB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6600" y="2165194"/>
            <a:ext cx="2959100" cy="1346200"/>
          </a:xfrm>
          <a:prstGeom prst="rect">
            <a:avLst/>
          </a:prstGeom>
        </p:spPr>
      </p:pic>
      <p:sp>
        <p:nvSpPr>
          <p:cNvPr id="16" name="Left-Right-Up Arrow 15">
            <a:extLst>
              <a:ext uri="{FF2B5EF4-FFF2-40B4-BE49-F238E27FC236}">
                <a16:creationId xmlns:a16="http://schemas.microsoft.com/office/drawing/2014/main" id="{9E417D26-EE11-F697-39D3-963C7C3719D2}"/>
              </a:ext>
            </a:extLst>
          </p:cNvPr>
          <p:cNvSpPr/>
          <p:nvPr/>
        </p:nvSpPr>
        <p:spPr>
          <a:xfrm>
            <a:off x="3215148" y="3711252"/>
            <a:ext cx="4350774" cy="518813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3323116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iagram&#10;&#10;Description automatically generated">
            <a:extLst>
              <a:ext uri="{FF2B5EF4-FFF2-40B4-BE49-F238E27FC236}">
                <a16:creationId xmlns:a16="http://schemas.microsoft.com/office/drawing/2014/main" id="{51D74F8B-298F-48FC-89D8-322F9A435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90" y="-236083"/>
            <a:ext cx="12203242" cy="70698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87D007-7B86-4C48-9193-368ACD344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137" y="112521"/>
            <a:ext cx="10914117" cy="677955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en-US">
                <a:ea typeface="MS PGothic"/>
              </a:rPr>
              <a:t>Tagging is the backbone of ILRI's information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7D007-7B86-4C48-9193-368ACD344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4" y="287886"/>
            <a:ext cx="10488949" cy="677955"/>
          </a:xfrm>
        </p:spPr>
        <p:txBody>
          <a:bodyPr lIns="91440" tIns="45720" rIns="91440" bIns="45720" anchor="t">
            <a:normAutofit fontScale="90000"/>
          </a:bodyPr>
          <a:lstStyle/>
          <a:p>
            <a:r>
              <a:rPr lang="en-US" dirty="0">
                <a:ea typeface="MS PGothic"/>
              </a:rPr>
              <a:t>ILRI repository/</a:t>
            </a:r>
            <a:r>
              <a:rPr lang="en-US" dirty="0" err="1">
                <a:ea typeface="MS PGothic"/>
              </a:rPr>
              <a:t>CGSpace</a:t>
            </a:r>
            <a:r>
              <a:rPr lang="en-US" dirty="0">
                <a:ea typeface="MS PGothic"/>
              </a:rPr>
              <a:t>: Controlled vocabularies and lists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8039D51-B1C4-4F2F-833D-01F029A3401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05509" y="1143154"/>
            <a:ext cx="6278901" cy="5145915"/>
          </a:xfrm>
        </p:spPr>
        <p:txBody>
          <a:bodyPr lIns="91440" tIns="45720" rIns="91440" bIns="45720" anchor="t"/>
          <a:lstStyle/>
          <a:p>
            <a:endParaRPr lang="en-US" sz="2400" dirty="0">
              <a:ea typeface="MS PGothic"/>
            </a:endParaRPr>
          </a:p>
          <a:p>
            <a:r>
              <a:rPr lang="en-US" sz="2400" b="1" dirty="0">
                <a:ea typeface="MS PGothic"/>
              </a:rPr>
              <a:t>Includes</a:t>
            </a:r>
          </a:p>
          <a:p>
            <a:pPr marL="342900" indent="-342900">
              <a:buChar char="•"/>
            </a:pPr>
            <a:r>
              <a:rPr lang="en-US" sz="2400" dirty="0">
                <a:ea typeface="MS PGothic"/>
              </a:rPr>
              <a:t>ILRI subjects </a:t>
            </a:r>
          </a:p>
          <a:p>
            <a:pPr marL="342900" indent="-342900">
              <a:buChar char="•"/>
            </a:pPr>
            <a:r>
              <a:rPr lang="en-US" sz="2400" dirty="0">
                <a:ea typeface="MS PGothic"/>
              </a:rPr>
              <a:t>AGROVOC keywords</a:t>
            </a:r>
            <a:endParaRPr lang="en-US" sz="2400" dirty="0"/>
          </a:p>
          <a:p>
            <a:pPr marL="342900" indent="-342900">
              <a:buChar char="•"/>
            </a:pPr>
            <a:r>
              <a:rPr lang="en-US" sz="2400" dirty="0">
                <a:ea typeface="MS PGothic"/>
              </a:rPr>
              <a:t>Structured lists (for authors, affiliations, countries, regions, CRPs, sponsors </a:t>
            </a:r>
            <a:r>
              <a:rPr lang="en-US" sz="2400" dirty="0" err="1">
                <a:ea typeface="MS PGothic"/>
              </a:rPr>
              <a:t>etc</a:t>
            </a:r>
            <a:r>
              <a:rPr lang="en-US" sz="2400" dirty="0">
                <a:ea typeface="MS PGothic"/>
              </a:rPr>
              <a:t>)</a:t>
            </a:r>
            <a:endParaRPr lang="en-US" sz="2400" dirty="0"/>
          </a:p>
          <a:p>
            <a:pPr marL="342900" indent="-342900">
              <a:buChar char="•"/>
            </a:pPr>
            <a:r>
              <a:rPr lang="en-US" sz="2400" dirty="0">
                <a:ea typeface="MS PGothic"/>
              </a:rPr>
              <a:t>Metadata (DC, CG core, </a:t>
            </a:r>
            <a:r>
              <a:rPr lang="en-US" sz="2400" dirty="0" err="1">
                <a:ea typeface="MS PGothic"/>
              </a:rPr>
              <a:t>CGSpace</a:t>
            </a:r>
            <a:r>
              <a:rPr lang="en-US" sz="2400" dirty="0">
                <a:ea typeface="MS PGothic"/>
              </a:rPr>
              <a:t> specific)</a:t>
            </a:r>
            <a:endParaRPr lang="en-US" sz="2400" dirty="0"/>
          </a:p>
          <a:p>
            <a:r>
              <a:rPr lang="en-US" sz="2400" dirty="0">
                <a:ea typeface="MS PGothic"/>
              </a:rPr>
              <a:t>  </a:t>
            </a:r>
          </a:p>
          <a:p>
            <a:r>
              <a:rPr lang="en-US" sz="2400" dirty="0">
                <a:ea typeface="MS PGothic"/>
              </a:rPr>
              <a:t> =&gt; Consistent tags (ILRI subjects) are meant to be used  across platforms</a:t>
            </a:r>
            <a:endParaRPr lang="en-US" sz="2400" dirty="0"/>
          </a:p>
        </p:txBody>
      </p:sp>
      <p:pic>
        <p:nvPicPr>
          <p:cNvPr id="3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91D0FBD-254B-48CF-9D11-88335E56E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156" y="1029361"/>
            <a:ext cx="4648201" cy="3748952"/>
          </a:xfrm>
          <a:prstGeom prst="rect">
            <a:avLst/>
          </a:prstGeom>
        </p:spPr>
      </p:pic>
      <p:pic>
        <p:nvPicPr>
          <p:cNvPr id="4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8FAC66C-C486-4F96-932A-F02816A1B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2454" y="3430248"/>
            <a:ext cx="1970904" cy="574152"/>
          </a:xfrm>
          <a:prstGeom prst="rect">
            <a:avLst/>
          </a:prstGeom>
        </p:spPr>
      </p:pic>
      <p:pic>
        <p:nvPicPr>
          <p:cNvPr id="5" name="Picture 7" descr="Shape, arrow&#10;&#10;Description automatically generated">
            <a:extLst>
              <a:ext uri="{FF2B5EF4-FFF2-40B4-BE49-F238E27FC236}">
                <a16:creationId xmlns:a16="http://schemas.microsoft.com/office/drawing/2014/main" id="{9C012FBC-4630-4042-B83B-FFE174438B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217040" y="3716112"/>
            <a:ext cx="599304" cy="287811"/>
          </a:xfrm>
          <a:prstGeom prst="rect">
            <a:avLst/>
          </a:prstGeom>
        </p:spPr>
      </p:pic>
      <p:pic>
        <p:nvPicPr>
          <p:cNvPr id="8" name="Picture 8" descr="Graphical user interface, text, table&#10;&#10;Description automatically generated">
            <a:extLst>
              <a:ext uri="{FF2B5EF4-FFF2-40B4-BE49-F238E27FC236}">
                <a16:creationId xmlns:a16="http://schemas.microsoft.com/office/drawing/2014/main" id="{A13949E8-3E81-451B-806F-39DC66DF4C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1522" y="4116602"/>
            <a:ext cx="1501089" cy="1415364"/>
          </a:xfrm>
          <a:prstGeom prst="rect">
            <a:avLst/>
          </a:prstGeom>
        </p:spPr>
      </p:pic>
      <p:pic>
        <p:nvPicPr>
          <p:cNvPr id="9" name="Picture 9" descr="Shape, arrow&#10;&#10;Description automatically generated">
            <a:extLst>
              <a:ext uri="{FF2B5EF4-FFF2-40B4-BE49-F238E27FC236}">
                <a16:creationId xmlns:a16="http://schemas.microsoft.com/office/drawing/2014/main" id="{CAB4663F-037E-4C7B-9582-59EE01E6CE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8262937" y="4077989"/>
            <a:ext cx="608829" cy="31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25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7D007-7B86-4C48-9193-368ACD344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n-US">
                <a:ea typeface="MS PGothic"/>
              </a:rPr>
              <a:t>Tagging across social media platforms 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DFF09A-E870-4E24-B1BC-C150E3CC634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98635" y="922302"/>
            <a:ext cx="11090211" cy="5218385"/>
          </a:xfrm>
        </p:spPr>
        <p:txBody>
          <a:bodyPr lIns="91440" tIns="45720" rIns="91440" bIns="45720" anchor="t"/>
          <a:lstStyle/>
          <a:p>
            <a:pPr marL="457200" indent="-457200">
              <a:buChar char="•"/>
            </a:pPr>
            <a:endParaRPr lang="en-US" sz="2400" dirty="0">
              <a:ea typeface="MS PGothic"/>
            </a:endParaRPr>
          </a:p>
          <a:p>
            <a:pPr marL="457200">
              <a:buChar char="•"/>
            </a:pPr>
            <a:r>
              <a:rPr lang="en-US" sz="2400" dirty="0">
                <a:ea typeface="MS PGothic"/>
              </a:rPr>
              <a:t>Event tags</a:t>
            </a:r>
            <a:endParaRPr lang="en-US" sz="2400" dirty="0"/>
          </a:p>
          <a:p>
            <a:pPr marL="1143000" lvl="2" indent="-228600"/>
            <a:r>
              <a:rPr lang="en-US" sz="2000" dirty="0">
                <a:ea typeface="MS PGothic"/>
              </a:rPr>
              <a:t>Twitter, Facebook, </a:t>
            </a:r>
            <a:r>
              <a:rPr lang="en-US" sz="2000" dirty="0" err="1">
                <a:ea typeface="MS PGothic"/>
              </a:rPr>
              <a:t>Linkedin</a:t>
            </a:r>
            <a:r>
              <a:rPr lang="en-US" sz="2000" dirty="0">
                <a:ea typeface="MS PGothic"/>
              </a:rPr>
              <a:t>, Flickr , YouTube, </a:t>
            </a:r>
            <a:r>
              <a:rPr lang="en-US" sz="2000" dirty="0" err="1">
                <a:ea typeface="MS PGothic"/>
              </a:rPr>
              <a:t>etc</a:t>
            </a:r>
            <a:endParaRPr lang="en-US" sz="2000" dirty="0">
              <a:ea typeface="MS PGothic"/>
            </a:endParaRPr>
          </a:p>
          <a:p>
            <a:pPr marL="457200">
              <a:buChar char="•"/>
            </a:pPr>
            <a:r>
              <a:rPr lang="en-US" sz="2400" dirty="0">
                <a:ea typeface="MS PGothic"/>
              </a:rPr>
              <a:t>Program and subject tags</a:t>
            </a:r>
          </a:p>
          <a:p>
            <a:pPr marL="1143000" lvl="2" indent="-228600"/>
            <a:r>
              <a:rPr lang="en-US" sz="2000" dirty="0">
                <a:ea typeface="MS PGothic"/>
              </a:rPr>
              <a:t>Stories, news, blogs </a:t>
            </a:r>
          </a:p>
          <a:p>
            <a:pPr marL="457200">
              <a:buChar char="•"/>
            </a:pPr>
            <a:r>
              <a:rPr lang="en-US" sz="2400" dirty="0">
                <a:ea typeface="MS PGothic"/>
              </a:rPr>
              <a:t>Generic tags</a:t>
            </a:r>
          </a:p>
          <a:p>
            <a:pPr marL="1143000" lvl="2" indent="-228600"/>
            <a:r>
              <a:rPr lang="en-US" sz="2000" dirty="0">
                <a:ea typeface="MS PGothic"/>
              </a:rPr>
              <a:t>Op-Eds, townhall, interviews, etc...</a:t>
            </a:r>
          </a:p>
          <a:p>
            <a:pPr marL="457200">
              <a:buChar char="•"/>
            </a:pPr>
            <a:r>
              <a:rPr lang="en-US" sz="2400" dirty="0">
                <a:ea typeface="MS PGothic"/>
              </a:rPr>
              <a:t>Campaigns tags </a:t>
            </a:r>
          </a:p>
          <a:p>
            <a:pPr marL="1143000" lvl="2" indent="-228600"/>
            <a:r>
              <a:rPr lang="en-US" sz="2000" dirty="0">
                <a:ea typeface="MS PGothic"/>
              </a:rPr>
              <a:t>Annual report, UNEP reports, OH </a:t>
            </a:r>
            <a:r>
              <a:rPr lang="en-US" sz="2000" dirty="0" err="1">
                <a:ea typeface="MS PGothic"/>
              </a:rPr>
              <a:t>breifs</a:t>
            </a:r>
            <a:r>
              <a:rPr lang="en-US" sz="2000" dirty="0">
                <a:ea typeface="MS PGothic"/>
              </a:rPr>
              <a:t>, </a:t>
            </a:r>
            <a:r>
              <a:rPr lang="en-US" sz="2000" dirty="0" err="1">
                <a:ea typeface="MS PGothic"/>
              </a:rPr>
              <a:t>etc</a:t>
            </a:r>
            <a:endParaRPr lang="en-US" sz="2000" dirty="0"/>
          </a:p>
          <a:p>
            <a:pPr marL="457200">
              <a:buChar char="•"/>
            </a:pPr>
            <a:r>
              <a:rPr lang="en-US" sz="2400" dirty="0">
                <a:ea typeface="MS PGothic"/>
              </a:rPr>
              <a:t> ILRI tagging guideline </a:t>
            </a:r>
            <a:endParaRPr lang="en-US" sz="2400" dirty="0"/>
          </a:p>
          <a:p>
            <a:pPr marL="1143000" lvl="2" indent="-228600"/>
            <a:r>
              <a:rPr lang="en-US" sz="2000" dirty="0">
                <a:ea typeface="MS PGothic"/>
                <a:hlinkClick r:id="rId2"/>
              </a:rPr>
              <a:t>http://ilri-comms.ilriwikis.org/Ilri_tagging_guidelines</a:t>
            </a:r>
            <a:endParaRPr lang="en-US" sz="2000" dirty="0">
              <a:ea typeface="MS PGothic"/>
            </a:endParaRPr>
          </a:p>
          <a:p>
            <a:pPr marL="1143000" lvl="2" indent="-228600"/>
            <a:endParaRPr lang="en-US" sz="2000" dirty="0">
              <a:ea typeface="MS PGothic"/>
            </a:endParaRPr>
          </a:p>
          <a:p>
            <a:pPr marL="914400" lvl="2" indent="0">
              <a:buNone/>
            </a:pPr>
            <a:r>
              <a:rPr lang="en-US" sz="2000" dirty="0">
                <a:ea typeface="MS PGothic"/>
                <a:cs typeface="Calibri"/>
              </a:rPr>
              <a:t>=&gt; Content re-usability and facilitate searchability</a:t>
            </a:r>
            <a:endParaRPr lang="en-US" sz="2000" dirty="0">
              <a:ea typeface="+mn-lt"/>
              <a:cs typeface="+mn-lt"/>
            </a:endParaRPr>
          </a:p>
          <a:p>
            <a:pPr marL="1143000" lvl="2" indent="-228600"/>
            <a:endParaRPr lang="en-US" sz="2000" dirty="0">
              <a:ea typeface="MS PGothic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124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7D007-7B86-4C48-9193-368ACD344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7711303" cy="1058954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en-US" dirty="0">
                <a:ea typeface="MS PGothic"/>
              </a:rPr>
              <a:t>Tagging on Website &amp; </a:t>
            </a:r>
            <a:r>
              <a:rPr lang="en-US" dirty="0" err="1">
                <a:ea typeface="MS PGothic"/>
              </a:rPr>
              <a:t>Wordpress</a:t>
            </a:r>
            <a:r>
              <a:rPr lang="en-US" dirty="0">
                <a:ea typeface="MS PGothic"/>
              </a:rPr>
              <a:t> Blogs </a:t>
            </a:r>
            <a:endParaRPr lang="en-K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8039D51-B1C4-4F2F-833D-01F029A3401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8724" y="989556"/>
            <a:ext cx="8381902" cy="5597071"/>
          </a:xfrm>
        </p:spPr>
        <p:txBody>
          <a:bodyPr lIns="91440" tIns="45720" rIns="91440" bIns="45720" anchor="t"/>
          <a:lstStyle/>
          <a:p>
            <a:endParaRPr lang="en-US" sz="2200" b="1" dirty="0">
              <a:solidFill>
                <a:srgbClr val="712C3D"/>
              </a:solidFill>
              <a:ea typeface="+mn-lt"/>
              <a:cs typeface="+mn-lt"/>
            </a:endParaRPr>
          </a:p>
          <a:p>
            <a:endParaRPr lang="en-US" sz="2200" b="1" dirty="0">
              <a:solidFill>
                <a:srgbClr val="712C3D"/>
              </a:solidFill>
              <a:ea typeface="+mn-lt"/>
              <a:cs typeface="+mn-lt"/>
            </a:endParaRPr>
          </a:p>
          <a:p>
            <a:r>
              <a:rPr lang="en-US" sz="2200" b="1" dirty="0">
                <a:solidFill>
                  <a:srgbClr val="712C3D"/>
                </a:solidFill>
                <a:ea typeface="+mn-lt"/>
                <a:cs typeface="+mn-lt"/>
              </a:rPr>
              <a:t>Controlled vocabularies </a:t>
            </a:r>
            <a:endParaRPr lang="en-US" sz="2200" b="1" dirty="0">
              <a:solidFill>
                <a:srgbClr val="712C3D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>
                <a:ea typeface="+mn-lt"/>
                <a:cs typeface="+mn-lt"/>
              </a:rPr>
              <a:t>Subject categories. (Livestock or Animal Health or Livestock systems...)  </a:t>
            </a:r>
            <a:endParaRPr lang="en-US" sz="2200" dirty="0"/>
          </a:p>
          <a:p>
            <a:pPr marL="285750" indent="-285750">
              <a:buFont typeface="Arial"/>
              <a:buChar char="•"/>
            </a:pPr>
            <a:r>
              <a:rPr lang="en-US" sz="2200" dirty="0">
                <a:ea typeface="+mn-lt"/>
                <a:cs typeface="+mn-lt"/>
              </a:rPr>
              <a:t>Country that the object is about (Ethiopia or Nigeria). </a:t>
            </a:r>
            <a:endParaRPr lang="en-US" sz="2200" dirty="0"/>
          </a:p>
          <a:p>
            <a:pPr marL="285750" indent="-285750">
              <a:buFont typeface="Arial"/>
              <a:buChar char="•"/>
            </a:pPr>
            <a:r>
              <a:rPr lang="en-US" sz="2200" dirty="0">
                <a:ea typeface="+mn-lt"/>
                <a:cs typeface="+mn-lt"/>
              </a:rPr>
              <a:t>Region  (East Africa or West Africa or Asia...) </a:t>
            </a:r>
            <a:endParaRPr lang="en-US" sz="2200" dirty="0"/>
          </a:p>
          <a:p>
            <a:pPr marL="285750" indent="-285750">
              <a:buFont typeface="Arial"/>
              <a:buChar char="•"/>
            </a:pPr>
            <a:r>
              <a:rPr lang="en-US" sz="2200" dirty="0">
                <a:ea typeface="+mn-lt"/>
                <a:cs typeface="+mn-lt"/>
              </a:rPr>
              <a:t>Program (PIL, AHH...) </a:t>
            </a:r>
            <a:endParaRPr lang="en-US" sz="2200" dirty="0"/>
          </a:p>
          <a:p>
            <a:r>
              <a:rPr lang="en-US" sz="2200" dirty="0">
                <a:ea typeface="+mn-lt"/>
                <a:cs typeface="+mn-lt"/>
                <a:hlinkClick r:id="rId2"/>
              </a:rPr>
              <a:t>http://ilri-comms.ilriwikis.org/Ilri_tagging_guidelines</a:t>
            </a:r>
            <a:r>
              <a:rPr lang="en-US" sz="2200" dirty="0">
                <a:ea typeface="+mn-lt"/>
                <a:cs typeface="+mn-lt"/>
              </a:rPr>
              <a:t>  </a:t>
            </a:r>
            <a:endParaRPr lang="en-US" sz="2200" dirty="0"/>
          </a:p>
          <a:p>
            <a:r>
              <a:rPr lang="en-US" sz="2200" dirty="0">
                <a:ea typeface="+mn-lt"/>
                <a:cs typeface="+mn-lt"/>
              </a:rPr>
              <a:t>  </a:t>
            </a:r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39854924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8DB9CCF9A4FF4383635F4770A1D7D4" ma:contentTypeVersion="30" ma:contentTypeDescription="Create a new document." ma:contentTypeScope="" ma:versionID="ee0cf6870adb57f862bf624e766ebd2d">
  <xsd:schema xmlns:xsd="http://www.w3.org/2001/XMLSchema" xmlns:xs="http://www.w3.org/2001/XMLSchema" xmlns:p="http://schemas.microsoft.com/office/2006/metadata/properties" xmlns:ns2="83f2a59d-3e54-4c8b-b9a5-47a201ebb0a2" xmlns:ns3="b42d84ba-1dec-4fe7-a46c-74d6ac9bcd8d" targetNamespace="http://schemas.microsoft.com/office/2006/metadata/properties" ma:root="true" ma:fieldsID="6f599196dd681cc299545627f561afec" ns2:_="" ns3:_="">
    <xsd:import namespace="83f2a59d-3e54-4c8b-b9a5-47a201ebb0a2"/>
    <xsd:import namespace="b42d84ba-1dec-4fe7-a46c-74d6ac9bcd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cefd509ffa4f44a0b69065c0ed18600c" minOccurs="0"/>
                <xsd:element ref="ns3:TaxCatchAll" minOccurs="0"/>
                <xsd:element ref="ns2:m330a56d9f0847d99951188d64446d71" minOccurs="0"/>
                <xsd:element ref="ns2:i4c3d5e64c274795932229a38e00a793" minOccurs="0"/>
                <xsd:element ref="ns2:b6380472ea8944eaa89c9c012e7d1e83" minOccurs="0"/>
                <xsd:element ref="ns2:oa4b71c64b654d778fc49bbb0e3b844d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f2a59d-3e54-4c8b-b9a5-47a201ebb0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cefd509ffa4f44a0b69065c0ed18600c" ma:index="22" nillable="true" ma:taxonomy="true" ma:internalName="cefd509ffa4f44a0b69065c0ed18600c" ma:taxonomyFieldName="Terms" ma:displayName="Terms" ma:fieldId="{cefd509f-fa4f-44a0-b690-65c0ed18600c}" ma:taxonomyMulti="true" ma:sspId="41616629-9183-4d38-9e3a-f9db27d53a26" ma:termSetId="d09d7b83-72e2-4ea3-9ee5-efd0c7d479d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330a56d9f0847d99951188d64446d71" ma:index="25" nillable="true" ma:taxonomy="true" ma:internalName="m330a56d9f0847d99951188d64446d71" ma:taxonomyFieldName="DepartmentsAndPrograms" ma:displayName="Departments and programs" ma:fieldId="{6330a56d-9f08-47d9-9951-188d64446d71}" ma:taxonomyMulti="true" ma:sspId="41616629-9183-4d38-9e3a-f9db27d53a26" ma:termSetId="eb3ea0da-517c-43fd-9e14-05fb01068a2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4c3d5e64c274795932229a38e00a793" ma:index="27" nillable="true" ma:taxonomy="true" ma:internalName="i4c3d5e64c274795932229a38e00a793" ma:taxonomyFieldName="OfficeLocation" ma:displayName="Office Location" ma:fieldId="{24c3d5e6-4c27-4795-9322-29a38e00a793}" ma:taxonomyMulti="true" ma:sspId="41616629-9183-4d38-9e3a-f9db27d53a26" ma:termSetId="c251abb0-d412-4c9c-ac73-659a942b4db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6380472ea8944eaa89c9c012e7d1e83" ma:index="29" nillable="true" ma:taxonomy="true" ma:internalName="b6380472ea8944eaa89c9c012e7d1e83" ma:taxonomyFieldName="Topics" ma:displayName="Topics" ma:fieldId="{b6380472-ea89-44ea-a89c-9c012e7d1e83}" ma:taxonomyMulti="true" ma:sspId="41616629-9183-4d38-9e3a-f9db27d53a26" ma:termSetId="27cbf079-c048-4532-8bec-083648ed19c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a4b71c64b654d778fc49bbb0e3b844d" ma:index="31" nillable="true" ma:taxonomy="true" ma:internalName="oa4b71c64b654d778fc49bbb0e3b844d" ma:taxonomyFieldName="HubItemType" ma:displayName="Hub Item Type" ma:fieldId="{8a4b71c6-4b65-4d77-8fc4-9bbb0e3b844d}" ma:sspId="41616629-9183-4d38-9e3a-f9db27d53a26" ma:termSetId="0fe30f40-11cc-4850-861c-341b028e8a0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cf76f155ced4ddcb4097134ff3c332f" ma:index="33" nillable="true" ma:taxonomy="true" ma:internalName="lcf76f155ced4ddcb4097134ff3c332f" ma:taxonomyFieldName="MediaServiceImageTags" ma:displayName="Image Tags" ma:readOnly="false" ma:fieldId="{5cf76f15-5ced-4ddc-b409-7134ff3c332f}" ma:taxonomyMulti="true" ma:sspId="41616629-9183-4d38-9e3a-f9db27d53a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2d84ba-1dec-4fe7-a46c-74d6ac9bcd8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9577bc-cb43-4962-975b-8b7c7fc79b6d}" ma:internalName="TaxCatchAll" ma:showField="CatchAllData" ma:web="b42d84ba-1dec-4fe7-a46c-74d6ac9bcd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42d84ba-1dec-4fe7-a46c-74d6ac9bcd8d">
      <UserInfo>
        <DisplayName>Miceka, Grace (ILRI-ICRAF)</DisplayName>
        <AccountId>93</AccountId>
        <AccountType/>
      </UserInfo>
    </SharedWithUsers>
    <i4c3d5e64c274795932229a38e00a793 xmlns="83f2a59d-3e54-4c8b-b9a5-47a201ebb0a2">
      <Terms xmlns="http://schemas.microsoft.com/office/infopath/2007/PartnerControls">
        <TermInfo xmlns="http://schemas.microsoft.com/office/infopath/2007/PartnerControls">
          <TermName xmlns="http://schemas.microsoft.com/office/infopath/2007/PartnerControls"/>
          <TermId xmlns="http://schemas.microsoft.com/office/infopath/2007/PartnerControls">26d6ff64-4666-483e-93a1-db999be6db05</TermId>
        </TermInfo>
        <TermInfo xmlns="http://schemas.microsoft.com/office/infopath/2007/PartnerControls">
          <TermName xmlns="http://schemas.microsoft.com/office/infopath/2007/PartnerControls"/>
          <TermId xmlns="http://schemas.microsoft.com/office/infopath/2007/PartnerControls">3f20f701-4f8e-4dfc-aefd-1907ee2f4b10</TermId>
        </TermInfo>
      </Terms>
    </i4c3d5e64c274795932229a38e00a793>
    <TaxCatchAll xmlns="b42d84ba-1dec-4fe7-a46c-74d6ac9bcd8d">
      <Value>8</Value>
      <Value>7</Value>
      <Value>6</Value>
      <Value>5</Value>
      <Value>4</Value>
      <Value>3</Value>
      <Value>2</Value>
    </TaxCatchAll>
    <cefd509ffa4f44a0b69065c0ed18600c xmlns="83f2a59d-3e54-4c8b-b9a5-47a201ebb0a2">
      <Terms xmlns="http://schemas.microsoft.com/office/infopath/2007/PartnerControls">
        <TermInfo xmlns="http://schemas.microsoft.com/office/infopath/2007/PartnerControls">
          <TermName xmlns="http://schemas.microsoft.com/office/infopath/2007/PartnerControls"/>
          <TermId xmlns="http://schemas.microsoft.com/office/infopath/2007/PartnerControls">f69e139a-6d22-4cee-81ef-526e64ab5850</TermId>
        </TermInfo>
        <TermInfo xmlns="http://schemas.microsoft.com/office/infopath/2007/PartnerControls">
          <TermName xmlns="http://schemas.microsoft.com/office/infopath/2007/PartnerControls"/>
          <TermId xmlns="http://schemas.microsoft.com/office/infopath/2007/PartnerControls">0b35d1d8-6345-4e69-800b-55b0481bea26</TermId>
        </TermInfo>
        <TermInfo xmlns="http://schemas.microsoft.com/office/infopath/2007/PartnerControls">
          <TermName xmlns="http://schemas.microsoft.com/office/infopath/2007/PartnerControls"/>
          <TermId xmlns="http://schemas.microsoft.com/office/infopath/2007/PartnerControls">df1c77ed-ea2b-4968-818d-cca59d717e8f</TermId>
        </TermInfo>
      </Terms>
    </cefd509ffa4f44a0b69065c0ed18600c>
    <m330a56d9f0847d99951188d64446d71 xmlns="83f2a59d-3e54-4c8b-b9a5-47a201ebb0a2">
      <Terms xmlns="http://schemas.microsoft.com/office/infopath/2007/PartnerControls">
        <TermInfo xmlns="http://schemas.microsoft.com/office/infopath/2007/PartnerControls">
          <TermName xmlns="http://schemas.microsoft.com/office/infopath/2007/PartnerControls"/>
          <TermId xmlns="http://schemas.microsoft.com/office/infopath/2007/PartnerControls">c05a227c-1e86-4560-b80c-834e3f229f56</TermId>
        </TermInfo>
      </Terms>
    </m330a56d9f0847d99951188d64446d71>
    <oa4b71c64b654d778fc49bbb0e3b844d xmlns="83f2a59d-3e54-4c8b-b9a5-47a201ebb0a2">
      <Terms xmlns="http://schemas.microsoft.com/office/infopath/2007/PartnerControls">
        <TermInfo xmlns="http://schemas.microsoft.com/office/infopath/2007/PartnerControls">
          <TermName xmlns="http://schemas.microsoft.com/office/infopath/2007/PartnerControls"/>
          <TermId xmlns="http://schemas.microsoft.com/office/infopath/2007/PartnerControls">f636aac8-4442-432a-a398-27bf1906379c</TermId>
        </TermInfo>
      </Terms>
    </oa4b71c64b654d778fc49bbb0e3b844d>
    <b6380472ea8944eaa89c9c012e7d1e83 xmlns="83f2a59d-3e54-4c8b-b9a5-47a201ebb0a2">
      <Terms xmlns="http://schemas.microsoft.com/office/infopath/2007/PartnerControls"/>
    </b6380472ea8944eaa89c9c012e7d1e83>
    <lcf76f155ced4ddcb4097134ff3c332f xmlns="83f2a59d-3e54-4c8b-b9a5-47a201ebb0a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C87697-1BC5-451B-A8D3-F9889EF427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f2a59d-3e54-4c8b-b9a5-47a201ebb0a2"/>
    <ds:schemaRef ds:uri="b42d84ba-1dec-4fe7-a46c-74d6ac9bcd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EF2A85-305E-4872-962A-A2756340EECE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83f2a59d-3e54-4c8b-b9a5-47a201ebb0a2"/>
    <ds:schemaRef ds:uri="http://purl.org/dc/elements/1.1/"/>
    <ds:schemaRef ds:uri="http://schemas.openxmlformats.org/package/2006/metadata/core-properties"/>
    <ds:schemaRef ds:uri="b42d84ba-1dec-4fe7-a46c-74d6ac9bcd8d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1503</TotalTime>
  <Words>470</Words>
  <Application>Microsoft Office PowerPoint</Application>
  <PresentationFormat>Widescreen</PresentationFormat>
  <Paragraphs>79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Arial,Sans-Serif</vt:lpstr>
      <vt:lpstr>Calibri</vt:lpstr>
      <vt:lpstr>Calibri Light</vt:lpstr>
      <vt:lpstr>Courier New</vt:lpstr>
      <vt:lpstr>Wingdings</vt:lpstr>
      <vt:lpstr>ilri_powerpoint_template_apr2013</vt:lpstr>
      <vt:lpstr>ILRI KM Architecture: use of open access and FAIR principles to make knowledge travel </vt:lpstr>
      <vt:lpstr>KM challenges </vt:lpstr>
      <vt:lpstr>Open opportunities</vt:lpstr>
      <vt:lpstr>FAIR principles</vt:lpstr>
      <vt:lpstr>ILRI digital ecosystem </vt:lpstr>
      <vt:lpstr>Tagging is the backbone of ILRI's information architecture</vt:lpstr>
      <vt:lpstr>ILRI repository/CGSpace: Controlled vocabularies and lists</vt:lpstr>
      <vt:lpstr>Tagging across social media platforms </vt:lpstr>
      <vt:lpstr>Tagging on Website &amp; Wordpress Blogs </vt:lpstr>
      <vt:lpstr>PowerPoint Presentation</vt:lpstr>
      <vt:lpstr>PowerPoint Presentation</vt:lpstr>
      <vt:lpstr>PowerPoint Presentation</vt:lpstr>
      <vt:lpstr>Lessons learned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Victor, Michael (ILRI)</dc:creator>
  <cp:lastModifiedBy>Yabowork, Abenet (ILRI)</cp:lastModifiedBy>
  <cp:revision>6</cp:revision>
  <dcterms:created xsi:type="dcterms:W3CDTF">2019-11-25T19:34:10Z</dcterms:created>
  <dcterms:modified xsi:type="dcterms:W3CDTF">2022-07-15T08:33:25Z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0x010100FC8DB9CCF9A4FF4383635F4770A1D7D4</vt:lpwstr>
  </property>
  <property fmtid="{D5CDD505-2E9C-101B-9397-08002B2CF9AE}" pid="3" name="HubItemType">
    <vt:lpwstr>7;#|f636aac8-4442-432a-a398-27bf1906379c</vt:lpwstr>
  </property>
  <property fmtid="{D5CDD505-2E9C-101B-9397-08002B2CF9AE}" pid="4" name="Terms">
    <vt:lpwstr>2;#|f69e139a-6d22-4cee-81ef-526e64ab5850;#3;#|0b35d1d8-6345-4e69-800b-55b0481bea26;#8;#|df1c77ed-ea2b-4968-818d-cca59d717e8f</vt:lpwstr>
  </property>
  <property fmtid="{D5CDD505-2E9C-101B-9397-08002B2CF9AE}" pid="5" name="Topics">
    <vt:lpwstr/>
  </property>
  <property fmtid="{D5CDD505-2E9C-101B-9397-08002B2CF9AE}" pid="6" name="DepartmentsAndPrograms">
    <vt:lpwstr>4;#|c05a227c-1e86-4560-b80c-834e3f229f56</vt:lpwstr>
  </property>
  <property fmtid="{D5CDD505-2E9C-101B-9397-08002B2CF9AE}" pid="7" name="OfficeLocation">
    <vt:lpwstr>5;#|26d6ff64-4666-483e-93a1-db999be6db05;#6;#|3f20f701-4f8e-4dfc-aefd-1907ee2f4b10</vt:lpwstr>
  </property>
  <property fmtid="{D5CDD505-2E9C-101B-9397-08002B2CF9AE}" pid="8" name="mp-multi-value-metadata">
    <vt:lpwstr>{"ValuesWritten":{"Terms":["f69e139a-6d22-4cee-81ef-526e64ab5850","0b35d1d8-6345-4e69-800b-55b0481bea26","df1c77ed-ea2b-4968-818d-cca59d717e8f"],"DepartmentsAndPrograms":["c05a227c-1e86-4560-b80c-834e3f229f56"],"OfficeLocation":["26d6ff64-4666-483e-93a1-db999be6db05","3f20f701-4f8e-4dfc-aefd-1907ee2f4b10"]}}</vt:lpwstr>
  </property>
  <property fmtid="{D5CDD505-2E9C-101B-9397-08002B2CF9AE}" pid="9" name="MSIP_Label_80c4d10e-bd94-4e7c-b4a1-fe20ff6d8abe_Enabled">
    <vt:lpwstr>true</vt:lpwstr>
  </property>
  <property fmtid="{D5CDD505-2E9C-101B-9397-08002B2CF9AE}" pid="10" name="MSIP_Label_80c4d10e-bd94-4e7c-b4a1-fe20ff6d8abe_SetDate">
    <vt:lpwstr>2022-07-11T13:04:41Z</vt:lpwstr>
  </property>
  <property fmtid="{D5CDD505-2E9C-101B-9397-08002B2CF9AE}" pid="11" name="MSIP_Label_80c4d10e-bd94-4e7c-b4a1-fe20ff6d8abe_Method">
    <vt:lpwstr>Standard</vt:lpwstr>
  </property>
  <property fmtid="{D5CDD505-2E9C-101B-9397-08002B2CF9AE}" pid="12" name="MSIP_Label_80c4d10e-bd94-4e7c-b4a1-fe20ff6d8abe_Name">
    <vt:lpwstr>80c4d10e-bd94-4e7c-b4a1-fe20ff6d8abe</vt:lpwstr>
  </property>
  <property fmtid="{D5CDD505-2E9C-101B-9397-08002B2CF9AE}" pid="13" name="MSIP_Label_80c4d10e-bd94-4e7c-b4a1-fe20ff6d8abe_SiteId">
    <vt:lpwstr>6afa0e00-fa14-40b7-8a2e-22a7f8c357d5</vt:lpwstr>
  </property>
  <property fmtid="{D5CDD505-2E9C-101B-9397-08002B2CF9AE}" pid="14" name="MSIP_Label_80c4d10e-bd94-4e7c-b4a1-fe20ff6d8abe_ActionId">
    <vt:lpwstr>cd80daa1-0f13-41a6-8e9e-100be6db61f4</vt:lpwstr>
  </property>
  <property fmtid="{D5CDD505-2E9C-101B-9397-08002B2CF9AE}" pid="15" name="MSIP_Label_80c4d10e-bd94-4e7c-b4a1-fe20ff6d8abe_ContentBits">
    <vt:lpwstr>0</vt:lpwstr>
  </property>
  <property fmtid="{D5CDD505-2E9C-101B-9397-08002B2CF9AE}" pid="16" name="MediaServiceImageTags">
    <vt:lpwstr/>
  </property>
</Properties>
</file>