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99" r:id="rId2"/>
    <p:sldId id="302" r:id="rId3"/>
    <p:sldId id="332" r:id="rId4"/>
    <p:sldId id="336" r:id="rId5"/>
    <p:sldId id="333" r:id="rId6"/>
    <p:sldId id="334" r:id="rId7"/>
    <p:sldId id="309" r:id="rId8"/>
    <p:sldId id="308" r:id="rId9"/>
    <p:sldId id="335" r:id="rId10"/>
    <p:sldId id="307" r:id="rId11"/>
    <p:sldId id="306" r:id="rId12"/>
    <p:sldId id="338" r:id="rId13"/>
    <p:sldId id="315" r:id="rId14"/>
    <p:sldId id="320" r:id="rId15"/>
    <p:sldId id="305" r:id="rId16"/>
    <p:sldId id="310" r:id="rId17"/>
    <p:sldId id="314" r:id="rId18"/>
    <p:sldId id="313" r:id="rId19"/>
    <p:sldId id="312" r:id="rId20"/>
    <p:sldId id="318" r:id="rId21"/>
    <p:sldId id="321" r:id="rId22"/>
    <p:sldId id="317" r:id="rId23"/>
    <p:sldId id="316" r:id="rId24"/>
    <p:sldId id="323" r:id="rId25"/>
    <p:sldId id="324" r:id="rId26"/>
    <p:sldId id="322" r:id="rId27"/>
    <p:sldId id="328" r:id="rId28"/>
    <p:sldId id="326" r:id="rId29"/>
    <p:sldId id="340" r:id="rId30"/>
    <p:sldId id="327" r:id="rId31"/>
    <p:sldId id="329" r:id="rId32"/>
    <p:sldId id="330" r:id="rId33"/>
    <p:sldId id="331" r:id="rId34"/>
    <p:sldId id="261" r:id="rId35"/>
  </p:sldIdLst>
  <p:sldSz cx="9144000" cy="6858000" type="screen4x3"/>
  <p:notesSz cx="6797675" cy="9982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4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ldemeskel, Endalkachew (ILRI)" initials="WE(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DD3"/>
    <a:srgbClr val="0000FF"/>
    <a:srgbClr val="FF0000"/>
    <a:srgbClr val="009900"/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835" autoAdjust="0"/>
  </p:normalViewPr>
  <p:slideViewPr>
    <p:cSldViewPr>
      <p:cViewPr varScale="1">
        <p:scale>
          <a:sx n="63" d="100"/>
          <a:sy n="63" d="100"/>
        </p:scale>
        <p:origin x="139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3144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derseh\OneDrive%20-%20CGIAR\Desktop\Amha\All%20files\SIMLESA\OYE\Consultancy\Type%20of%20forage%20technologies%20and%20targets%20over%20different%20seasons%20of%20SIMLESA%20forage%20intervention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derseh\OneDrive%20-%20CGIAR\Desktop\Amha\All%20files\SIMLESA\OYE\Consultancy\Type%20of%20forage%20technologies%20and%20targets%20over%20different%20seasons%20of%20SIMLESA%20forage%20intervention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derseh\OneDrive%20-%20CGIAR\Desktop\Amha\All%20files\SIMLESA\OYE\Consultancy\Type%20of%20forage%20technologies%20and%20targets%20over%20different%20seasons%20of%20SIMLESA%20forage%20intervention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derseh\OneDrive%20-%20CGIAR\Desktop\Amha\All%20files\SIMLESA\OYE\Consultancy\Type%20of%20forage%20technologies%20and%20targets%20over%20different%20seasons%20of%20SIMLESA%20forage%20intervention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monthly_rainfall_and_feed_avail!$F$21</c:f>
              <c:strCache>
                <c:ptCount val="1"/>
                <c:pt idx="0">
                  <c:v>Cereal Crop Residues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monthly_rainfall_and_feed_avail!$D$22:$D$33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monthly_rainfall_and_feed_avail!$F$22:$F$33</c:f>
              <c:numCache>
                <c:formatCode>General</c:formatCode>
                <c:ptCount val="12"/>
                <c:pt idx="0">
                  <c:v>1.677777777777778</c:v>
                </c:pt>
                <c:pt idx="1">
                  <c:v>1.466666666666667</c:v>
                </c:pt>
                <c:pt idx="2">
                  <c:v>1.3666666666666669</c:v>
                </c:pt>
                <c:pt idx="3">
                  <c:v>1.4666666666666668</c:v>
                </c:pt>
                <c:pt idx="4">
                  <c:v>1.0777777777777779</c:v>
                </c:pt>
                <c:pt idx="5">
                  <c:v>1.3333333333333335</c:v>
                </c:pt>
                <c:pt idx="6">
                  <c:v>0.4</c:v>
                </c:pt>
                <c:pt idx="7">
                  <c:v>0</c:v>
                </c:pt>
                <c:pt idx="8">
                  <c:v>0</c:v>
                </c:pt>
                <c:pt idx="9">
                  <c:v>1.555555555555556</c:v>
                </c:pt>
                <c:pt idx="10">
                  <c:v>2.2000000000000002</c:v>
                </c:pt>
                <c:pt idx="11">
                  <c:v>2.6222222222222231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9C-4A41-B420-D40CCDB3BC25}"/>
            </c:ext>
          </c:extLst>
        </c:ser>
        <c:ser>
          <c:idx val="2"/>
          <c:order val="2"/>
          <c:tx>
            <c:strRef>
              <c:f>monthly_rainfall_and_feed_avail!$G$21</c:f>
              <c:strCache>
                <c:ptCount val="1"/>
                <c:pt idx="0">
                  <c:v>Concentrates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monthly_rainfall_and_feed_avail!$G$22:$G$33</c:f>
              <c:numCache>
                <c:formatCode>General</c:formatCode>
                <c:ptCount val="12"/>
                <c:pt idx="0">
                  <c:v>0.33333333333333337</c:v>
                </c:pt>
                <c:pt idx="1">
                  <c:v>0.28888888888888903</c:v>
                </c:pt>
                <c:pt idx="2">
                  <c:v>0.15555555555555556</c:v>
                </c:pt>
                <c:pt idx="3">
                  <c:v>0.11111111111111112</c:v>
                </c:pt>
                <c:pt idx="4">
                  <c:v>0.15555555555555559</c:v>
                </c:pt>
                <c:pt idx="5">
                  <c:v>0.2777777777777779</c:v>
                </c:pt>
                <c:pt idx="6">
                  <c:v>0.26666666666666677</c:v>
                </c:pt>
                <c:pt idx="7">
                  <c:v>0.32222222222222235</c:v>
                </c:pt>
                <c:pt idx="8">
                  <c:v>0.24444444444444452</c:v>
                </c:pt>
                <c:pt idx="9">
                  <c:v>0.31111111111111117</c:v>
                </c:pt>
                <c:pt idx="10">
                  <c:v>0.14444444444444449</c:v>
                </c:pt>
                <c:pt idx="11">
                  <c:v>0.28888888888888908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9C-4A41-B420-D40CCDB3BC25}"/>
            </c:ext>
          </c:extLst>
        </c:ser>
        <c:ser>
          <c:idx val="3"/>
          <c:order val="3"/>
          <c:tx>
            <c:strRef>
              <c:f>monthly_rainfall_and_feed_avail!$H$21</c:f>
              <c:strCache>
                <c:ptCount val="1"/>
                <c:pt idx="0">
                  <c:v>Grazing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monthly_rainfall_and_feed_avail!$H$22:$H$33</c:f>
              <c:numCache>
                <c:formatCode>General</c:formatCode>
                <c:ptCount val="12"/>
                <c:pt idx="0">
                  <c:v>5.5555555555555539E-2</c:v>
                </c:pt>
                <c:pt idx="1">
                  <c:v>0</c:v>
                </c:pt>
                <c:pt idx="2">
                  <c:v>3.333333333333334E-2</c:v>
                </c:pt>
                <c:pt idx="3">
                  <c:v>8.8888888888888906E-2</c:v>
                </c:pt>
                <c:pt idx="4">
                  <c:v>0</c:v>
                </c:pt>
                <c:pt idx="5">
                  <c:v>0</c:v>
                </c:pt>
                <c:pt idx="6">
                  <c:v>0.35555555555555557</c:v>
                </c:pt>
                <c:pt idx="7">
                  <c:v>0.35555555555555557</c:v>
                </c:pt>
                <c:pt idx="8">
                  <c:v>0.2777777777777779</c:v>
                </c:pt>
                <c:pt idx="9">
                  <c:v>1.1222222222222227</c:v>
                </c:pt>
                <c:pt idx="10">
                  <c:v>1.3000000000000003</c:v>
                </c:pt>
                <c:pt idx="11">
                  <c:v>0.54444444444444462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9C-4A41-B420-D40CCDB3BC25}"/>
            </c:ext>
          </c:extLst>
        </c:ser>
        <c:ser>
          <c:idx val="4"/>
          <c:order val="4"/>
          <c:tx>
            <c:strRef>
              <c:f>monthly_rainfall_and_feed_avail!$I$21</c:f>
              <c:strCache>
                <c:ptCount val="1"/>
                <c:pt idx="0">
                  <c:v>Leguminous Crop Residues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monthly_rainfall_and_feed_avail!$I$22:$I$33</c:f>
              <c:numCache>
                <c:formatCode>General</c:formatCode>
                <c:ptCount val="12"/>
                <c:pt idx="0">
                  <c:v>0.18888888888888891</c:v>
                </c:pt>
                <c:pt idx="1">
                  <c:v>0.2</c:v>
                </c:pt>
                <c:pt idx="2">
                  <c:v>6.666666666666668E-2</c:v>
                </c:pt>
                <c:pt idx="3">
                  <c:v>6.666666666666668E-2</c:v>
                </c:pt>
                <c:pt idx="4">
                  <c:v>0</c:v>
                </c:pt>
                <c:pt idx="5">
                  <c:v>0</c:v>
                </c:pt>
                <c:pt idx="6">
                  <c:v>0.24444444444444455</c:v>
                </c:pt>
                <c:pt idx="7">
                  <c:v>0.18888888888888891</c:v>
                </c:pt>
                <c:pt idx="8">
                  <c:v>0.15555555555555561</c:v>
                </c:pt>
                <c:pt idx="9">
                  <c:v>0.15555555555555556</c:v>
                </c:pt>
                <c:pt idx="10">
                  <c:v>0.17777777777777781</c:v>
                </c:pt>
                <c:pt idx="11">
                  <c:v>0.13333333333333339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9C-4A41-B420-D40CCDB3BC25}"/>
            </c:ext>
          </c:extLst>
        </c:ser>
        <c:ser>
          <c:idx val="5"/>
          <c:order val="5"/>
          <c:tx>
            <c:strRef>
              <c:f>monthly_rainfall_and_feed_avail!$J$21</c:f>
              <c:strCache>
                <c:ptCount val="1"/>
                <c:pt idx="0">
                  <c:v>Other (Unspecified)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monthly_rainfall_and_feed_avail!$J$22:$J$33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9C-4A41-B420-D40CCDB3BC25}"/>
            </c:ext>
          </c:extLst>
        </c:ser>
        <c:ser>
          <c:idx val="6"/>
          <c:order val="6"/>
          <c:tx>
            <c:strRef>
              <c:f>monthly_rainfall_and_feed_avail!$K$21</c:f>
              <c:strCache>
                <c:ptCount val="1"/>
                <c:pt idx="0">
                  <c:v>Green Forage (e.g., weeds, fodder crops, leaves)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monthly_rainfall_and_feed_avail!$K$22:$K$33</c:f>
              <c:numCache>
                <c:formatCode>General</c:formatCode>
                <c:ptCount val="12"/>
                <c:pt idx="0">
                  <c:v>0.52222222222222237</c:v>
                </c:pt>
                <c:pt idx="1">
                  <c:v>0.48888888888888921</c:v>
                </c:pt>
                <c:pt idx="2">
                  <c:v>0.6000000000000002</c:v>
                </c:pt>
                <c:pt idx="3">
                  <c:v>1.0444444444444443</c:v>
                </c:pt>
                <c:pt idx="4">
                  <c:v>1.5444444444444443</c:v>
                </c:pt>
                <c:pt idx="5">
                  <c:v>2.9444444444444442</c:v>
                </c:pt>
                <c:pt idx="6">
                  <c:v>4.7333333333333343</c:v>
                </c:pt>
                <c:pt idx="7">
                  <c:v>5.1333333333333337</c:v>
                </c:pt>
                <c:pt idx="8">
                  <c:v>5.4333333333333345</c:v>
                </c:pt>
                <c:pt idx="9">
                  <c:v>3.1888888888888891</c:v>
                </c:pt>
                <c:pt idx="10">
                  <c:v>1.8444444444444446</c:v>
                </c:pt>
                <c:pt idx="11">
                  <c:v>0.74444444444444469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49C-4A41-B420-D40CCDB3BC25}"/>
            </c:ext>
          </c:extLst>
        </c:ser>
        <c:ser>
          <c:idx val="7"/>
          <c:order val="7"/>
          <c:tx>
            <c:strRef>
              <c:f>monthly_rainfall_and_feed_avail!$L$21</c:f>
              <c:strCache>
                <c:ptCount val="1"/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val>
            <c:numRef>
              <c:f>monthly_rainfall_and_feed_avail!$L$22:$L$33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49C-4A41-B420-D40CCDB3BC25}"/>
            </c:ext>
          </c:extLst>
        </c:ser>
        <c:ser>
          <c:idx val="8"/>
          <c:order val="8"/>
          <c:tx>
            <c:strRef>
              <c:f>monthly_rainfall_and_feed_avail!$M$21</c:f>
              <c:strCache>
                <c:ptCount val="1"/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val>
            <c:numRef>
              <c:f>monthly_rainfall_and_feed_avail!$M$22:$M$33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49C-4A41-B420-D40CCDB3BC25}"/>
            </c:ext>
          </c:extLst>
        </c:ser>
        <c:ser>
          <c:idx val="9"/>
          <c:order val="9"/>
          <c:tx>
            <c:strRef>
              <c:f>monthly_rainfall_and_feed_avail!$N$21</c:f>
              <c:strCache>
                <c:ptCount val="1"/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val>
            <c:numRef>
              <c:f>monthly_rainfall_and_feed_avail!$N$22:$N$33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49C-4A41-B420-D40CCDB3BC25}"/>
            </c:ext>
          </c:extLst>
        </c:ser>
        <c:ser>
          <c:idx val="10"/>
          <c:order val="10"/>
          <c:tx>
            <c:strRef>
              <c:f>monthly_rainfall_and_feed_avail!$O$21</c:f>
              <c:strCache>
                <c:ptCount val="1"/>
              </c:strCache>
            </c:strRef>
          </c:tx>
          <c:spPr>
            <a:solidFill>
              <a:schemeClr val="accent4">
                <a:lumMod val="80000"/>
              </a:schemeClr>
            </a:solidFill>
            <a:ln>
              <a:noFill/>
            </a:ln>
            <a:effectLst/>
          </c:spPr>
          <c:invertIfNegative val="0"/>
          <c:val>
            <c:numRef>
              <c:f>monthly_rainfall_and_feed_avail!$O$22:$O$33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49C-4A41-B420-D40CCDB3BC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7631168"/>
        <c:axId val="397633912"/>
      </c:barChart>
      <c:lineChart>
        <c:grouping val="standard"/>
        <c:varyColors val="0"/>
        <c:ser>
          <c:idx val="0"/>
          <c:order val="0"/>
          <c:tx>
            <c:strRef>
              <c:f>monthly_rainfall_and_feed_avail!$E$21</c:f>
              <c:strCache>
                <c:ptCount val="1"/>
                <c:pt idx="0">
                  <c:v>Sum of rainfall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strRef>
              <c:f>monthly_rainfall_and_feed_avail!$D$22:$D$33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monthly_rainfall_and_feed_avail!$E$22:$E$33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5</c:v>
                </c:pt>
                <c:pt idx="4">
                  <c:v>2</c:v>
                </c:pt>
                <c:pt idx="5">
                  <c:v>4</c:v>
                </c:pt>
                <c:pt idx="6">
                  <c:v>5</c:v>
                </c:pt>
                <c:pt idx="7">
                  <c:v>5</c:v>
                </c:pt>
                <c:pt idx="8">
                  <c:v>3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349C-4A41-B420-D40CCDB3BC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3928208"/>
        <c:axId val="393930952"/>
      </c:lineChart>
      <c:catAx>
        <c:axId val="39763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633912"/>
        <c:crosses val="autoZero"/>
        <c:auto val="1"/>
        <c:lblAlgn val="ctr"/>
        <c:lblOffset val="100"/>
        <c:noMultiLvlLbl val="0"/>
      </c:catAx>
      <c:valAx>
        <c:axId val="397633912"/>
        <c:scaling>
          <c:orientation val="minMax"/>
          <c:max val="1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Availability of Feed</a:t>
                </a:r>
                <a:r>
                  <a:rPr lang="en-US" sz="1400" b="1" baseline="0">
                    <a:solidFill>
                      <a:schemeClr val="tx1"/>
                    </a:solidFill>
                  </a:rPr>
                  <a:t> (0 - 10)</a:t>
                </a:r>
                <a:endParaRPr lang="en-US" sz="14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631168"/>
        <c:crosses val="autoZero"/>
        <c:crossBetween val="between"/>
      </c:valAx>
      <c:valAx>
        <c:axId val="393930952"/>
        <c:scaling>
          <c:orientation val="minMax"/>
          <c:max val="5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Rainfall (0-5)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928208"/>
        <c:crosses val="max"/>
        <c:crossBetween val="between"/>
      </c:valAx>
      <c:catAx>
        <c:axId val="3939282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939309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4.5501658990739373E-2"/>
          <c:y val="0.81786008988641012"/>
          <c:w val="0.93572624176694907"/>
          <c:h val="0.165584402887176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HH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Sheet1!$A$7:$A$9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Sheet1!$B$7:$B$9</c:f>
              <c:numCache>
                <c:formatCode>General</c:formatCode>
                <c:ptCount val="3"/>
                <c:pt idx="0">
                  <c:v>6099</c:v>
                </c:pt>
                <c:pt idx="1">
                  <c:v>11059</c:v>
                </c:pt>
                <c:pt idx="2">
                  <c:v>24225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5F-4BB1-A31E-3590C4D34E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82937960"/>
        <c:axId val="482938288"/>
      </c:barChart>
      <c:catAx>
        <c:axId val="482937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Growing seasons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938288"/>
        <c:crosses val="autoZero"/>
        <c:auto val="1"/>
        <c:lblAlgn val="ctr"/>
        <c:lblOffset val="100"/>
        <c:noMultiLvlLbl val="0"/>
      </c:catAx>
      <c:valAx>
        <c:axId val="482938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House Holds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937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61178112229643"/>
          <c:y val="4.4664479440069994E-2"/>
          <c:w val="0.78718146782285114"/>
          <c:h val="0.6446220472440944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7B-4348-9788-FE9E19E3637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07B-4348-9788-FE9E19E3637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07B-4348-9788-FE9E19E3637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7B-4348-9788-FE9E19E363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'2016_all partners'!$D$47:$G$47</c:f>
              <c:strCache>
                <c:ptCount val="4"/>
                <c:pt idx="0">
                  <c:v>100% Conc.</c:v>
                </c:pt>
                <c:pt idx="1">
                  <c:v>67% Conc.+ 33% Cowpea</c:v>
                </c:pt>
                <c:pt idx="2">
                  <c:v>33% Conc. + 67% Cowpea</c:v>
                </c:pt>
                <c:pt idx="3">
                  <c:v>100% Cowpea</c:v>
                </c:pt>
              </c:strCache>
            </c:strRef>
          </c:cat>
          <c:val>
            <c:numRef>
              <c:f>'2016_all partners'!$D$46:$G$46</c:f>
              <c:numCache>
                <c:formatCode>General</c:formatCode>
                <c:ptCount val="4"/>
                <c:pt idx="0">
                  <c:v>114.3</c:v>
                </c:pt>
                <c:pt idx="1">
                  <c:v>102.86</c:v>
                </c:pt>
                <c:pt idx="2">
                  <c:v>94.05</c:v>
                </c:pt>
                <c:pt idx="3">
                  <c:v>66.67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7B-4348-9788-FE9E19E363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4782648"/>
        <c:axId val="624783960"/>
      </c:barChart>
      <c:catAx>
        <c:axId val="624782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783960"/>
        <c:crosses val="autoZero"/>
        <c:auto val="1"/>
        <c:lblAlgn val="ctr"/>
        <c:lblOffset val="100"/>
        <c:noMultiLvlLbl val="0"/>
      </c:catAx>
      <c:valAx>
        <c:axId val="6247839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Daily weight gain (g/head</a:t>
                </a:r>
                <a:r>
                  <a:rPr lang="en-US" dirty="0"/>
                  <a:t>) </a:t>
                </a:r>
              </a:p>
            </c:rich>
          </c:tx>
          <c:layout>
            <c:manualLayout>
              <c:xMode val="edge"/>
              <c:yMode val="edge"/>
              <c:x val="2.9535864978902954E-2"/>
              <c:y val="6.133114610673665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782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05-490B-89E3-BFF27B899A3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05-490B-89E3-BFF27B899A3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05-490B-89E3-BFF27B899A3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05-490B-89E3-BFF27B899A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'2016_all partners'!$E$38:$H$38</c:f>
              <c:strCache>
                <c:ptCount val="4"/>
                <c:pt idx="0">
                  <c:v>100% Conc.</c:v>
                </c:pt>
                <c:pt idx="1">
                  <c:v>67% Conc. 33% Oat-vetch</c:v>
                </c:pt>
                <c:pt idx="2">
                  <c:v>33% Conc. 67% Oat-vetch</c:v>
                </c:pt>
                <c:pt idx="3">
                  <c:v>100% Oat-vetch</c:v>
                </c:pt>
              </c:strCache>
            </c:strRef>
          </c:cat>
          <c:val>
            <c:numRef>
              <c:f>'2016_all partners'!$E$37:$H$37</c:f>
              <c:numCache>
                <c:formatCode>General</c:formatCode>
                <c:ptCount val="4"/>
                <c:pt idx="0">
                  <c:v>109</c:v>
                </c:pt>
                <c:pt idx="1">
                  <c:v>130</c:v>
                </c:pt>
                <c:pt idx="2">
                  <c:v>110</c:v>
                </c:pt>
                <c:pt idx="3">
                  <c:v>86.2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05-490B-89E3-BFF27B899A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3338408"/>
        <c:axId val="363336440"/>
      </c:barChart>
      <c:catAx>
        <c:axId val="3633384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Supplement offered to fattening sheep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336440"/>
        <c:crosses val="autoZero"/>
        <c:auto val="1"/>
        <c:lblAlgn val="ctr"/>
        <c:lblOffset val="100"/>
        <c:noMultiLvlLbl val="0"/>
      </c:catAx>
      <c:valAx>
        <c:axId val="3633364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Average daily body weight gain  (g/head)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338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07665306896879"/>
          <c:y val="8.9822255673923115E-2"/>
          <c:w val="0.81882696138886257"/>
          <c:h val="0.5122892542843908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'2016_all partners'!$D$86:$D$90</c:f>
              <c:strCache>
                <c:ptCount val="5"/>
                <c:pt idx="0">
                  <c:v>No fertilizer</c:v>
                </c:pt>
                <c:pt idx="1">
                  <c:v>Urea+DAP</c:v>
                </c:pt>
                <c:pt idx="2">
                  <c:v>Cattle manure</c:v>
                </c:pt>
                <c:pt idx="3">
                  <c:v>Wood ash</c:v>
                </c:pt>
                <c:pt idx="4">
                  <c:v>Lime</c:v>
                </c:pt>
              </c:strCache>
            </c:strRef>
          </c:cat>
          <c:val>
            <c:numRef>
              <c:f>'2016_all partners'!$E$68:$E$72</c:f>
              <c:numCache>
                <c:formatCode>General</c:formatCode>
                <c:ptCount val="5"/>
                <c:pt idx="0">
                  <c:v>2.0379999999999998</c:v>
                </c:pt>
                <c:pt idx="1">
                  <c:v>6.4390000000000001</c:v>
                </c:pt>
                <c:pt idx="2">
                  <c:v>3.823</c:v>
                </c:pt>
                <c:pt idx="3">
                  <c:v>3.11</c:v>
                </c:pt>
                <c:pt idx="4">
                  <c:v>4.3819999999999997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88-43E9-B1CD-35BA47E362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140424"/>
        <c:axId val="368137144"/>
      </c:barChart>
      <c:catAx>
        <c:axId val="3681404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Fertilizer treatment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137144"/>
        <c:crosses val="autoZero"/>
        <c:auto val="1"/>
        <c:lblAlgn val="ctr"/>
        <c:lblOffset val="100"/>
        <c:noMultiLvlLbl val="0"/>
      </c:catAx>
      <c:valAx>
        <c:axId val="3681371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ton DM/ha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140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25606347817634"/>
          <c:y val="5.457633420822397E-2"/>
          <c:w val="0.63570451719850818"/>
          <c:h val="0.5449853455818022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'2016_all partners'!$D$86:$D$90</c:f>
              <c:strCache>
                <c:ptCount val="5"/>
                <c:pt idx="0">
                  <c:v>No fertilizer</c:v>
                </c:pt>
                <c:pt idx="1">
                  <c:v>Urea+DAP</c:v>
                </c:pt>
                <c:pt idx="2">
                  <c:v>Cattle manure</c:v>
                </c:pt>
                <c:pt idx="3">
                  <c:v>Wood ash</c:v>
                </c:pt>
                <c:pt idx="4">
                  <c:v>Lime</c:v>
                </c:pt>
              </c:strCache>
            </c:strRef>
          </c:cat>
          <c:val>
            <c:numRef>
              <c:f>'2016_all partners'!$F$93:$F$97</c:f>
              <c:numCache>
                <c:formatCode>0</c:formatCode>
                <c:ptCount val="5"/>
                <c:pt idx="0">
                  <c:v>6223</c:v>
                </c:pt>
                <c:pt idx="1">
                  <c:v>22388</c:v>
                </c:pt>
                <c:pt idx="2">
                  <c:v>17575</c:v>
                </c:pt>
                <c:pt idx="3">
                  <c:v>12864.5</c:v>
                </c:pt>
                <c:pt idx="4">
                  <c:v>8211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A2-4FB9-946C-80A15C652E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4806920"/>
        <c:axId val="624801672"/>
      </c:barChart>
      <c:catAx>
        <c:axId val="624806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Fertilizer treatment</a:t>
                </a:r>
              </a:p>
            </c:rich>
          </c:tx>
          <c:layout>
            <c:manualLayout>
              <c:xMode val="edge"/>
              <c:yMode val="edge"/>
              <c:x val="0.32617304415895382"/>
              <c:y val="0.882352249072314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801672"/>
        <c:crosses val="autoZero"/>
        <c:auto val="1"/>
        <c:lblAlgn val="ctr"/>
        <c:lblOffset val="100"/>
        <c:noMultiLvlLbl val="0"/>
      </c:catAx>
      <c:valAx>
        <c:axId val="6248016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Net income from pasture (birr/ha)</a:t>
                </a:r>
              </a:p>
            </c:rich>
          </c:tx>
          <c:layout>
            <c:manualLayout>
              <c:xMode val="edge"/>
              <c:yMode val="edge"/>
              <c:x val="5.465764147902564E-4"/>
              <c:y val="2.198502126889311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806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318988580025047"/>
          <c:y val="4.1666666666666664E-2"/>
          <c:w val="0.67953964383906795"/>
          <c:h val="0.735771361913094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Sheet1!$O$23</c:f>
              <c:strCache>
                <c:ptCount val="1"/>
                <c:pt idx="0">
                  <c:v>Without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Sheet1!$P$22:$R$22</c:f>
              <c:strCache>
                <c:ptCount val="3"/>
                <c:pt idx="0">
                  <c:v>Wheat</c:v>
                </c:pt>
                <c:pt idx="1">
                  <c:v>Maize</c:v>
                </c:pt>
                <c:pt idx="2">
                  <c:v>Forage biomass</c:v>
                </c:pt>
              </c:strCache>
            </c:strRef>
          </c:cat>
          <c:val>
            <c:numRef>
              <c:f>Sheet1!$P$23:$R$23</c:f>
              <c:numCache>
                <c:formatCode>General</c:formatCode>
                <c:ptCount val="3"/>
                <c:pt idx="0">
                  <c:v>2.5</c:v>
                </c:pt>
                <c:pt idx="1">
                  <c:v>4.8</c:v>
                </c:pt>
                <c:pt idx="2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B8-4DCB-867F-E54C2597FB89}"/>
            </c:ext>
          </c:extLst>
        </c:ser>
        <c:ser>
          <c:idx val="1"/>
          <c:order val="1"/>
          <c:tx>
            <c:strRef>
              <c:f>Sheet1!$O$24</c:f>
              <c:strCache>
                <c:ptCount val="1"/>
                <c:pt idx="0">
                  <c:v>NRM+forage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24%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B8-4DCB-867F-E54C2597FB8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36%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B8-4DCB-867F-E54C2597FB8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B8-4DCB-867F-E54C2597FB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Sheet1!$P$22:$R$22</c:f>
              <c:strCache>
                <c:ptCount val="3"/>
                <c:pt idx="0">
                  <c:v>Wheat</c:v>
                </c:pt>
                <c:pt idx="1">
                  <c:v>Maize</c:v>
                </c:pt>
                <c:pt idx="2">
                  <c:v>Forage biomass</c:v>
                </c:pt>
              </c:strCache>
            </c:strRef>
          </c:cat>
          <c:val>
            <c:numRef>
              <c:f>Sheet1!$P$24:$R$24</c:f>
              <c:numCache>
                <c:formatCode>General</c:formatCode>
                <c:ptCount val="3"/>
                <c:pt idx="0">
                  <c:v>3.1</c:v>
                </c:pt>
                <c:pt idx="1">
                  <c:v>6.6</c:v>
                </c:pt>
                <c:pt idx="2">
                  <c:v>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4B8-4DCB-867F-E54C2597FB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1216664"/>
        <c:axId val="421217056"/>
      </c:barChart>
      <c:catAx>
        <c:axId val="421216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217056"/>
        <c:crosses val="autoZero"/>
        <c:auto val="1"/>
        <c:lblAlgn val="ctr"/>
        <c:lblOffset val="100"/>
        <c:noMultiLvlLbl val="0"/>
      </c:catAx>
      <c:valAx>
        <c:axId val="4212170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Yield ton DM/ha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216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386112762441499"/>
          <c:y val="8.8540995084887941E-2"/>
          <c:w val="0.32201137357830273"/>
          <c:h val="0.11357028471601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1358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81358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5/29/2019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41545"/>
            <a:ext cx="5438140" cy="44919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81358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81358"/>
            <a:ext cx="2945659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SIMILESA is closing this June, and it is time to report achievements and hand over to projects and partners to further scaling 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46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is a presentation of the achievements and lessons of ILRIIS contribution for the SIMLESA feed/forage components  2015 – 2018  and the closing and handing of the activities to sister projects and partners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90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644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9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99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cid:image001.png@01D16D8C.9C905A10" TargetMode="Externa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38460" y="6543675"/>
            <a:ext cx="6096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900" i="1" dirty="0">
                <a:latin typeface="+mj-lt"/>
              </a:rPr>
              <a:t>The presentation has a Creative Commons </a:t>
            </a:r>
            <a:r>
              <a:rPr lang="en-US" sz="900" i="1" dirty="0" err="1">
                <a:latin typeface="+mj-lt"/>
              </a:rPr>
              <a:t>licence</a:t>
            </a:r>
            <a:r>
              <a:rPr lang="en-US" sz="900" i="1" dirty="0">
                <a:latin typeface="+mj-lt"/>
              </a:rPr>
              <a:t>. You are free to re-use or distribute this work, provided credit is given to ILRI.</a:t>
            </a:r>
            <a:endParaRPr lang="en-US" sz="900" dirty="0">
              <a:latin typeface="+mj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736" y="5257800"/>
            <a:ext cx="7165848" cy="1194816"/>
          </a:xfrm>
          <a:prstGeom prst="rect">
            <a:avLst/>
          </a:prstGeom>
        </p:spPr>
      </p:pic>
      <p:pic>
        <p:nvPicPr>
          <p:cNvPr id="8" name="Picture 7" descr="cc-by 88x31.png">
            <a:extLst>
              <a:ext uri="{FF2B5EF4-FFF2-40B4-BE49-F238E27FC236}">
                <a16:creationId xmlns:a16="http://schemas.microsoft.com/office/drawing/2014/main" id="{7D22110D-81B8-4838-B55F-EA5D06BB6A2C}"/>
              </a:ext>
            </a:extLst>
          </p:cNvPr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0965" y="6555739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 and Author name">
    <p:bg>
      <p:bgPr>
        <a:gradFill rotWithShape="0">
          <a:gsLst>
            <a:gs pos="0">
              <a:srgbClr val="7BC142">
                <a:alpha val="28000"/>
              </a:srgbClr>
            </a:gs>
            <a:gs pos="50000">
              <a:srgbClr val="CFEFBF">
                <a:alpha val="14000"/>
              </a:srgbClr>
            </a:gs>
            <a:gs pos="100000">
              <a:srgbClr val="E7F6E0">
                <a:alpha val="0"/>
              </a:srgb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365875"/>
            <a:ext cx="16764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736056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4491831"/>
            <a:ext cx="6400800" cy="682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200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3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9.jpeg"/><Relationship Id="rId7" Type="http://schemas.openxmlformats.org/officeDocument/2006/relationships/image" Target="../media/image81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35.jpeg"/><Relationship Id="rId10" Type="http://schemas.openxmlformats.org/officeDocument/2006/relationships/image" Target="../media/image84.jpeg"/><Relationship Id="rId4" Type="http://schemas.openxmlformats.org/officeDocument/2006/relationships/image" Target="../media/image33.wmf"/><Relationship Id="rId9" Type="http://schemas.openxmlformats.org/officeDocument/2006/relationships/image" Target="../media/image8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wmf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 descr="Untitled-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73857"/>
            <a:ext cx="3051219" cy="391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si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302160"/>
            <a:ext cx="2695252" cy="35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FFC3E56-D6CC-46A3-A472-6D1B59968398}"/>
              </a:ext>
            </a:extLst>
          </p:cNvPr>
          <p:cNvGrpSpPr/>
          <p:nvPr/>
        </p:nvGrpSpPr>
        <p:grpSpPr>
          <a:xfrm>
            <a:off x="0" y="1066801"/>
            <a:ext cx="9144000" cy="5791199"/>
            <a:chOff x="0" y="1066801"/>
            <a:chExt cx="9144000" cy="5791199"/>
          </a:xfrm>
        </p:grpSpPr>
        <p:sp>
          <p:nvSpPr>
            <p:cNvPr id="6" name="Text Placeholder 4"/>
            <p:cNvSpPr txBox="1">
              <a:spLocks/>
            </p:cNvSpPr>
            <p:nvPr/>
          </p:nvSpPr>
          <p:spPr>
            <a:xfrm>
              <a:off x="3220" y="1066801"/>
              <a:ext cx="9140780" cy="3969322"/>
            </a:xfrm>
            <a:prstGeom prst="rect">
              <a:avLst/>
            </a:prstGeom>
            <a:solidFill>
              <a:srgbClr val="800000"/>
            </a:solidFill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i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2400" b="1" dirty="0">
                  <a:solidFill>
                    <a:schemeClr val="bg1"/>
                  </a:solidFill>
                </a:rPr>
                <a:t>   Feeds and forage research and development under SIMLESA project: Achievements and lessons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</a:rPr>
                <a:t>Endalkachew Wolde-Meskel, Aberra Adie, Melkamu </a:t>
              </a:r>
              <a:r>
                <a:rPr lang="en-US" sz="1600" dirty="0" err="1">
                  <a:solidFill>
                    <a:schemeClr val="bg1"/>
                  </a:solidFill>
                </a:rPr>
                <a:t>Bezabih</a:t>
              </a:r>
              <a:r>
                <a:rPr lang="en-US" sz="1600" dirty="0">
                  <a:solidFill>
                    <a:schemeClr val="bg1"/>
                  </a:solidFill>
                </a:rPr>
                <a:t> and Peter Thorne 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600" dirty="0">
                  <a:solidFill>
                    <a:schemeClr val="bg1"/>
                  </a:solidFill>
                </a:rPr>
                <a:t> </a:t>
              </a:r>
            </a:p>
            <a:p>
              <a:pPr marL="0" indent="0" algn="ctr">
                <a:buNone/>
              </a:pPr>
              <a:endParaRPr lang="en-US" sz="1600" dirty="0">
                <a:solidFill>
                  <a:schemeClr val="bg1"/>
                </a:solidFill>
              </a:endParaRPr>
            </a:p>
            <a:p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0" y="4168900"/>
              <a:ext cx="9144000" cy="1882326"/>
              <a:chOff x="0" y="3598862"/>
              <a:chExt cx="9144000" cy="2116138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96000" y="3598862"/>
                <a:ext cx="3048000" cy="2116138"/>
              </a:xfrm>
              <a:prstGeom prst="rect">
                <a:avLst/>
              </a:prstGeom>
            </p:spPr>
          </p:pic>
          <p:pic>
            <p:nvPicPr>
              <p:cNvPr id="9" name="Picture 2" descr="C:\Users\zsewunet\Downloads\4189986967_eb3e1b1848_b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246193" y="3598862"/>
                <a:ext cx="3724275" cy="21161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604178"/>
                <a:ext cx="2147215" cy="21108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1" name="Picture 10" descr="Adobe Systems">
              <a:extLst>
                <a:ext uri="{FF2B5EF4-FFF2-40B4-BE49-F238E27FC236}">
                  <a16:creationId xmlns:a16="http://schemas.microsoft.com/office/drawing/2014/main" id="{920288F1-B49F-4E4A-970F-069D305BAA2E}"/>
                </a:ext>
              </a:extLst>
            </p:cNvPr>
            <p:cNvPicPr/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00" y="6172200"/>
              <a:ext cx="1828800" cy="685800"/>
            </a:xfrm>
            <a:prstGeom prst="rect">
              <a:avLst/>
            </a:prstGeom>
            <a:solidFill>
              <a:srgbClr val="E5EDD3"/>
            </a:solidFill>
            <a:ln>
              <a:noFill/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298BF20-FA95-43FB-B4AE-A4D0F6154563}"/>
              </a:ext>
            </a:extLst>
          </p:cNvPr>
          <p:cNvSpPr txBox="1"/>
          <p:nvPr/>
        </p:nvSpPr>
        <p:spPr>
          <a:xfrm>
            <a:off x="685800" y="3000417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</a:t>
            </a:r>
            <a:r>
              <a:rPr lang="en-US" sz="2400" dirty="0"/>
              <a:t>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RISING Ethiopian Highlands Project Review and Planning Meeting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Addis Ababa, 21–22 May 2019</a:t>
            </a:r>
          </a:p>
        </p:txBody>
      </p:sp>
    </p:spTree>
    <p:extLst>
      <p:ext uri="{BB962C8B-B14F-4D97-AF65-F5344CB8AC3E}">
        <p14:creationId xmlns:p14="http://schemas.microsoft.com/office/powerpoint/2010/main" val="1810795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DD34F-7133-4B5F-8A9D-B993D4BF5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Approaches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79247-3CE3-4FB0-BFAD-131C910C08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2771" y="1600200"/>
            <a:ext cx="4626429" cy="403860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Testing and demonstrating promising forage options on-farm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 Linking with </a:t>
            </a:r>
            <a:r>
              <a:rPr lang="en-US" sz="2000" b="1" dirty="0"/>
              <a:t>Africa RISING project and others  </a:t>
            </a:r>
            <a:r>
              <a:rPr lang="en-US" sz="2000" dirty="0"/>
              <a:t>for farmer validated technologies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Engaging research partners (EIAR, ARARI, and OARI) for demonstrations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12650F-DC0D-461D-9A88-14BB1E77AF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544" y="1371600"/>
            <a:ext cx="4114800" cy="18442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8CDBD2-802B-4383-B82D-4374B234B1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1" y="3530599"/>
            <a:ext cx="4114800" cy="32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97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2EF96-56F5-460D-BE0E-1A50D107A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Approaches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88FE9-6236-4BF8-A5BF-A31B966999B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199" y="1219199"/>
            <a:ext cx="8670637" cy="5521145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Engaged development partners (Send A Cow and </a:t>
            </a:r>
            <a:r>
              <a:rPr lang="en-US" sz="2800" dirty="0" err="1"/>
              <a:t>Interaide</a:t>
            </a:r>
            <a:r>
              <a:rPr lang="en-US" sz="2800" dirty="0"/>
              <a:t> France) for scaling forage technologies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Information sharing platforms:</a:t>
            </a:r>
          </a:p>
          <a:p>
            <a:pPr marL="120015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Trainings</a:t>
            </a:r>
          </a:p>
          <a:p>
            <a:pPr marL="120015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Annual planning meetings, </a:t>
            </a:r>
          </a:p>
          <a:p>
            <a:pPr marL="120015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field days and  visits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0E389E-4B9E-4CD0-84EE-E7EE6A5F0B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1356" y="2283336"/>
            <a:ext cx="4445237" cy="22479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50AD8F-C730-498D-8079-DC741ED4609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572" y="4744524"/>
            <a:ext cx="2803238" cy="1953522"/>
          </a:xfrm>
          <a:prstGeom prst="rect">
            <a:avLst/>
          </a:prstGeom>
        </p:spPr>
      </p:pic>
      <p:pic>
        <p:nvPicPr>
          <p:cNvPr id="1026" name="Picture 3" descr="D:\on going proposals\EXTENSION\Simlesa2016\SIMLEASA FIELD DAY PHOTO 2009\DSC09881.JPG">
            <a:extLst>
              <a:ext uri="{FF2B5EF4-FFF2-40B4-BE49-F238E27FC236}">
                <a16:creationId xmlns:a16="http://schemas.microsoft.com/office/drawing/2014/main" id="{261C3067-3990-43A6-9D89-5CFD86130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4714544"/>
            <a:ext cx="2803238" cy="214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403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8AC21BDF-FCC9-43C8-A644-A7BD1F3B52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57200" y="16002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9685F1A-8A7D-4E91-A796-EE9CBBDB4E93}"/>
              </a:ext>
            </a:extLst>
          </p:cNvPr>
          <p:cNvSpPr txBox="1"/>
          <p:nvPr/>
        </p:nvSpPr>
        <p:spPr bwMode="auto">
          <a:xfrm>
            <a:off x="685800" y="1143000"/>
            <a:ext cx="8458200" cy="46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/>
              <a:t>Typical feed resource situation in the intervention sites (</a:t>
            </a:r>
            <a:r>
              <a:rPr lang="en-US" dirty="0"/>
              <a:t>SNNPR, </a:t>
            </a:r>
            <a:r>
              <a:rPr lang="en-US" dirty="0" err="1"/>
              <a:t>Wondo</a:t>
            </a:r>
            <a:r>
              <a:rPr lang="en-US" dirty="0"/>
              <a:t>-gent</a:t>
            </a:r>
            <a:r>
              <a:rPr lang="en-US" sz="2000" dirty="0"/>
              <a:t>)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D9D927-65E2-4C4A-A7CF-3FBF79E4E776}"/>
              </a:ext>
            </a:extLst>
          </p:cNvPr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Feed and forage interventions </a:t>
            </a:r>
          </a:p>
        </p:txBody>
      </p:sp>
    </p:spTree>
    <p:extLst>
      <p:ext uri="{BB962C8B-B14F-4D97-AF65-F5344CB8AC3E}">
        <p14:creationId xmlns:p14="http://schemas.microsoft.com/office/powerpoint/2010/main" val="410262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84BE9-DF00-40D6-AEC6-E00139A18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Feed and forage interventions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82445-CF13-4D79-BF82-35F1419EC5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143000"/>
            <a:ext cx="8077200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Results of FEAST assessment in the intervention sites: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Farmers put feed shortage as </a:t>
            </a:r>
            <a:r>
              <a:rPr lang="en-US" sz="2800" u="sng" dirty="0"/>
              <a:t>a major constraint </a:t>
            </a:r>
            <a:r>
              <a:rPr lang="en-US" sz="2800" dirty="0"/>
              <a:t>for livestock production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u="sng" dirty="0"/>
              <a:t>High seasonality </a:t>
            </a:r>
            <a:r>
              <a:rPr lang="en-US" sz="2800" dirty="0"/>
              <a:t>in the availability and quality of feed resources;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Farmers are </a:t>
            </a:r>
            <a:r>
              <a:rPr lang="en-US" sz="2800" u="sng" dirty="0"/>
              <a:t>willing to invest/allocate </a:t>
            </a:r>
            <a:r>
              <a:rPr lang="en-US" sz="2800" dirty="0"/>
              <a:t>land and labor for forage    </a:t>
            </a:r>
          </a:p>
        </p:txBody>
      </p:sp>
    </p:spTree>
    <p:extLst>
      <p:ext uri="{BB962C8B-B14F-4D97-AF65-F5344CB8AC3E}">
        <p14:creationId xmlns:p14="http://schemas.microsoft.com/office/powerpoint/2010/main" val="1704954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B6B64-0C50-4532-9F4A-55C275B53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Feed and forage interventions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AF7A5-5E36-43D7-BFD3-0BBF439548F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686800" cy="495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Based on the results of the initial assessment, technology interventions prioritized and demonstrated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Grass forages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Legume forages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Fodder trees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Improved postharvest feed utilization techniques  </a:t>
            </a:r>
          </a:p>
          <a:p>
            <a:pPr>
              <a:lnSpc>
                <a:spcPct val="150000"/>
              </a:lnSpc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73739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227BC-148D-4AFD-84E7-F89008DBE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Feed and forage interventions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A11F6-5F2A-4A56-8FFD-D9A9C2456B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748" y="1206708"/>
            <a:ext cx="9144000" cy="52578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Menu of feed/forage options introduced and promoted included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Legumes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sz="2000" dirty="0"/>
              <a:t>Lablab 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Desmodium</a:t>
            </a:r>
            <a:r>
              <a:rPr lang="en-US" sz="2000" dirty="0"/>
              <a:t> (green leaf) 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sz="2000" dirty="0"/>
              <a:t>Cowpea 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sz="2000" dirty="0"/>
              <a:t>Alfalfa 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Stylosanthes</a:t>
            </a:r>
            <a:r>
              <a:rPr lang="en-US" sz="2000" dirty="0"/>
              <a:t> </a:t>
            </a:r>
            <a:r>
              <a:rPr lang="en-US" sz="2000" dirty="0" err="1"/>
              <a:t>Spp</a:t>
            </a:r>
            <a:endParaRPr lang="en-US" sz="2000" dirty="0"/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sz="2000" dirty="0"/>
              <a:t>Vetch 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sz="2000" dirty="0"/>
              <a:t>Sweet lupin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4A5407-8E54-4F82-87A2-B9CC857C5A6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075750"/>
            <a:ext cx="2252448" cy="14774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64D25A-07D9-4C00-8EBA-DAC264C59F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930" y="2075750"/>
            <a:ext cx="2230319" cy="14774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85354C-0070-47BE-9189-CECCC4CF042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038" y="3818953"/>
            <a:ext cx="2134372" cy="14441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11EBBD-D620-4AAB-9EE7-B090DB03E60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930" y="3818953"/>
            <a:ext cx="2190070" cy="147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96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99C3-DD23-4200-B793-1E39567C3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Feed and forage interventions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85C55-7106-42D5-809F-71219B8F858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143000"/>
            <a:ext cx="8534400" cy="5181600"/>
          </a:xfrm>
        </p:spPr>
        <p:txBody>
          <a:bodyPr/>
          <a:lstStyle/>
          <a:p>
            <a:pPr marL="120015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Grasses</a:t>
            </a:r>
          </a:p>
          <a:p>
            <a:pPr marL="16002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Napier grass</a:t>
            </a:r>
          </a:p>
          <a:p>
            <a:pPr marL="16002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 err="1"/>
              <a:t>Brachiaria</a:t>
            </a:r>
            <a:r>
              <a:rPr lang="en-US" i="1" dirty="0"/>
              <a:t> </a:t>
            </a:r>
            <a:r>
              <a:rPr lang="en-US" i="1" dirty="0" err="1"/>
              <a:t>mutica</a:t>
            </a:r>
            <a:endParaRPr lang="en-US" i="1" dirty="0"/>
          </a:p>
          <a:p>
            <a:pPr marL="16002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Rhodes grass</a:t>
            </a:r>
          </a:p>
          <a:p>
            <a:pPr marL="16002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Desho</a:t>
            </a:r>
            <a:r>
              <a:rPr lang="en-US" dirty="0"/>
              <a:t> grass</a:t>
            </a:r>
          </a:p>
          <a:p>
            <a:pPr marL="16002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Guatemala grass</a:t>
            </a:r>
          </a:p>
          <a:p>
            <a:pPr marL="16002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/>
              <a:t>Panicum maximum </a:t>
            </a:r>
          </a:p>
          <a:p>
            <a:pPr marL="16002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Phalaris</a:t>
            </a:r>
            <a:r>
              <a:rPr lang="en-US" dirty="0"/>
              <a:t> </a:t>
            </a:r>
          </a:p>
          <a:p>
            <a:pPr marL="16002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Oats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CBB160-B8F0-46A2-B302-9C93226F61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9806" y="1422219"/>
            <a:ext cx="2468783" cy="15149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B01522-8D98-4DFD-84A9-CBC4BC738F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3026" y="3004215"/>
            <a:ext cx="2264920" cy="16986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7CE3B9-02DC-4B74-8E0C-08C42DC789C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8424" y="4819693"/>
            <a:ext cx="2138462" cy="12001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C41EB6-AE97-4359-BCD9-569E5E8177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426" y="1443542"/>
            <a:ext cx="2019913" cy="15149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29CB61-C100-4608-8E7B-FA6D6E8899B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378" y="3004215"/>
            <a:ext cx="2068057" cy="1677367"/>
          </a:xfrm>
          <a:prstGeom prst="rect">
            <a:avLst/>
          </a:prstGeom>
        </p:spPr>
      </p:pic>
      <p:pic>
        <p:nvPicPr>
          <p:cNvPr id="8" name="Picture 7" descr="A close up of a green plant&#10;&#10;Description automatically generated">
            <a:extLst>
              <a:ext uri="{FF2B5EF4-FFF2-40B4-BE49-F238E27FC236}">
                <a16:creationId xmlns:a16="http://schemas.microsoft.com/office/drawing/2014/main" id="{F51E99F1-F8F9-42C2-84E4-108CE653A47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7277" y="4702905"/>
            <a:ext cx="2341147" cy="131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71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23C25-0252-47C3-97F2-43D2A6900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Feed and forage interventions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28708-FB02-4A19-986F-BA0A444109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229600" cy="4572000"/>
          </a:xfrm>
        </p:spPr>
        <p:txBody>
          <a:bodyPr/>
          <a:lstStyle/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Fodder trees and shrubs 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dirty="0" err="1"/>
              <a:t>Sesbania</a:t>
            </a:r>
            <a:endParaRPr lang="en-US" dirty="0"/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dirty="0"/>
              <a:t>Leucaena L.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dirty="0"/>
              <a:t>Tree Lucerne </a:t>
            </a:r>
          </a:p>
          <a:p>
            <a:pPr marL="1600200" lvl="2" indent="-457200">
              <a:buFont typeface="Arial" panose="020B0604020202020204" pitchFamily="34" charset="0"/>
              <a:buChar char="•"/>
            </a:pPr>
            <a:r>
              <a:rPr lang="en-US" dirty="0"/>
              <a:t>Pigeon pea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D56447-05D3-420A-A3BE-BF11075DC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1828800"/>
            <a:ext cx="4279635" cy="2362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FC2F35-29D9-467D-BAE4-5E81E090508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556000"/>
            <a:ext cx="3759200" cy="2819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4BB8DD-BAEE-4548-BA10-974C6049022F}"/>
              </a:ext>
            </a:extLst>
          </p:cNvPr>
          <p:cNvSpPr txBox="1"/>
          <p:nvPr/>
        </p:nvSpPr>
        <p:spPr bwMode="auto">
          <a:xfrm>
            <a:off x="4724400" y="4572000"/>
            <a:ext cx="41272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200"/>
              </a:lnSpc>
              <a:buFont typeface="Wingdings" panose="05000000000000000000" pitchFamily="2" charset="2"/>
              <a:buChar char="Ø"/>
            </a:pPr>
            <a:r>
              <a:rPr lang="en-US" sz="3000" dirty="0"/>
              <a:t>Planted on soil bunds, boarder lines and as an alley crop</a:t>
            </a:r>
          </a:p>
        </p:txBody>
      </p:sp>
    </p:spTree>
    <p:extLst>
      <p:ext uri="{BB962C8B-B14F-4D97-AF65-F5344CB8AC3E}">
        <p14:creationId xmlns:p14="http://schemas.microsoft.com/office/powerpoint/2010/main" val="566449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0DD9B-4AEB-4F5E-B97D-9933953CD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089"/>
            <a:ext cx="8229600" cy="838200"/>
          </a:xfrm>
        </p:spPr>
        <p:txBody>
          <a:bodyPr/>
          <a:lstStyle/>
          <a:p>
            <a:pPr algn="ctr"/>
            <a:r>
              <a:rPr lang="en-US" dirty="0"/>
              <a:t>Feed /forage conservation/utilization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87954-CD59-4480-978C-8E95E02064E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" y="1357859"/>
            <a:ext cx="5257800" cy="4572000"/>
          </a:xfrm>
        </p:spPr>
        <p:txBody>
          <a:bodyPr/>
          <a:lstStyle/>
          <a:p>
            <a:pPr marL="284163" indent="-284163">
              <a:buFont typeface="Arial" panose="020B0604020202020204" pitchFamily="34" charset="0"/>
              <a:buChar char="•"/>
            </a:pPr>
            <a:r>
              <a:rPr lang="en-US" sz="2600" dirty="0"/>
              <a:t>Improved feed utilization practices </a:t>
            </a:r>
          </a:p>
          <a:p>
            <a:pPr lvl="1" indent="-398463">
              <a:buFont typeface="Arial" panose="020B0604020202020204" pitchFamily="34" charset="0"/>
              <a:buChar char="•"/>
            </a:pPr>
            <a:r>
              <a:rPr lang="en-US" sz="2400" dirty="0"/>
              <a:t>Demonstration of improved feed troughs and storage sheds</a:t>
            </a:r>
          </a:p>
          <a:p>
            <a:pPr lvl="1" indent="-398463">
              <a:buFont typeface="Arial" panose="020B0604020202020204" pitchFamily="34" charset="0"/>
              <a:buChar char="•"/>
            </a:pPr>
            <a:r>
              <a:rPr lang="en-US" sz="2400" dirty="0"/>
              <a:t>Training and demonstration of optimal mixing proportions for cultivated forages and local feed resources </a:t>
            </a:r>
          </a:p>
          <a:p>
            <a:pPr lvl="1" indent="-398463">
              <a:buFont typeface="Arial" panose="020B0604020202020204" pitchFamily="34" charset="0"/>
              <a:buChar char="•"/>
            </a:pPr>
            <a:r>
              <a:rPr lang="en-US" sz="2400" dirty="0"/>
              <a:t>Short-term fattening of small ruminants using cultivated </a:t>
            </a:r>
          </a:p>
          <a:p>
            <a:pPr lvl="1" indent="-398463">
              <a:buNone/>
            </a:pPr>
            <a:r>
              <a:rPr lang="en-US" sz="2400" dirty="0"/>
              <a:t>	forages </a:t>
            </a:r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BE7976-02CD-499F-89AA-4913DB0E7D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4252092"/>
            <a:ext cx="3114364" cy="2435816"/>
          </a:xfrm>
          <a:prstGeom prst="rect">
            <a:avLst/>
          </a:prstGeom>
        </p:spPr>
      </p:pic>
      <p:pic>
        <p:nvPicPr>
          <p:cNvPr id="6" name="Picture 5" descr="A picture containing tree, outdoor, cow, building&#10;&#10;Description generated with very high confidence">
            <a:extLst>
              <a:ext uri="{FF2B5EF4-FFF2-40B4-BE49-F238E27FC236}">
                <a16:creationId xmlns:a16="http://schemas.microsoft.com/office/drawing/2014/main" id="{6959111F-927E-49F1-BF64-414CE957B7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3089" y="1357859"/>
            <a:ext cx="3844664" cy="267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65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D3E7B-AB35-4002-AF08-9DB1BE4E0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Feed and forage interventions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B13A5-CB4C-48F6-A08D-BF79EFF34D8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1524000"/>
            <a:ext cx="8229600" cy="38100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Grassland improvement work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Testing the feasibility of alternative fertilizer sources for grassland improvement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Over-sowing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Evaluating productivity, forage quality and species diversity  </a:t>
            </a:r>
          </a:p>
        </p:txBody>
      </p:sp>
    </p:spTree>
    <p:extLst>
      <p:ext uri="{BB962C8B-B14F-4D97-AF65-F5344CB8AC3E}">
        <p14:creationId xmlns:p14="http://schemas.microsoft.com/office/powerpoint/2010/main" val="677237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r>
              <a:rPr lang="en-US" dirty="0"/>
              <a:t>               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24000"/>
            <a:ext cx="8229600" cy="3810000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sz="2800" dirty="0"/>
              <a:t>Background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Approaches and methods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Feed and forage interventions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Main achievements/results 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Ways forward 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 </a:t>
            </a:r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96351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1262-3C37-49DD-A1A0-7CB4D8A85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Main achievements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58547-855F-4587-BBA0-73579BFE4E9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33334" y="1501515"/>
            <a:ext cx="8229600" cy="762000"/>
          </a:xfrm>
        </p:spPr>
        <p:txBody>
          <a:bodyPr/>
          <a:lstStyle/>
          <a:p>
            <a:r>
              <a:rPr lang="en-US" sz="2400" dirty="0"/>
              <a:t>Land area (ha) covered with different forage technologies</a:t>
            </a:r>
          </a:p>
          <a:p>
            <a:r>
              <a:rPr lang="en-US" sz="2400" dirty="0"/>
              <a:t>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4E94879-9D8C-427E-A030-AC5524F09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360601"/>
              </p:ext>
            </p:extLst>
          </p:nvPr>
        </p:nvGraphicFramePr>
        <p:xfrm>
          <a:off x="633334" y="2286000"/>
          <a:ext cx="7824867" cy="3372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8289">
                  <a:extLst>
                    <a:ext uri="{9D8B030D-6E8A-4147-A177-3AD203B41FA5}">
                      <a16:colId xmlns:a16="http://schemas.microsoft.com/office/drawing/2014/main" val="4209833664"/>
                    </a:ext>
                  </a:extLst>
                </a:gridCol>
                <a:gridCol w="1528997">
                  <a:extLst>
                    <a:ext uri="{9D8B030D-6E8A-4147-A177-3AD203B41FA5}">
                      <a16:colId xmlns:a16="http://schemas.microsoft.com/office/drawing/2014/main" val="1667532869"/>
                    </a:ext>
                  </a:extLst>
                </a:gridCol>
                <a:gridCol w="1731364">
                  <a:extLst>
                    <a:ext uri="{9D8B030D-6E8A-4147-A177-3AD203B41FA5}">
                      <a16:colId xmlns:a16="http://schemas.microsoft.com/office/drawing/2014/main" val="1213863730"/>
                    </a:ext>
                  </a:extLst>
                </a:gridCol>
                <a:gridCol w="1956217">
                  <a:extLst>
                    <a:ext uri="{9D8B030D-6E8A-4147-A177-3AD203B41FA5}">
                      <a16:colId xmlns:a16="http://schemas.microsoft.com/office/drawing/2014/main" val="129613233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644987"/>
                  </a:ext>
                </a:extLst>
              </a:tr>
              <a:tr h="955574">
                <a:tc>
                  <a:txBody>
                    <a:bodyPr/>
                    <a:lstStyle/>
                    <a:p>
                      <a:r>
                        <a:rPr lang="en-US" sz="2800" dirty="0"/>
                        <a:t>Legume forages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26.4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0252883"/>
                  </a:ext>
                </a:extLst>
              </a:tr>
              <a:tr h="632951">
                <a:tc>
                  <a:txBody>
                    <a:bodyPr/>
                    <a:lstStyle/>
                    <a:p>
                      <a:r>
                        <a:rPr lang="en-US" sz="2800" dirty="0"/>
                        <a:t>Grass forages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73775"/>
                  </a:ext>
                </a:extLst>
              </a:tr>
              <a:tr h="632951">
                <a:tc>
                  <a:txBody>
                    <a:bodyPr/>
                    <a:lstStyle/>
                    <a:p>
                      <a:r>
                        <a:rPr lang="en-US" sz="2800" dirty="0"/>
                        <a:t>Fodder trees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121844"/>
                  </a:ext>
                </a:extLst>
              </a:tr>
              <a:tr h="632951">
                <a:tc>
                  <a:txBody>
                    <a:bodyPr/>
                    <a:lstStyle/>
                    <a:p>
                      <a:r>
                        <a:rPr lang="en-US" sz="2800" dirty="0"/>
                        <a:t>Total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42.8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40.3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50.2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2418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3657400-F874-4A6F-B5B4-2777422921F0}"/>
              </a:ext>
            </a:extLst>
          </p:cNvPr>
          <p:cNvSpPr txBox="1"/>
          <p:nvPr/>
        </p:nvSpPr>
        <p:spPr bwMode="auto">
          <a:xfrm>
            <a:off x="1071666" y="5791200"/>
            <a:ext cx="5874558" cy="46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On average 50 % of the participants are woman households  </a:t>
            </a:r>
          </a:p>
        </p:txBody>
      </p:sp>
    </p:spTree>
    <p:extLst>
      <p:ext uri="{BB962C8B-B14F-4D97-AF65-F5344CB8AC3E}">
        <p14:creationId xmlns:p14="http://schemas.microsoft.com/office/powerpoint/2010/main" val="3024587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566AF-B999-4FB3-952B-C481827B3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200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Main achievements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0FA8E-9A0D-4477-9FA1-A9F4DC3124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229600" cy="4572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000" dirty="0"/>
              <a:t>Households reached through different feed/forage production technologies</a:t>
            </a:r>
          </a:p>
          <a:p>
            <a:pPr>
              <a:lnSpc>
                <a:spcPct val="150000"/>
              </a:lnSpc>
            </a:pPr>
            <a:endParaRPr lang="en-US" sz="28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7B6A316-E883-4BA9-BD01-A3CB4BCE5C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533"/>
              </p:ext>
            </p:extLst>
          </p:nvPr>
        </p:nvGraphicFramePr>
        <p:xfrm>
          <a:off x="876300" y="2057400"/>
          <a:ext cx="6477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35339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863AC-F6A1-4F90-B945-CF4F47F4D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38200"/>
          </a:xfrm>
        </p:spPr>
        <p:txBody>
          <a:bodyPr/>
          <a:lstStyle/>
          <a:p>
            <a:pPr algn="ctr"/>
            <a:r>
              <a:rPr lang="en-US" dirty="0"/>
              <a:t>Main achievements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EC5E0-4023-45CA-A8C4-0453542D2DA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534400" cy="4724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Benefits realized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/>
              <a:t>Forages as cash crop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/>
              <a:t>Feed available on-farm to feed own livestock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/>
              <a:t>Reduced runoffs in arable lands, increasing crop yields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/>
              <a:t>Increased biomass production at farm level (better contribution to CA practices) </a:t>
            </a:r>
          </a:p>
        </p:txBody>
      </p:sp>
    </p:spTree>
    <p:extLst>
      <p:ext uri="{BB962C8B-B14F-4D97-AF65-F5344CB8AC3E}">
        <p14:creationId xmlns:p14="http://schemas.microsoft.com/office/powerpoint/2010/main" val="22512323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A5F64-2BCE-4275-9F03-3D8EB708B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Main achievements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5269C-287D-48CF-A582-BCE44322744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08000" y="1219199"/>
            <a:ext cx="4064000" cy="518160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Forages as cash crop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Market for fresh fodder and planting material is growing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Farmers earn income from direct sale of forage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Price of fresh forage: 1.75-2.50 ETB/kg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D47E18-60EE-49C6-9EDC-8A9C82ACB6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3886200"/>
            <a:ext cx="3352800" cy="25146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C41955-4444-45A0-89D4-391C9020D3E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1295400"/>
            <a:ext cx="33528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481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FD971-266A-423D-B29A-14B81F02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Achievements/results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A2E99-1BBB-496C-B8E9-7F4DC88241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818" y="1477471"/>
            <a:ext cx="4122182" cy="500888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More biomass available on-farm to feed own livestock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/>
              <a:t>Small ruminant fattening, cultivated forages used as replacement for concentrates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B7764B-A5E2-4CD2-8F1E-5A9AB28766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859" y="4571146"/>
            <a:ext cx="3616704" cy="28090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1BBAB9-D495-4741-BAD3-8AC172383A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298" y="3144275"/>
            <a:ext cx="3926108" cy="22362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80D456-8C57-4307-A879-5F3DC8EAFFB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1145261"/>
            <a:ext cx="3926109" cy="212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9935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5DA0D-287D-441B-BBEF-1F748085A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Achievements/results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01834CF-1376-4849-B696-0B5EF739023B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551071337"/>
              </p:ext>
            </p:extLst>
          </p:nvPr>
        </p:nvGraphicFramePr>
        <p:xfrm>
          <a:off x="2819400" y="2209800"/>
          <a:ext cx="6019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639AF34-36EB-4C04-8F20-60F32E077C32}"/>
              </a:ext>
            </a:extLst>
          </p:cNvPr>
          <p:cNvSpPr txBox="1"/>
          <p:nvPr/>
        </p:nvSpPr>
        <p:spPr bwMode="auto">
          <a:xfrm>
            <a:off x="3200400" y="1363960"/>
            <a:ext cx="6324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2400" dirty="0"/>
              <a:t>Weight gain of fattening sheep supplemented with different levels of </a:t>
            </a:r>
            <a:r>
              <a:rPr lang="en-US" sz="2400" b="1" u="sng" dirty="0"/>
              <a:t>cowpea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0D2EAA-4725-4729-AEA1-E8A8033DF9AA}"/>
              </a:ext>
            </a:extLst>
          </p:cNvPr>
          <p:cNvSpPr txBox="1"/>
          <p:nvPr/>
        </p:nvSpPr>
        <p:spPr bwMode="auto">
          <a:xfrm>
            <a:off x="23734" y="2415917"/>
            <a:ext cx="2514600" cy="337528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400" dirty="0"/>
              <a:t>On-farm grown supplements</a:t>
            </a:r>
          </a:p>
          <a:p>
            <a:pPr marL="457200" indent="-457200">
              <a:lnSpc>
                <a:spcPts val="3200"/>
              </a:lnSpc>
              <a:buFontTx/>
              <a:buChar char="-"/>
            </a:pPr>
            <a:r>
              <a:rPr lang="en-US" sz="2400" dirty="0"/>
              <a:t>Better accessed</a:t>
            </a:r>
          </a:p>
          <a:p>
            <a:pPr marL="457200" indent="-457200">
              <a:lnSpc>
                <a:spcPts val="3200"/>
              </a:lnSpc>
              <a:buFontTx/>
              <a:buChar char="-"/>
            </a:pPr>
            <a:r>
              <a:rPr lang="en-US" sz="2400" dirty="0"/>
              <a:t>Reduce cost of feeding</a:t>
            </a:r>
          </a:p>
          <a:p>
            <a:pPr marL="457200" indent="-457200">
              <a:lnSpc>
                <a:spcPts val="3200"/>
              </a:lnSpc>
              <a:buFontTx/>
              <a:buChar char="-"/>
            </a:pPr>
            <a:r>
              <a:rPr lang="en-US" sz="2400" dirty="0"/>
              <a:t>Increase profitability </a:t>
            </a:r>
          </a:p>
        </p:txBody>
      </p:sp>
    </p:spTree>
    <p:extLst>
      <p:ext uri="{BB962C8B-B14F-4D97-AF65-F5344CB8AC3E}">
        <p14:creationId xmlns:p14="http://schemas.microsoft.com/office/powerpoint/2010/main" val="4454502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13F23-6C7F-472A-9F21-56B60EC24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Achievements/results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0FCB47D-B9B6-45CD-8221-ADF0397693FB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089471271"/>
              </p:ext>
            </p:extLst>
          </p:nvPr>
        </p:nvGraphicFramePr>
        <p:xfrm>
          <a:off x="457200" y="1981200"/>
          <a:ext cx="746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B438AC3-6E2A-4F6A-905B-6EBFFA5FCCA1}"/>
              </a:ext>
            </a:extLst>
          </p:cNvPr>
          <p:cNvSpPr txBox="1"/>
          <p:nvPr/>
        </p:nvSpPr>
        <p:spPr bwMode="auto">
          <a:xfrm>
            <a:off x="304800" y="1066800"/>
            <a:ext cx="8534400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800" dirty="0"/>
              <a:t>Daily weight gain of fattening sheep supplemented different levels of </a:t>
            </a:r>
            <a:r>
              <a:rPr lang="en-US" sz="2800" u="sng" dirty="0"/>
              <a:t>oat-vetch forage</a:t>
            </a:r>
          </a:p>
        </p:txBody>
      </p:sp>
    </p:spTree>
    <p:extLst>
      <p:ext uri="{BB962C8B-B14F-4D97-AF65-F5344CB8AC3E}">
        <p14:creationId xmlns:p14="http://schemas.microsoft.com/office/powerpoint/2010/main" val="3000427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C69FE-D168-4667-B9CF-07EEBD4DC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Achievements/results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1F7CBDC-07DE-4116-BE40-BCDC6926D7FF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152193728"/>
              </p:ext>
            </p:extLst>
          </p:nvPr>
        </p:nvGraphicFramePr>
        <p:xfrm>
          <a:off x="-76200" y="1981200"/>
          <a:ext cx="4419600" cy="4497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F191A8D-9861-4C70-993F-67D91A4ED8E1}"/>
              </a:ext>
            </a:extLst>
          </p:cNvPr>
          <p:cNvSpPr txBox="1"/>
          <p:nvPr/>
        </p:nvSpPr>
        <p:spPr bwMode="auto">
          <a:xfrm>
            <a:off x="190500" y="1346617"/>
            <a:ext cx="3886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600" dirty="0"/>
              <a:t>Yield response of degraded grasslands to different sources of soil fertility treatments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305CF9D-ECD4-4513-8D9B-D1917E13BF3C}"/>
              </a:ext>
            </a:extLst>
          </p:cNvPr>
          <p:cNvGrpSpPr/>
          <p:nvPr/>
        </p:nvGrpSpPr>
        <p:grpSpPr>
          <a:xfrm>
            <a:off x="4724400" y="1295400"/>
            <a:ext cx="4572000" cy="5021864"/>
            <a:chOff x="4724400" y="1295400"/>
            <a:chExt cx="4343400" cy="5021864"/>
          </a:xfrm>
        </p:grpSpPr>
        <p:graphicFrame>
          <p:nvGraphicFramePr>
            <p:cNvPr id="6" name="Content Placeholder 3">
              <a:extLst>
                <a:ext uri="{FF2B5EF4-FFF2-40B4-BE49-F238E27FC236}">
                  <a16:creationId xmlns:a16="http://schemas.microsoft.com/office/drawing/2014/main" id="{025CDC81-0541-4D98-A0DD-FDFF8D50BCD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54680919"/>
                </p:ext>
              </p:extLst>
            </p:nvPr>
          </p:nvGraphicFramePr>
          <p:xfrm>
            <a:off x="4724400" y="1897664"/>
            <a:ext cx="4343400" cy="4419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1EACAD-61FE-41A6-84CC-84DF021DFD14}"/>
                </a:ext>
              </a:extLst>
            </p:cNvPr>
            <p:cNvSpPr txBox="1"/>
            <p:nvPr/>
          </p:nvSpPr>
          <p:spPr bwMode="auto">
            <a:xfrm>
              <a:off x="4724400" y="1295400"/>
              <a:ext cx="40386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Calculated net income from pasture with different fertilizer treatments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232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861FD-4D56-4BC2-B764-F6CCFAD82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Achievements/results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08E851D-834E-46EB-9128-2A14FF5E1254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490832364"/>
              </p:ext>
            </p:extLst>
          </p:nvPr>
        </p:nvGraphicFramePr>
        <p:xfrm>
          <a:off x="2743200" y="2203990"/>
          <a:ext cx="3429000" cy="2368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AABD59C9-CC40-4D2A-968D-5CD3CE721E5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19" y="1924648"/>
            <a:ext cx="2438400" cy="186231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90E6070-7E33-4080-9210-700E18AAFEF5}"/>
              </a:ext>
            </a:extLst>
          </p:cNvPr>
          <p:cNvGrpSpPr/>
          <p:nvPr/>
        </p:nvGrpSpPr>
        <p:grpSpPr>
          <a:xfrm>
            <a:off x="6477000" y="1192838"/>
            <a:ext cx="2667000" cy="5147733"/>
            <a:chOff x="5638800" y="1371600"/>
            <a:chExt cx="2895600" cy="5147733"/>
          </a:xfrm>
        </p:grpSpPr>
        <p:pic>
          <p:nvPicPr>
            <p:cNvPr id="9" name="Picture 8" descr="A close up of a dry grass field&#10;&#10;Description generated with very high confidence">
              <a:extLst>
                <a:ext uri="{FF2B5EF4-FFF2-40B4-BE49-F238E27FC236}">
                  <a16:creationId xmlns:a16="http://schemas.microsoft.com/office/drawing/2014/main" id="{5E98506E-3C2C-428E-BB4C-41E15969D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1371600"/>
              <a:ext cx="2895600" cy="514773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F773F47-B9D7-4A5B-A91D-A3E2C05C6A00}"/>
                </a:ext>
              </a:extLst>
            </p:cNvPr>
            <p:cNvSpPr txBox="1"/>
            <p:nvPr/>
          </p:nvSpPr>
          <p:spPr bwMode="auto">
            <a:xfrm>
              <a:off x="5804806" y="1405467"/>
              <a:ext cx="2563587" cy="502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en-US" dirty="0" err="1">
                  <a:solidFill>
                    <a:schemeClr val="bg1"/>
                  </a:solidFill>
                </a:rPr>
                <a:t>Desho</a:t>
              </a:r>
              <a:r>
                <a:rPr lang="en-US" dirty="0">
                  <a:solidFill>
                    <a:schemeClr val="bg1"/>
                  </a:solidFill>
                </a:rPr>
                <a:t> grass on soil bund </a:t>
              </a:r>
            </a:p>
          </p:txBody>
        </p:sp>
      </p:grpSp>
      <p:pic>
        <p:nvPicPr>
          <p:cNvPr id="11" name="Picture 10" descr="C:\Users\ewoldemeskel\Documents\SIMLESA\Reports\Pics\Field visit - Haddaro_Damote_Doyogana_Meskan 22-24 Dec. 2017\20171223_114045.jpg">
            <a:extLst>
              <a:ext uri="{FF2B5EF4-FFF2-40B4-BE49-F238E27FC236}">
                <a16:creationId xmlns:a16="http://schemas.microsoft.com/office/drawing/2014/main" id="{04208363-EBAD-4B4A-9684-8FCA207C4A4E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907" y="4568608"/>
            <a:ext cx="4154462" cy="214038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A99F4C-936E-404B-A7B6-63D1EFCD4DEB}"/>
              </a:ext>
            </a:extLst>
          </p:cNvPr>
          <p:cNvSpPr txBox="1"/>
          <p:nvPr/>
        </p:nvSpPr>
        <p:spPr bwMode="auto">
          <a:xfrm>
            <a:off x="3074637" y="1632045"/>
            <a:ext cx="34023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 dirty="0"/>
              <a:t>Grass forages as NRM practices in arable  lands increase  crop/livestock productivity </a:t>
            </a:r>
          </a:p>
        </p:txBody>
      </p:sp>
    </p:spTree>
    <p:extLst>
      <p:ext uri="{BB962C8B-B14F-4D97-AF65-F5344CB8AC3E}">
        <p14:creationId xmlns:p14="http://schemas.microsoft.com/office/powerpoint/2010/main" val="6750185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5F973-5C8D-489C-997F-53125A005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461" y="1063844"/>
            <a:ext cx="8229600" cy="381001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Technical capacity building trainings to farmers and experts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3175C4E-E7FF-47B6-A189-05DC50AE2083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720304347"/>
              </p:ext>
            </p:extLst>
          </p:nvPr>
        </p:nvGraphicFramePr>
        <p:xfrm>
          <a:off x="457202" y="1475621"/>
          <a:ext cx="8398584" cy="5112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764">
                  <a:extLst>
                    <a:ext uri="{9D8B030D-6E8A-4147-A177-3AD203B41FA5}">
                      <a16:colId xmlns:a16="http://schemas.microsoft.com/office/drawing/2014/main" val="2671515532"/>
                    </a:ext>
                  </a:extLst>
                </a:gridCol>
                <a:gridCol w="1399764">
                  <a:extLst>
                    <a:ext uri="{9D8B030D-6E8A-4147-A177-3AD203B41FA5}">
                      <a16:colId xmlns:a16="http://schemas.microsoft.com/office/drawing/2014/main" val="2891334962"/>
                    </a:ext>
                  </a:extLst>
                </a:gridCol>
                <a:gridCol w="1399764">
                  <a:extLst>
                    <a:ext uri="{9D8B030D-6E8A-4147-A177-3AD203B41FA5}">
                      <a16:colId xmlns:a16="http://schemas.microsoft.com/office/drawing/2014/main" val="1388840032"/>
                    </a:ext>
                  </a:extLst>
                </a:gridCol>
                <a:gridCol w="1399764">
                  <a:extLst>
                    <a:ext uri="{9D8B030D-6E8A-4147-A177-3AD203B41FA5}">
                      <a16:colId xmlns:a16="http://schemas.microsoft.com/office/drawing/2014/main" val="3395998201"/>
                    </a:ext>
                  </a:extLst>
                </a:gridCol>
                <a:gridCol w="1399764">
                  <a:extLst>
                    <a:ext uri="{9D8B030D-6E8A-4147-A177-3AD203B41FA5}">
                      <a16:colId xmlns:a16="http://schemas.microsoft.com/office/drawing/2014/main" val="2631561409"/>
                    </a:ext>
                  </a:extLst>
                </a:gridCol>
                <a:gridCol w="1399764">
                  <a:extLst>
                    <a:ext uri="{9D8B030D-6E8A-4147-A177-3AD203B41FA5}">
                      <a16:colId xmlns:a16="http://schemas.microsoft.com/office/drawing/2014/main" val="2298967889"/>
                    </a:ext>
                  </a:extLst>
                </a:gridCol>
              </a:tblGrid>
              <a:tr h="3403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Partner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195881"/>
                  </a:ext>
                </a:extLst>
              </a:tr>
              <a:tr h="268083"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6558580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8547056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0596390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BARC/OARI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4251417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WGARC/EIAR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8007340"/>
                  </a:ext>
                </a:extLst>
              </a:tr>
              <a:tr h="268083"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ARARI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59633287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7296430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2567149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Interaide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5457578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Interaide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413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132943"/>
                  </a:ext>
                </a:extLst>
              </a:tr>
              <a:tr h="268083"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ARARI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77758361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7507530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0196295"/>
                  </a:ext>
                </a:extLst>
              </a:tr>
              <a:tr h="26808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Interaide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Farmers training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1480639"/>
                  </a:ext>
                </a:extLst>
              </a:tr>
              <a:tr h="339613"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Interaide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271414"/>
                  </a:ext>
                </a:extLst>
              </a:tr>
              <a:tr h="3396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2,506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3481242"/>
                  </a:ext>
                </a:extLst>
              </a:tr>
              <a:tr h="33961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Fact sheets and brochures distributed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24,000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74161464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0BA056D4-16F2-424A-B25E-44905F1E75E7}"/>
              </a:ext>
            </a:extLst>
          </p:cNvPr>
          <p:cNvGrpSpPr/>
          <p:nvPr/>
        </p:nvGrpSpPr>
        <p:grpSpPr>
          <a:xfrm>
            <a:off x="3062365" y="2107992"/>
            <a:ext cx="3019269" cy="2642016"/>
            <a:chOff x="176911" y="3846362"/>
            <a:chExt cx="2737064" cy="1726328"/>
          </a:xfrm>
          <a:solidFill>
            <a:schemeClr val="bg1"/>
          </a:solidFill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0802C49-24C9-4198-866E-1ED877E36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6911" y="3846362"/>
              <a:ext cx="2695575" cy="1695450"/>
            </a:xfrm>
            <a:prstGeom prst="rect">
              <a:avLst/>
            </a:prstGeom>
            <a:grpFill/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AE54BCC-7AC9-40B8-9C1C-27ABB28CC64A}"/>
                </a:ext>
              </a:extLst>
            </p:cNvPr>
            <p:cNvSpPr txBox="1"/>
            <p:nvPr/>
          </p:nvSpPr>
          <p:spPr>
            <a:xfrm>
              <a:off x="218400" y="5233017"/>
              <a:ext cx="2695575" cy="33967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(1 PhD, 3 MScs)</a:t>
              </a:r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DE559132-C97B-4D02-9C69-FDC3C572DC66}"/>
              </a:ext>
            </a:extLst>
          </p:cNvPr>
          <p:cNvSpPr txBox="1">
            <a:spLocks/>
          </p:cNvSpPr>
          <p:nvPr/>
        </p:nvSpPr>
        <p:spPr>
          <a:xfrm>
            <a:off x="228600" y="194792"/>
            <a:ext cx="8229600" cy="66868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/>
              <a:t>Achievements/results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06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8E6256F-31A5-4D0C-A278-A09750CF7B12}"/>
              </a:ext>
            </a:extLst>
          </p:cNvPr>
          <p:cNvSpPr txBox="1">
            <a:spLocks/>
          </p:cNvSpPr>
          <p:nvPr/>
        </p:nvSpPr>
        <p:spPr>
          <a:xfrm>
            <a:off x="185825" y="152400"/>
            <a:ext cx="8458200" cy="914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>
                <a:solidFill>
                  <a:schemeClr val="bg1"/>
                </a:solidFill>
              </a:rPr>
              <a:t>Conservation agriculture (CA) has been a core component of the SIMLESA program</a:t>
            </a:r>
          </a:p>
        </p:txBody>
      </p:sp>
      <p:pic>
        <p:nvPicPr>
          <p:cNvPr id="6" name="Picture 5" descr="C:\Users\dhika\Desktop\New folder (2)\IMG_20160531_213947.jpg">
            <a:extLst>
              <a:ext uri="{FF2B5EF4-FFF2-40B4-BE49-F238E27FC236}">
                <a16:creationId xmlns:a16="http://schemas.microsoft.com/office/drawing/2014/main" id="{B5E9BEB9-A69C-433D-BC5B-1987BEDABD85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65"/>
          <a:stretch/>
        </p:blipFill>
        <p:spPr bwMode="auto">
          <a:xfrm>
            <a:off x="4457700" y="1222002"/>
            <a:ext cx="4362925" cy="2359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30A836A4-A79B-4583-80F4-E4EE53D10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"/>
          <a:stretch>
            <a:fillRect/>
          </a:stretch>
        </p:blipFill>
        <p:spPr bwMode="auto">
          <a:xfrm>
            <a:off x="220994" y="3889002"/>
            <a:ext cx="4173167" cy="280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lant in a forest&#10;&#10;Description automatically generated">
            <a:extLst>
              <a:ext uri="{FF2B5EF4-FFF2-40B4-BE49-F238E27FC236}">
                <a16:creationId xmlns:a16="http://schemas.microsoft.com/office/drawing/2014/main" id="{A62C156C-A4EF-44FD-84FE-2A2B4F0CC48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3784658"/>
            <a:ext cx="4362925" cy="29086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26AE178-BC15-471E-BE22-A1C1C3645422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25" y="1209510"/>
            <a:ext cx="4101353" cy="2511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 descr="A large green field with trees in the background&#10;&#10;Description automatically generated">
            <a:extLst>
              <a:ext uri="{FF2B5EF4-FFF2-40B4-BE49-F238E27FC236}">
                <a16:creationId xmlns:a16="http://schemas.microsoft.com/office/drawing/2014/main" id="{9A2133FC-92A1-4BCB-9FAD-91BEDDE68B3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009489"/>
            <a:ext cx="4362926" cy="2908617"/>
          </a:xfrm>
          <a:prstGeom prst="rect">
            <a:avLst/>
          </a:prstGeom>
        </p:spPr>
      </p:pic>
      <p:pic>
        <p:nvPicPr>
          <p:cNvPr id="2" name="Picture 2" descr="Related image">
            <a:extLst>
              <a:ext uri="{FF2B5EF4-FFF2-40B4-BE49-F238E27FC236}">
                <a16:creationId xmlns:a16="http://schemas.microsoft.com/office/drawing/2014/main" id="{1AF5FE09-92D4-4C0C-BB41-B6B005AFD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1328" y="980221"/>
            <a:ext cx="4382638" cy="328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33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9482F-CA66-4425-B223-6C1A054C4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C5A83-0B63-4F75-865F-93EE9DC453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0761" y="1243832"/>
            <a:ext cx="4453639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200" dirty="0"/>
              <a:t>Strong interest created and farmers are willing more than ever to engage in forage development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200" dirty="0"/>
          </a:p>
          <a:p>
            <a:pPr>
              <a:lnSpc>
                <a:spcPct val="100000"/>
              </a:lnSpc>
            </a:pPr>
            <a:endParaRPr lang="en-US" sz="2200" dirty="0"/>
          </a:p>
        </p:txBody>
      </p:sp>
      <p:pic>
        <p:nvPicPr>
          <p:cNvPr id="5" name="Picture 4" descr="A large green field with trees in the background&#10;&#10;Description automatically generated">
            <a:extLst>
              <a:ext uri="{FF2B5EF4-FFF2-40B4-BE49-F238E27FC236}">
                <a16:creationId xmlns:a16="http://schemas.microsoft.com/office/drawing/2014/main" id="{2921E740-47EF-4B2E-BCD2-EA159E6C0A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230" y="1219200"/>
            <a:ext cx="3505200" cy="1901775"/>
          </a:xfrm>
          <a:prstGeom prst="rect">
            <a:avLst/>
          </a:prstGeom>
        </p:spPr>
      </p:pic>
      <p:pic>
        <p:nvPicPr>
          <p:cNvPr id="9" name="Picture 8" descr="A person walking down a dirt road&#10;&#10;Description automatically generated">
            <a:extLst>
              <a:ext uri="{FF2B5EF4-FFF2-40B4-BE49-F238E27FC236}">
                <a16:creationId xmlns:a16="http://schemas.microsoft.com/office/drawing/2014/main" id="{547C37B2-4522-4617-A8C2-A51DE6A5E5F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1" y="4570745"/>
            <a:ext cx="4520159" cy="233152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C9596EE-7851-467A-BE74-86E1F1BB1B2F}"/>
              </a:ext>
            </a:extLst>
          </p:cNvPr>
          <p:cNvSpPr txBox="1">
            <a:spLocks/>
          </p:cNvSpPr>
          <p:nvPr/>
        </p:nvSpPr>
        <p:spPr>
          <a:xfrm>
            <a:off x="5236059" y="3469805"/>
            <a:ext cx="3641938" cy="129142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1800" dirty="0"/>
              <a:t>Integration of cultivated forage in the cropping system helped to realize improved biomass yield, increased livestock productivity and  income 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81C9C7E-FC49-4E2A-A2BC-FC47D38110D9}"/>
              </a:ext>
            </a:extLst>
          </p:cNvPr>
          <p:cNvSpPr txBox="1">
            <a:spLocks/>
          </p:cNvSpPr>
          <p:nvPr/>
        </p:nvSpPr>
        <p:spPr>
          <a:xfrm>
            <a:off x="4953000" y="5397111"/>
            <a:ext cx="4071143" cy="94852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1800" dirty="0"/>
              <a:t>Cultivated forages enhances environmental sustainability in the mixed crop livestock system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154BC0C-7910-4DBC-88EA-89E18D7F48A1}"/>
              </a:ext>
            </a:extLst>
          </p:cNvPr>
          <p:cNvSpPr/>
          <p:nvPr/>
        </p:nvSpPr>
        <p:spPr>
          <a:xfrm>
            <a:off x="4748134" y="1798366"/>
            <a:ext cx="304800" cy="155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4C1F5D8-AD9A-4E47-B64E-5AE79F7F7802}"/>
              </a:ext>
            </a:extLst>
          </p:cNvPr>
          <p:cNvGrpSpPr/>
          <p:nvPr/>
        </p:nvGrpSpPr>
        <p:grpSpPr>
          <a:xfrm>
            <a:off x="5346492" y="986626"/>
            <a:ext cx="3742545" cy="2134349"/>
            <a:chOff x="-8467" y="2971800"/>
            <a:chExt cx="3185183" cy="2592796"/>
          </a:xfrm>
        </p:grpSpPr>
        <p:pic>
          <p:nvPicPr>
            <p:cNvPr id="15" name="Picture 14" descr="D:\Pictures\SIMLESA PICS (2)\DSC06843.JPG">
              <a:extLst>
                <a:ext uri="{FF2B5EF4-FFF2-40B4-BE49-F238E27FC236}">
                  <a16:creationId xmlns:a16="http://schemas.microsoft.com/office/drawing/2014/main" id="{7CE18DC8-D317-49DC-BE40-71BDAD5368D7}"/>
                </a:ext>
              </a:extLst>
            </p:cNvPr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49" y="3202396"/>
              <a:ext cx="3132667" cy="2362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AF4E73-BD40-4647-8021-9450D1ABD6A9}"/>
                </a:ext>
              </a:extLst>
            </p:cNvPr>
            <p:cNvSpPr txBox="1"/>
            <p:nvPr/>
          </p:nvSpPr>
          <p:spPr bwMode="auto">
            <a:xfrm>
              <a:off x="-8467" y="2971800"/>
              <a:ext cx="3132666" cy="638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1400" b="1" dirty="0">
                  <a:solidFill>
                    <a:srgbClr val="FFFF00"/>
                  </a:solidFill>
                </a:rPr>
                <a:t>Oats/vetch on farm, Damote,  Ethiopia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218E634-5371-4B2D-BC96-25C4BB9E12CC}"/>
              </a:ext>
            </a:extLst>
          </p:cNvPr>
          <p:cNvGrpSpPr/>
          <p:nvPr/>
        </p:nvGrpSpPr>
        <p:grpSpPr>
          <a:xfrm>
            <a:off x="121924" y="2212872"/>
            <a:ext cx="4450076" cy="2258298"/>
            <a:chOff x="203834" y="1252871"/>
            <a:chExt cx="3682366" cy="3090529"/>
          </a:xfrm>
        </p:grpSpPr>
        <p:pic>
          <p:nvPicPr>
            <p:cNvPr id="18" name="Picture 17" descr="Practical training to farmers about forage management at Kolugelan, Jeldu (Photo credit: ILRI/Adie)">
              <a:extLst>
                <a:ext uri="{FF2B5EF4-FFF2-40B4-BE49-F238E27FC236}">
                  <a16:creationId xmlns:a16="http://schemas.microsoft.com/office/drawing/2014/main" id="{9985B277-15A2-445E-BDAF-E7B30E0C4A14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524000"/>
              <a:ext cx="3657600" cy="2819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C9F928F-B8F3-42B2-81DA-17103EBE1C15}"/>
                </a:ext>
              </a:extLst>
            </p:cNvPr>
            <p:cNvSpPr txBox="1"/>
            <p:nvPr/>
          </p:nvSpPr>
          <p:spPr bwMode="auto">
            <a:xfrm>
              <a:off x="203834" y="1252871"/>
              <a:ext cx="1340960" cy="61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en-US" sz="1400" dirty="0" err="1"/>
                <a:t>Desho</a:t>
              </a:r>
              <a:r>
                <a:rPr lang="en-US" sz="1400" dirty="0"/>
                <a:t> on bunds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777C61B-F45F-4AA2-B809-91EA64407DD5}"/>
              </a:ext>
            </a:extLst>
          </p:cNvPr>
          <p:cNvGrpSpPr/>
          <p:nvPr/>
        </p:nvGrpSpPr>
        <p:grpSpPr>
          <a:xfrm>
            <a:off x="-4530" y="2384686"/>
            <a:ext cx="5186129" cy="3430781"/>
            <a:chOff x="77525" y="2342561"/>
            <a:chExt cx="3733635" cy="2211407"/>
          </a:xfrm>
        </p:grpSpPr>
        <p:pic>
          <p:nvPicPr>
            <p:cNvPr id="25" name="Picture 24" descr="A young boy in a garden&#10;&#10;Description automatically generated">
              <a:extLst>
                <a:ext uri="{FF2B5EF4-FFF2-40B4-BE49-F238E27FC236}">
                  <a16:creationId xmlns:a16="http://schemas.microsoft.com/office/drawing/2014/main" id="{F5E46FA9-ED20-48C5-AD38-29E701878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322" y="2483497"/>
              <a:ext cx="3680838" cy="207047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DB7BF10-22F2-4562-AED4-99CF5B7878D8}"/>
                </a:ext>
              </a:extLst>
            </p:cNvPr>
            <p:cNvSpPr txBox="1"/>
            <p:nvPr/>
          </p:nvSpPr>
          <p:spPr bwMode="auto">
            <a:xfrm>
              <a:off x="77525" y="2342561"/>
              <a:ext cx="1524412" cy="223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1400" b="1" dirty="0"/>
                <a:t>Forage at the backyard </a:t>
              </a:r>
            </a:p>
          </p:txBody>
        </p:sp>
      </p:grpSp>
      <p:pic>
        <p:nvPicPr>
          <p:cNvPr id="30" name="Picture 29" descr="A close up of some grass&#10;&#10;Description automatically generated">
            <a:extLst>
              <a:ext uri="{FF2B5EF4-FFF2-40B4-BE49-F238E27FC236}">
                <a16:creationId xmlns:a16="http://schemas.microsoft.com/office/drawing/2014/main" id="{1236626E-4F23-48D7-B738-4EE85DE1A07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34" y="2520653"/>
            <a:ext cx="5174551" cy="341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0DD62-B90E-4D7D-BFC7-B88C8812F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C9350-16A6-4AF7-A5DA-C9BCDC7E997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1417001"/>
            <a:ext cx="4343400" cy="45720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Engaging in improved forage production appears economically competitive and attractive 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Continuous support to create strong market linkage is important 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Access to quality forage seed supply remains a bottleneck. Additional work on the seed supply system is required 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pic>
        <p:nvPicPr>
          <p:cNvPr id="5" name="Picture 7" descr="20171222_155653">
            <a:extLst>
              <a:ext uri="{FF2B5EF4-FFF2-40B4-BE49-F238E27FC236}">
                <a16:creationId xmlns:a16="http://schemas.microsoft.com/office/drawing/2014/main" id="{424E5A32-DB4B-47E3-B41C-981549A48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5761" y="1219200"/>
            <a:ext cx="4413550" cy="248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large green field with trees in the background&#10;&#10;Description automatically generated">
            <a:extLst>
              <a:ext uri="{FF2B5EF4-FFF2-40B4-BE49-F238E27FC236}">
                <a16:creationId xmlns:a16="http://schemas.microsoft.com/office/drawing/2014/main" id="{C7CD017A-3E92-449D-8C9D-A2C01D0DB0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17" y="3886201"/>
            <a:ext cx="4631822" cy="2605400"/>
          </a:xfrm>
          <a:prstGeom prst="rect">
            <a:avLst/>
          </a:prstGeom>
        </p:spPr>
      </p:pic>
      <p:pic>
        <p:nvPicPr>
          <p:cNvPr id="10" name="Picture 9" descr="A person standing on top of a grass covered field&#10;&#10;Description automatically generated">
            <a:extLst>
              <a:ext uri="{FF2B5EF4-FFF2-40B4-BE49-F238E27FC236}">
                <a16:creationId xmlns:a16="http://schemas.microsoft.com/office/drawing/2014/main" id="{96C8AF3F-DFE6-40E7-9E88-31EC1F13DEE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428" y="3919851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34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4106F-BF16-4D72-BABB-578E6A79D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FB4CC-8978-4D33-8032-51805DC8FA8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2400" y="1219200"/>
            <a:ext cx="3886200" cy="51054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Employment opportunities along the fodder value chain appear to benefit youth and rural households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Increased on-farm feed availability and improved feed utilization practices have a potential to reduce burden on women and children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pic>
        <p:nvPicPr>
          <p:cNvPr id="6" name="Picture 5" descr="A picture containing tree, outdoor, cow, building&#10;&#10;Description generated with very high confidence">
            <a:extLst>
              <a:ext uri="{FF2B5EF4-FFF2-40B4-BE49-F238E27FC236}">
                <a16:creationId xmlns:a16="http://schemas.microsoft.com/office/drawing/2014/main" id="{6501CB9A-B1DC-48F4-A9E8-D54D14D228C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738" y="3926560"/>
            <a:ext cx="4096062" cy="2854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CECCF7-3DF2-4BA7-8834-084A7EB91218}"/>
              </a:ext>
            </a:extLst>
          </p:cNvPr>
          <p:cNvSpPr txBox="1"/>
          <p:nvPr/>
        </p:nvSpPr>
        <p:spPr bwMode="auto">
          <a:xfrm>
            <a:off x="47468" y="5608820"/>
            <a:ext cx="4543270" cy="132343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Comment from a woman, SNNPR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Now am free to go to market, no need for someone to look after the animals.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No need to go far to look for forages, it is available on-farm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F933E9-8534-401B-9245-55E6440705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738" y="1143000"/>
            <a:ext cx="4096062" cy="261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3344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3CC3D-A7E7-414C-B6DA-8B4583C9E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Acknowledgement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F7C60B-3C0D-43F5-900A-76E300C2979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881" y="1390778"/>
            <a:ext cx="1711826" cy="1045175"/>
          </a:xfrm>
          <a:prstGeom prst="rect">
            <a:avLst/>
          </a:prstGeom>
        </p:spPr>
      </p:pic>
      <p:pic>
        <p:nvPicPr>
          <p:cNvPr id="7" name="Picture 15" descr="https://fbcdn-sphotos-f-a.akamaihd.net/hphotos-ak-frc3/t1/165251_192020930812840_7505481_n.jpg?lvh=1">
            <a:extLst>
              <a:ext uri="{FF2B5EF4-FFF2-40B4-BE49-F238E27FC236}">
                <a16:creationId xmlns:a16="http://schemas.microsoft.com/office/drawing/2014/main" id="{51A94154-C1F2-4BEC-9746-9F3E32050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511" y="1569667"/>
            <a:ext cx="846089" cy="104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>
            <a:extLst>
              <a:ext uri="{FF2B5EF4-FFF2-40B4-BE49-F238E27FC236}">
                <a16:creationId xmlns:a16="http://schemas.microsoft.com/office/drawing/2014/main" id="{CAD19F80-1FB5-4C4B-9F89-044FF7CB2E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279" b="20289"/>
          <a:stretch/>
        </p:blipFill>
        <p:spPr bwMode="auto">
          <a:xfrm>
            <a:off x="4791865" y="1554452"/>
            <a:ext cx="1075535" cy="107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" descr="C:\Users\TOSHIBA\Desktop\image003.jpg">
            <a:extLst>
              <a:ext uri="{FF2B5EF4-FFF2-40B4-BE49-F238E27FC236}">
                <a16:creationId xmlns:a16="http://schemas.microsoft.com/office/drawing/2014/main" id="{BC64AAE3-A67C-46DE-99AA-5D0AB3915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4873" y="3081469"/>
            <a:ext cx="2449902" cy="801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ethioagp.org/wp-content/uploads/2013/08/MOA.jpg">
            <a:extLst>
              <a:ext uri="{FF2B5EF4-FFF2-40B4-BE49-F238E27FC236}">
                <a16:creationId xmlns:a16="http://schemas.microsoft.com/office/drawing/2014/main" id="{765EE2F7-6F80-4875-8FCF-A47013235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76" y="2685306"/>
            <a:ext cx="1827436" cy="115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21956C-62BB-4438-A86E-1048AF496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646" y="4347667"/>
            <a:ext cx="2285358" cy="83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 descr="logo">
            <a:extLst>
              <a:ext uri="{FF2B5EF4-FFF2-40B4-BE49-F238E27FC236}">
                <a16:creationId xmlns:a16="http://schemas.microsoft.com/office/drawing/2014/main" id="{80A73AD5-2A44-4BBF-8DC4-53D07566E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410" y="3957672"/>
            <a:ext cx="1324531" cy="123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ILRI logo">
            <a:extLst>
              <a:ext uri="{FF2B5EF4-FFF2-40B4-BE49-F238E27FC236}">
                <a16:creationId xmlns:a16="http://schemas.microsoft.com/office/drawing/2014/main" id="{F8CAD01C-5963-4FB0-BDCA-FE58F7F02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37" y="2065317"/>
            <a:ext cx="2002816" cy="207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Untitled-1">
            <a:extLst>
              <a:ext uri="{FF2B5EF4-FFF2-40B4-BE49-F238E27FC236}">
                <a16:creationId xmlns:a16="http://schemas.microsoft.com/office/drawing/2014/main" id="{EF500331-33B1-4D30-BFC3-4F07C1E46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5" y="5388275"/>
            <a:ext cx="9126415" cy="138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237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04BD0F-976E-49C2-B67F-27512C4DFFC1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57" y="1214033"/>
            <a:ext cx="4049843" cy="2225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http://www.addisfortune.com/Vol%2010%20No%20518%20Archive/Vol_10_No_518_Images/sheep_market.jpg">
            <a:extLst>
              <a:ext uri="{FF2B5EF4-FFF2-40B4-BE49-F238E27FC236}">
                <a16:creationId xmlns:a16="http://schemas.microsoft.com/office/drawing/2014/main" id="{20C347F2-C1FB-40E4-BE99-7CA3D264D42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93" y="4185001"/>
            <a:ext cx="4997970" cy="2583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Related image">
            <a:extLst>
              <a:ext uri="{FF2B5EF4-FFF2-40B4-BE49-F238E27FC236}">
                <a16:creationId xmlns:a16="http://schemas.microsoft.com/office/drawing/2014/main" id="{D19EA2AB-A8BD-4983-9AFA-27A6104295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51"/>
          <a:stretch/>
        </p:blipFill>
        <p:spPr bwMode="auto">
          <a:xfrm>
            <a:off x="4640196" y="1198072"/>
            <a:ext cx="4049843" cy="233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Milk collection center Ethiopia">
            <a:extLst>
              <a:ext uri="{FF2B5EF4-FFF2-40B4-BE49-F238E27FC236}">
                <a16:creationId xmlns:a16="http://schemas.microsoft.com/office/drawing/2014/main" id="{892FFD5B-A7CD-4417-933B-66109160B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70186"/>
            <a:ext cx="3324511" cy="271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BFC5CD5-4572-48C6-AF72-8E859FFCEEBB}"/>
              </a:ext>
            </a:extLst>
          </p:cNvPr>
          <p:cNvSpPr/>
          <p:nvPr/>
        </p:nvSpPr>
        <p:spPr>
          <a:xfrm>
            <a:off x="141157" y="256126"/>
            <a:ext cx="89705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CA to contextualize with mixed crop-livestock system</a:t>
            </a:r>
            <a:endParaRPr lang="en-US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BBC1B8-5E42-4036-99C9-D9B918E611B9}"/>
              </a:ext>
            </a:extLst>
          </p:cNvPr>
          <p:cNvSpPr/>
          <p:nvPr/>
        </p:nvSpPr>
        <p:spPr>
          <a:xfrm>
            <a:off x="615014" y="3505949"/>
            <a:ext cx="79139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Livestock are key source of livelihood for smallholders (Ethiopia,  East Africa 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Farmers are keen to optimize crop-livestock productivity simultaneously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6743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4BAFE1F-9C11-4D78-97EB-08820CCA29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3886200"/>
            <a:ext cx="42672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G:\Selected pictures\DSC01856.JPG">
            <a:extLst>
              <a:ext uri="{FF2B5EF4-FFF2-40B4-BE49-F238E27FC236}">
                <a16:creationId xmlns:a16="http://schemas.microsoft.com/office/drawing/2014/main" id="{64921C78-45C6-48C7-87CC-CA6D73E9EC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4400" y="3881483"/>
            <a:ext cx="4267200" cy="2824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tolemariam\Desktop\PP1.jpg">
            <a:extLst>
              <a:ext uri="{FF2B5EF4-FFF2-40B4-BE49-F238E27FC236}">
                <a16:creationId xmlns:a16="http://schemas.microsoft.com/office/drawing/2014/main" id="{B70796B1-E19A-4DBF-A3D0-0E5F903C0E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000" y="1158113"/>
            <a:ext cx="5207833" cy="2647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CEB7B63E-30D0-49D6-B16D-B4D692D08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9413" y="1524000"/>
            <a:ext cx="2362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Grass weeds fill the feed shortage gaps during the wet season</a:t>
            </a:r>
          </a:p>
        </p:txBody>
      </p:sp>
      <p:pic>
        <p:nvPicPr>
          <p:cNvPr id="6" name="Picture 2" descr="E:\CIMMYT_Since Feb 2011\CASFESA\CASFESA\CASFESA pictures_Layout and others May_Sept_2012\DSC00988.JPG">
            <a:extLst>
              <a:ext uri="{FF2B5EF4-FFF2-40B4-BE49-F238E27FC236}">
                <a16:creationId xmlns:a16="http://schemas.microsoft.com/office/drawing/2014/main" id="{5B2BC48E-74CD-404A-871C-BE4BBC50F1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97" y="2971800"/>
            <a:ext cx="3872459" cy="2854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Selected pictures\DSC02946.JPG">
            <a:extLst>
              <a:ext uri="{FF2B5EF4-FFF2-40B4-BE49-F238E27FC236}">
                <a16:creationId xmlns:a16="http://schemas.microsoft.com/office/drawing/2014/main" id="{88518CFE-1F47-449F-A6DE-C559EA5B3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2099" y="1141992"/>
            <a:ext cx="4680731" cy="330065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3860B4C-717C-4265-A528-62951532D05A}"/>
              </a:ext>
            </a:extLst>
          </p:cNvPr>
          <p:cNvSpPr/>
          <p:nvPr/>
        </p:nvSpPr>
        <p:spPr>
          <a:xfrm>
            <a:off x="261079" y="162881"/>
            <a:ext cx="8743013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Feed: limiting resource for livestock production in the mixed system  </a:t>
            </a:r>
          </a:p>
        </p:txBody>
      </p:sp>
    </p:spTree>
    <p:extLst>
      <p:ext uri="{BB962C8B-B14F-4D97-AF65-F5344CB8AC3E}">
        <p14:creationId xmlns:p14="http://schemas.microsoft.com/office/powerpoint/2010/main" val="21403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green field with a mountain in the background&#10;&#10;Description automatically generated">
            <a:extLst>
              <a:ext uri="{FF2B5EF4-FFF2-40B4-BE49-F238E27FC236}">
                <a16:creationId xmlns:a16="http://schemas.microsoft.com/office/drawing/2014/main" id="{F9A49540-21C4-4C4D-B5DE-3F2464FF9B4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3000"/>
            <a:ext cx="9144000" cy="5372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D202C7D-D77F-4C03-8701-D3826B88F9C8}"/>
              </a:ext>
            </a:extLst>
          </p:cNvPr>
          <p:cNvSpPr/>
          <p:nvPr/>
        </p:nvSpPr>
        <p:spPr>
          <a:xfrm>
            <a:off x="-188742" y="4771589"/>
            <a:ext cx="9296400" cy="1563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200" b="1" dirty="0">
                <a:solidFill>
                  <a:srgbClr val="FFFF00"/>
                </a:solidFill>
              </a:rPr>
              <a:t>After end of SIMLESA Phase I, it has become clear  that implementing CA in mixed crop-livestock smallholder systems is difficult without a strong alternative feed resource development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6FD0FB2-FF83-4811-BC66-E28F05858FC1}"/>
              </a:ext>
            </a:extLst>
          </p:cNvPr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Background </a:t>
            </a:r>
          </a:p>
        </p:txBody>
      </p:sp>
    </p:spTree>
    <p:extLst>
      <p:ext uri="{BB962C8B-B14F-4D97-AF65-F5344CB8AC3E}">
        <p14:creationId xmlns:p14="http://schemas.microsoft.com/office/powerpoint/2010/main" val="139719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D6894-1F3D-477B-AA50-BDEB22BCC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01118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Background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7BF12-7630-4B4F-BCEA-A52D27F80D8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2400" y="1371600"/>
            <a:ext cx="8991600" cy="457200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ILRI came on board  during SIMLESA phase two in 2015 to lead the feed and forage research and development </a:t>
            </a:r>
          </a:p>
          <a:p>
            <a:pPr marL="120015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Increase feed biomass production at farm level through better integration of cultivated forages in the system</a:t>
            </a:r>
          </a:p>
          <a:p>
            <a:pPr marL="120015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Improve utilization of available feed resources</a:t>
            </a:r>
          </a:p>
          <a:p>
            <a:pPr lvl="1" indent="0">
              <a:lnSpc>
                <a:spcPct val="150000"/>
              </a:lnSpc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0044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39DE8-7295-40F7-A0F5-4CFD15B4B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04800"/>
            <a:ext cx="6629400" cy="571500"/>
          </a:xfrm>
        </p:spPr>
        <p:txBody>
          <a:bodyPr/>
          <a:lstStyle/>
          <a:p>
            <a:pPr algn="ctr"/>
            <a:r>
              <a:rPr lang="en-US" dirty="0"/>
              <a:t>Approaches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FFB79-8B81-496A-9150-3CCE9DEBE6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2400" y="1143000"/>
            <a:ext cx="8991600" cy="1452084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Site selections by aligning with ongoing SIMLESA agronomic interventions </a:t>
            </a:r>
          </a:p>
          <a:p>
            <a:pPr marL="1200150" lvl="1" indent="-457200">
              <a:buFont typeface="Courier New" panose="02070309020205020404" pitchFamily="49" charset="0"/>
              <a:buChar char="o"/>
            </a:pPr>
            <a:r>
              <a:rPr lang="en-US" sz="2000" dirty="0"/>
              <a:t>SNNPRS, Oromia, Amhara, Arusha (7 districts, 5 in Eth &amp; 2 in TZ)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F39C30-7D43-41F1-AAD4-105F0E044EA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096" y="3392675"/>
            <a:ext cx="1297137" cy="765449"/>
          </a:xfrm>
          <a:prstGeom prst="rect">
            <a:avLst/>
          </a:prstGeom>
        </p:spPr>
      </p:pic>
      <p:pic>
        <p:nvPicPr>
          <p:cNvPr id="5" name="Picture 15" descr="https://fbcdn-sphotos-f-a.akamaihd.net/hphotos-ak-frc3/t1/165251_192020930812840_7505481_n.jpg?lvh=1">
            <a:extLst>
              <a:ext uri="{FF2B5EF4-FFF2-40B4-BE49-F238E27FC236}">
                <a16:creationId xmlns:a16="http://schemas.microsoft.com/office/drawing/2014/main" id="{3B6067A7-CC8C-4692-BE7B-F2409C395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9106" y="2886075"/>
            <a:ext cx="693571" cy="82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>
            <a:extLst>
              <a:ext uri="{FF2B5EF4-FFF2-40B4-BE49-F238E27FC236}">
                <a16:creationId xmlns:a16="http://schemas.microsoft.com/office/drawing/2014/main" id="{74AF57AC-3ECF-4876-AF85-9EF3E997BD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279" b="20289"/>
          <a:stretch/>
        </p:blipFill>
        <p:spPr bwMode="auto">
          <a:xfrm>
            <a:off x="6305550" y="3509695"/>
            <a:ext cx="789794" cy="76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ILRI logo">
            <a:extLst>
              <a:ext uri="{FF2B5EF4-FFF2-40B4-BE49-F238E27FC236}">
                <a16:creationId xmlns:a16="http://schemas.microsoft.com/office/drawing/2014/main" id="{6719DD29-DB01-4998-B320-77848424C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6455" y="4316989"/>
            <a:ext cx="841460" cy="84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" descr="C:\Users\TOSHIBA\Desktop\image003.jpg">
            <a:extLst>
              <a:ext uri="{FF2B5EF4-FFF2-40B4-BE49-F238E27FC236}">
                <a16:creationId xmlns:a16="http://schemas.microsoft.com/office/drawing/2014/main" id="{C3976991-AF12-4731-80E1-1A231E377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5550" y="4624671"/>
            <a:ext cx="23812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ethioagp.org/wp-content/uploads/2013/08/MOA.jpg">
            <a:extLst>
              <a:ext uri="{FF2B5EF4-FFF2-40B4-BE49-F238E27FC236}">
                <a16:creationId xmlns:a16="http://schemas.microsoft.com/office/drawing/2014/main" id="{F4522095-72C7-4EEA-B658-54090215C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0410" y="4624671"/>
            <a:ext cx="1297136" cy="93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E2B808-72F5-43C8-8FCD-3C3F041A0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677" y="5799185"/>
            <a:ext cx="2057400" cy="781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logo">
            <a:extLst>
              <a:ext uri="{FF2B5EF4-FFF2-40B4-BE49-F238E27FC236}">
                <a16:creationId xmlns:a16="http://schemas.microsoft.com/office/drawing/2014/main" id="{57AC820F-6BA8-41C1-A3E8-8D10DCE6D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1868" y="5404003"/>
            <a:ext cx="1218444" cy="109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ED17455-85D4-4716-93BE-AB23481B7200}"/>
              </a:ext>
            </a:extLst>
          </p:cNvPr>
          <p:cNvSpPr txBox="1"/>
          <p:nvPr/>
        </p:nvSpPr>
        <p:spPr bwMode="auto">
          <a:xfrm>
            <a:off x="368054" y="4167263"/>
            <a:ext cx="2189574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dirty="0"/>
              <a:t>Partnerships</a:t>
            </a:r>
          </a:p>
        </p:txBody>
      </p:sp>
    </p:spTree>
    <p:extLst>
      <p:ext uri="{BB962C8B-B14F-4D97-AF65-F5344CB8AC3E}">
        <p14:creationId xmlns:p14="http://schemas.microsoft.com/office/powerpoint/2010/main" val="210012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8D89C22-FAED-45BF-9BB9-774DD626875B}"/>
              </a:ext>
            </a:extLst>
          </p:cNvPr>
          <p:cNvSpPr txBox="1">
            <a:spLocks/>
          </p:cNvSpPr>
          <p:nvPr/>
        </p:nvSpPr>
        <p:spPr>
          <a:xfrm>
            <a:off x="114300" y="2438400"/>
            <a:ext cx="8915400" cy="3200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System diagnosis using FEAST tool to describe the system in relation to livestock production and prioritize feed technology options that best work under the local context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3E66AE-8EB1-4E84-A677-F8D193B2494D}"/>
              </a:ext>
            </a:extLst>
          </p:cNvPr>
          <p:cNvSpPr/>
          <p:nvPr/>
        </p:nvSpPr>
        <p:spPr>
          <a:xfrm>
            <a:off x="533400" y="1752999"/>
            <a:ext cx="14436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FEAST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2FA538A-1056-43ED-8119-AD91D777E6C7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6629400" cy="5715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Approaches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92944"/>
      </p:ext>
    </p:extLst>
  </p:cSld>
  <p:clrMapOvr>
    <a:masterClrMapping/>
  </p:clrMapOvr>
</p:sld>
</file>

<file path=ppt/theme/theme1.xml><?xml version="1.0" encoding="utf-8"?>
<a:theme xmlns:a="http://schemas.openxmlformats.org/drawingml/2006/main" name="SIMLESA presentation - Harar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IMLESA presentation - Harare" id="{478ECABC-B4A4-40B1-BDC8-05287AFA44C6}" vid="{E16A0156-5BD0-4BB9-9506-C855097B235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SIMLESA presentation - Harare</Template>
  <TotalTime>7399</TotalTime>
  <Words>1228</Words>
  <Application>Microsoft Office PowerPoint</Application>
  <PresentationFormat>On-screen Show (4:3)</PresentationFormat>
  <Paragraphs>292</Paragraphs>
  <Slides>34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Courier New</vt:lpstr>
      <vt:lpstr>Wingdings</vt:lpstr>
      <vt:lpstr>SIMLESA presentation - Harare</vt:lpstr>
      <vt:lpstr>PowerPoint Presentation</vt:lpstr>
      <vt:lpstr>               Presentation Outline</vt:lpstr>
      <vt:lpstr>PowerPoint Presentation</vt:lpstr>
      <vt:lpstr>PowerPoint Presentation</vt:lpstr>
      <vt:lpstr>PowerPoint Presentation</vt:lpstr>
      <vt:lpstr>PowerPoint Presentation</vt:lpstr>
      <vt:lpstr>Background </vt:lpstr>
      <vt:lpstr>Approaches </vt:lpstr>
      <vt:lpstr>PowerPoint Presentation</vt:lpstr>
      <vt:lpstr>Approaches </vt:lpstr>
      <vt:lpstr>Approaches </vt:lpstr>
      <vt:lpstr>PowerPoint Presentation</vt:lpstr>
      <vt:lpstr>Feed and forage interventions </vt:lpstr>
      <vt:lpstr>Feed and forage interventions </vt:lpstr>
      <vt:lpstr>Feed and forage interventions </vt:lpstr>
      <vt:lpstr>Feed and forage interventions </vt:lpstr>
      <vt:lpstr>Feed and forage interventions </vt:lpstr>
      <vt:lpstr>Feed /forage conservation/utilization</vt:lpstr>
      <vt:lpstr>Feed and forage interventions </vt:lpstr>
      <vt:lpstr>Main achievements </vt:lpstr>
      <vt:lpstr>Main achievements </vt:lpstr>
      <vt:lpstr>Main achievements </vt:lpstr>
      <vt:lpstr>Main achievements </vt:lpstr>
      <vt:lpstr>Achievements/results</vt:lpstr>
      <vt:lpstr>Achievements/results </vt:lpstr>
      <vt:lpstr>Achievements/results</vt:lpstr>
      <vt:lpstr>Achievements/results </vt:lpstr>
      <vt:lpstr>Achievements/results</vt:lpstr>
      <vt:lpstr>Technical capacity building trainings to farmers and experts</vt:lpstr>
      <vt:lpstr>Conclusion </vt:lpstr>
      <vt:lpstr>Conclusion </vt:lpstr>
      <vt:lpstr>Conclusion </vt:lpstr>
      <vt:lpstr>Acknowledgement 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Damtew, Elias (ILRI)</dc:creator>
  <cp:lastModifiedBy>Mulat, Bizuwork (ILRI)</cp:lastModifiedBy>
  <cp:revision>299</cp:revision>
  <cp:lastPrinted>2015-10-29T14:04:20Z</cp:lastPrinted>
  <dcterms:created xsi:type="dcterms:W3CDTF">2015-10-26T07:04:59Z</dcterms:created>
  <dcterms:modified xsi:type="dcterms:W3CDTF">2019-05-29T04:21:36Z</dcterms:modified>
</cp:coreProperties>
</file>