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5"/>
  </p:notesMasterIdLst>
  <p:handoutMasterIdLst>
    <p:handoutMasterId r:id="rId16"/>
  </p:handoutMasterIdLst>
  <p:sldIdLst>
    <p:sldId id="353" r:id="rId5"/>
    <p:sldId id="345" r:id="rId6"/>
    <p:sldId id="354" r:id="rId7"/>
    <p:sldId id="346" r:id="rId8"/>
    <p:sldId id="348" r:id="rId9"/>
    <p:sldId id="347" r:id="rId10"/>
    <p:sldId id="349" r:id="rId11"/>
    <p:sldId id="350" r:id="rId12"/>
    <p:sldId id="351" r:id="rId13"/>
    <p:sldId id="35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1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FBEB9"/>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280" autoAdjust="0"/>
  </p:normalViewPr>
  <p:slideViewPr>
    <p:cSldViewPr>
      <p:cViewPr varScale="1">
        <p:scale>
          <a:sx n="66" d="100"/>
          <a:sy n="66" d="100"/>
        </p:scale>
        <p:origin x="1256" y="44"/>
      </p:cViewPr>
      <p:guideLst>
        <p:guide orient="horz" pos="2160"/>
        <p:guide pos="2880"/>
      </p:guideLst>
    </p:cSldViewPr>
  </p:slideViewPr>
  <p:notesTextViewPr>
    <p:cViewPr>
      <p:scale>
        <a:sx n="3" d="2"/>
        <a:sy n="3" d="2"/>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85330-58D3-44C0-A80B-0120C3E71094}" type="doc">
      <dgm:prSet loTypeId="urn:microsoft.com/office/officeart/2005/8/layout/hChevron3" loCatId="process" qsTypeId="urn:microsoft.com/office/officeart/2005/8/quickstyle/simple2" qsCatId="simple" csTypeId="urn:microsoft.com/office/officeart/2005/8/colors/accent0_2" csCatId="mainScheme" phldr="1"/>
      <dgm:spPr/>
    </dgm:pt>
    <dgm:pt modelId="{1D3F893D-8E13-4AE6-9C0D-E2EEDF20F412}">
      <dgm:prSet phldrT="[Text]" custT="1"/>
      <dgm:spPr/>
      <dgm:t>
        <a:bodyPr/>
        <a:lstStyle/>
        <a:p>
          <a:r>
            <a:rPr lang="en-US" sz="1400" dirty="0"/>
            <a:t>Product Design </a:t>
          </a:r>
        </a:p>
      </dgm:t>
    </dgm:pt>
    <dgm:pt modelId="{85F2F606-6149-4341-81B4-DBC44684F431}" type="parTrans" cxnId="{38AFDC86-9620-46E4-B718-E812549BFD1A}">
      <dgm:prSet/>
      <dgm:spPr/>
      <dgm:t>
        <a:bodyPr/>
        <a:lstStyle/>
        <a:p>
          <a:endParaRPr lang="en-US" sz="1400"/>
        </a:p>
      </dgm:t>
    </dgm:pt>
    <dgm:pt modelId="{34BBECF7-5E12-4993-985D-B14BDC07734C}" type="sibTrans" cxnId="{38AFDC86-9620-46E4-B718-E812549BFD1A}">
      <dgm:prSet/>
      <dgm:spPr/>
      <dgm:t>
        <a:bodyPr/>
        <a:lstStyle/>
        <a:p>
          <a:endParaRPr lang="en-US" sz="1400"/>
        </a:p>
      </dgm:t>
    </dgm:pt>
    <dgm:pt modelId="{12EE8B67-110C-46D4-BD1B-48A23F982F2D}">
      <dgm:prSet phldrT="[Text]" custT="1"/>
      <dgm:spPr/>
      <dgm:t>
        <a:bodyPr/>
        <a:lstStyle/>
        <a:p>
          <a:r>
            <a:rPr lang="en-US" sz="1400" dirty="0"/>
            <a:t>TOOLS and strategy</a:t>
          </a:r>
        </a:p>
      </dgm:t>
    </dgm:pt>
    <dgm:pt modelId="{34F6C889-EC68-47B3-BB88-C93EBC56A7EB}" type="parTrans" cxnId="{356221D6-9A2C-47F4-8264-41C77E361355}">
      <dgm:prSet/>
      <dgm:spPr/>
      <dgm:t>
        <a:bodyPr/>
        <a:lstStyle/>
        <a:p>
          <a:endParaRPr lang="en-US" sz="1400"/>
        </a:p>
      </dgm:t>
    </dgm:pt>
    <dgm:pt modelId="{AB90A5B2-0013-4323-99FA-62944D1F4854}" type="sibTrans" cxnId="{356221D6-9A2C-47F4-8264-41C77E361355}">
      <dgm:prSet/>
      <dgm:spPr/>
      <dgm:t>
        <a:bodyPr/>
        <a:lstStyle/>
        <a:p>
          <a:endParaRPr lang="en-US" sz="1400"/>
        </a:p>
      </dgm:t>
    </dgm:pt>
    <dgm:pt modelId="{B59CA6D3-F577-4F2E-8701-953B4A1D6767}">
      <dgm:prSet phldrT="[Text]" custT="1"/>
      <dgm:spPr/>
      <dgm:t>
        <a:bodyPr/>
        <a:lstStyle/>
        <a:p>
          <a:r>
            <a:rPr lang="en-US" sz="1400" dirty="0">
              <a:effectLst/>
            </a:rPr>
            <a:t>Product Development and testing #1</a:t>
          </a:r>
        </a:p>
      </dgm:t>
    </dgm:pt>
    <dgm:pt modelId="{83EA195B-3F3D-4AF4-96A6-244AD182D5AF}" type="parTrans" cxnId="{0FB6EC36-0404-415E-B721-313E738B4B1E}">
      <dgm:prSet/>
      <dgm:spPr/>
      <dgm:t>
        <a:bodyPr/>
        <a:lstStyle/>
        <a:p>
          <a:endParaRPr lang="en-US" sz="1400"/>
        </a:p>
      </dgm:t>
    </dgm:pt>
    <dgm:pt modelId="{9CBCEEBA-F71A-42E3-8EC7-CB6D6E22C9C8}" type="sibTrans" cxnId="{0FB6EC36-0404-415E-B721-313E738B4B1E}">
      <dgm:prSet/>
      <dgm:spPr/>
      <dgm:t>
        <a:bodyPr/>
        <a:lstStyle/>
        <a:p>
          <a:endParaRPr lang="en-US" sz="1400"/>
        </a:p>
      </dgm:t>
    </dgm:pt>
    <dgm:pt modelId="{B1B64B0F-B770-4D9E-8D23-777EA6DE8BEA}">
      <dgm:prSet phldrT="[Text]" custT="1"/>
      <dgm:spPr/>
      <dgm:t>
        <a:bodyPr/>
        <a:lstStyle/>
        <a:p>
          <a:r>
            <a:rPr lang="en-US" sz="1400" dirty="0"/>
            <a:t>Product testing #2</a:t>
          </a:r>
        </a:p>
      </dgm:t>
    </dgm:pt>
    <dgm:pt modelId="{C5885BA8-3AE3-49AE-9E68-D1F79B6B0A2F}" type="parTrans" cxnId="{34B2228F-043F-4638-BC20-E961BA49805A}">
      <dgm:prSet/>
      <dgm:spPr/>
      <dgm:t>
        <a:bodyPr/>
        <a:lstStyle/>
        <a:p>
          <a:endParaRPr lang="en-US" sz="1400"/>
        </a:p>
      </dgm:t>
    </dgm:pt>
    <dgm:pt modelId="{D4A77012-D333-4B4A-87A7-41BB1F237E76}" type="sibTrans" cxnId="{34B2228F-043F-4638-BC20-E961BA49805A}">
      <dgm:prSet/>
      <dgm:spPr/>
      <dgm:t>
        <a:bodyPr/>
        <a:lstStyle/>
        <a:p>
          <a:endParaRPr lang="en-US" sz="1400"/>
        </a:p>
      </dgm:t>
    </dgm:pt>
    <dgm:pt modelId="{FAAD2A61-7DD9-454D-83C6-2AD82100BA2E}">
      <dgm:prSet phldrT="[Text]" custT="1"/>
      <dgm:spPr/>
      <dgm:t>
        <a:bodyPr/>
        <a:lstStyle/>
        <a:p>
          <a:r>
            <a:rPr lang="en-US" sz="1400" dirty="0"/>
            <a:t>Product multiplication </a:t>
          </a:r>
        </a:p>
      </dgm:t>
    </dgm:pt>
    <dgm:pt modelId="{3A6AD080-EE53-4D21-99CA-EA7EB4DD1540}" type="parTrans" cxnId="{4DFF4DFE-D4B7-46CF-A0DA-56D195FB5395}">
      <dgm:prSet/>
      <dgm:spPr/>
      <dgm:t>
        <a:bodyPr/>
        <a:lstStyle/>
        <a:p>
          <a:endParaRPr lang="en-US" sz="1400"/>
        </a:p>
      </dgm:t>
    </dgm:pt>
    <dgm:pt modelId="{2B69FCBA-4CE8-4262-B9F5-70E2806ED763}" type="sibTrans" cxnId="{4DFF4DFE-D4B7-46CF-A0DA-56D195FB5395}">
      <dgm:prSet/>
      <dgm:spPr/>
      <dgm:t>
        <a:bodyPr/>
        <a:lstStyle/>
        <a:p>
          <a:endParaRPr lang="en-US" sz="1400"/>
        </a:p>
      </dgm:t>
    </dgm:pt>
    <dgm:pt modelId="{B7D1420D-492D-44A7-B770-4CF16C5D334C}">
      <dgm:prSet phldrT="[Text]" custT="1"/>
      <dgm:spPr/>
      <dgm:t>
        <a:bodyPr/>
        <a:lstStyle/>
        <a:p>
          <a:r>
            <a:rPr lang="en-US" sz="1400" dirty="0"/>
            <a:t>Product Introduction </a:t>
          </a:r>
        </a:p>
      </dgm:t>
    </dgm:pt>
    <dgm:pt modelId="{18344A2D-392C-471C-9D34-7228CE0CAF60}" type="parTrans" cxnId="{53496D8F-561E-49FD-AF55-4155EA2D7A0D}">
      <dgm:prSet/>
      <dgm:spPr/>
      <dgm:t>
        <a:bodyPr/>
        <a:lstStyle/>
        <a:p>
          <a:endParaRPr lang="en-US" sz="1400"/>
        </a:p>
      </dgm:t>
    </dgm:pt>
    <dgm:pt modelId="{4A323A21-B346-4B6A-9C37-212C659A2A78}" type="sibTrans" cxnId="{53496D8F-561E-49FD-AF55-4155EA2D7A0D}">
      <dgm:prSet/>
      <dgm:spPr/>
      <dgm:t>
        <a:bodyPr/>
        <a:lstStyle/>
        <a:p>
          <a:endParaRPr lang="en-US" sz="1400"/>
        </a:p>
      </dgm:t>
    </dgm:pt>
    <dgm:pt modelId="{1E778CA1-39F4-4D9E-8223-3F967BBA5298}" type="pres">
      <dgm:prSet presAssocID="{E0A85330-58D3-44C0-A80B-0120C3E71094}" presName="Name0" presStyleCnt="0">
        <dgm:presLayoutVars>
          <dgm:dir/>
          <dgm:resizeHandles val="exact"/>
        </dgm:presLayoutVars>
      </dgm:prSet>
      <dgm:spPr/>
    </dgm:pt>
    <dgm:pt modelId="{426AC51E-8D85-41E3-B1FD-1CD41B7FD1FB}" type="pres">
      <dgm:prSet presAssocID="{1D3F893D-8E13-4AE6-9C0D-E2EEDF20F412}" presName="parTxOnly" presStyleLbl="node1" presStyleIdx="0" presStyleCnt="6">
        <dgm:presLayoutVars>
          <dgm:bulletEnabled val="1"/>
        </dgm:presLayoutVars>
      </dgm:prSet>
      <dgm:spPr/>
    </dgm:pt>
    <dgm:pt modelId="{A58F5CC0-A77E-45F7-8560-D26C3E68FA20}" type="pres">
      <dgm:prSet presAssocID="{34BBECF7-5E12-4993-985D-B14BDC07734C}" presName="parSpace" presStyleCnt="0"/>
      <dgm:spPr/>
    </dgm:pt>
    <dgm:pt modelId="{A7B33443-2AEE-482E-AD2F-F55A678F911B}" type="pres">
      <dgm:prSet presAssocID="{12EE8B67-110C-46D4-BD1B-48A23F982F2D}" presName="parTxOnly" presStyleLbl="node1" presStyleIdx="1" presStyleCnt="6">
        <dgm:presLayoutVars>
          <dgm:bulletEnabled val="1"/>
        </dgm:presLayoutVars>
      </dgm:prSet>
      <dgm:spPr/>
    </dgm:pt>
    <dgm:pt modelId="{69338DAB-82B2-40F7-869B-A75130F2500C}" type="pres">
      <dgm:prSet presAssocID="{AB90A5B2-0013-4323-99FA-62944D1F4854}" presName="parSpace" presStyleCnt="0"/>
      <dgm:spPr/>
    </dgm:pt>
    <dgm:pt modelId="{8C53E790-D826-424F-BB5D-A5794EE3DA33}" type="pres">
      <dgm:prSet presAssocID="{B59CA6D3-F577-4F2E-8701-953B4A1D6767}" presName="parTxOnly" presStyleLbl="node1" presStyleIdx="2" presStyleCnt="6">
        <dgm:presLayoutVars>
          <dgm:bulletEnabled val="1"/>
        </dgm:presLayoutVars>
      </dgm:prSet>
      <dgm:spPr/>
    </dgm:pt>
    <dgm:pt modelId="{305D5C7A-2EAA-442B-BCDF-8EE87474F0B6}" type="pres">
      <dgm:prSet presAssocID="{9CBCEEBA-F71A-42E3-8EC7-CB6D6E22C9C8}" presName="parSpace" presStyleCnt="0"/>
      <dgm:spPr/>
    </dgm:pt>
    <dgm:pt modelId="{F564C36F-AB6F-4F71-8B6C-C17F4E0D39D1}" type="pres">
      <dgm:prSet presAssocID="{B1B64B0F-B770-4D9E-8D23-777EA6DE8BEA}" presName="parTxOnly" presStyleLbl="node1" presStyleIdx="3" presStyleCnt="6">
        <dgm:presLayoutVars>
          <dgm:bulletEnabled val="1"/>
        </dgm:presLayoutVars>
      </dgm:prSet>
      <dgm:spPr/>
    </dgm:pt>
    <dgm:pt modelId="{F70D2334-CB66-4F7A-A553-24B3CBCACB60}" type="pres">
      <dgm:prSet presAssocID="{D4A77012-D333-4B4A-87A7-41BB1F237E76}" presName="parSpace" presStyleCnt="0"/>
      <dgm:spPr/>
    </dgm:pt>
    <dgm:pt modelId="{2784947B-B712-4257-AD9E-299E99E2BEBB}" type="pres">
      <dgm:prSet presAssocID="{FAAD2A61-7DD9-454D-83C6-2AD82100BA2E}" presName="parTxOnly" presStyleLbl="node1" presStyleIdx="4" presStyleCnt="6">
        <dgm:presLayoutVars>
          <dgm:bulletEnabled val="1"/>
        </dgm:presLayoutVars>
      </dgm:prSet>
      <dgm:spPr/>
    </dgm:pt>
    <dgm:pt modelId="{0AE5932C-5E56-41BD-B9A8-076AC642DE29}" type="pres">
      <dgm:prSet presAssocID="{2B69FCBA-4CE8-4262-B9F5-70E2806ED763}" presName="parSpace" presStyleCnt="0"/>
      <dgm:spPr/>
    </dgm:pt>
    <dgm:pt modelId="{9AD533D0-3675-4457-9DC7-1F755CB2824F}" type="pres">
      <dgm:prSet presAssocID="{B7D1420D-492D-44A7-B770-4CF16C5D334C}" presName="parTxOnly" presStyleLbl="node1" presStyleIdx="5" presStyleCnt="6">
        <dgm:presLayoutVars>
          <dgm:bulletEnabled val="1"/>
        </dgm:presLayoutVars>
      </dgm:prSet>
      <dgm:spPr/>
    </dgm:pt>
  </dgm:ptLst>
  <dgm:cxnLst>
    <dgm:cxn modelId="{4DABB802-483A-43F8-8143-120C4BEE8182}" type="presOf" srcId="{E0A85330-58D3-44C0-A80B-0120C3E71094}" destId="{1E778CA1-39F4-4D9E-8223-3F967BBA5298}" srcOrd="0" destOrd="0" presId="urn:microsoft.com/office/officeart/2005/8/layout/hChevron3"/>
    <dgm:cxn modelId="{77A05B1A-A77E-4BB9-9882-AB80AA3A3F15}" type="presOf" srcId="{B59CA6D3-F577-4F2E-8701-953B4A1D6767}" destId="{8C53E790-D826-424F-BB5D-A5794EE3DA33}" srcOrd="0" destOrd="0" presId="urn:microsoft.com/office/officeart/2005/8/layout/hChevron3"/>
    <dgm:cxn modelId="{7FFEA725-559C-4C69-AB0D-B79B9F721E94}" type="presOf" srcId="{B7D1420D-492D-44A7-B770-4CF16C5D334C}" destId="{9AD533D0-3675-4457-9DC7-1F755CB2824F}" srcOrd="0" destOrd="0" presId="urn:microsoft.com/office/officeart/2005/8/layout/hChevron3"/>
    <dgm:cxn modelId="{2504D736-659A-4C65-BEC1-32B7E6E67140}" type="presOf" srcId="{12EE8B67-110C-46D4-BD1B-48A23F982F2D}" destId="{A7B33443-2AEE-482E-AD2F-F55A678F911B}" srcOrd="0" destOrd="0" presId="urn:microsoft.com/office/officeart/2005/8/layout/hChevron3"/>
    <dgm:cxn modelId="{0FB6EC36-0404-415E-B721-313E738B4B1E}" srcId="{E0A85330-58D3-44C0-A80B-0120C3E71094}" destId="{B59CA6D3-F577-4F2E-8701-953B4A1D6767}" srcOrd="2" destOrd="0" parTransId="{83EA195B-3F3D-4AF4-96A6-244AD182D5AF}" sibTransId="{9CBCEEBA-F71A-42E3-8EC7-CB6D6E22C9C8}"/>
    <dgm:cxn modelId="{36E70F41-9400-415E-99BE-625F3C235562}" type="presOf" srcId="{1D3F893D-8E13-4AE6-9C0D-E2EEDF20F412}" destId="{426AC51E-8D85-41E3-B1FD-1CD41B7FD1FB}" srcOrd="0" destOrd="0" presId="urn:microsoft.com/office/officeart/2005/8/layout/hChevron3"/>
    <dgm:cxn modelId="{38AFDC86-9620-46E4-B718-E812549BFD1A}" srcId="{E0A85330-58D3-44C0-A80B-0120C3E71094}" destId="{1D3F893D-8E13-4AE6-9C0D-E2EEDF20F412}" srcOrd="0" destOrd="0" parTransId="{85F2F606-6149-4341-81B4-DBC44684F431}" sibTransId="{34BBECF7-5E12-4993-985D-B14BDC07734C}"/>
    <dgm:cxn modelId="{34B2228F-043F-4638-BC20-E961BA49805A}" srcId="{E0A85330-58D3-44C0-A80B-0120C3E71094}" destId="{B1B64B0F-B770-4D9E-8D23-777EA6DE8BEA}" srcOrd="3" destOrd="0" parTransId="{C5885BA8-3AE3-49AE-9E68-D1F79B6B0A2F}" sibTransId="{D4A77012-D333-4B4A-87A7-41BB1F237E76}"/>
    <dgm:cxn modelId="{53496D8F-561E-49FD-AF55-4155EA2D7A0D}" srcId="{E0A85330-58D3-44C0-A80B-0120C3E71094}" destId="{B7D1420D-492D-44A7-B770-4CF16C5D334C}" srcOrd="5" destOrd="0" parTransId="{18344A2D-392C-471C-9D34-7228CE0CAF60}" sibTransId="{4A323A21-B346-4B6A-9C37-212C659A2A78}"/>
    <dgm:cxn modelId="{68A3BEA0-070F-48C4-9ECF-EA3C025D6F52}" type="presOf" srcId="{FAAD2A61-7DD9-454D-83C6-2AD82100BA2E}" destId="{2784947B-B712-4257-AD9E-299E99E2BEBB}" srcOrd="0" destOrd="0" presId="urn:microsoft.com/office/officeart/2005/8/layout/hChevron3"/>
    <dgm:cxn modelId="{356221D6-9A2C-47F4-8264-41C77E361355}" srcId="{E0A85330-58D3-44C0-A80B-0120C3E71094}" destId="{12EE8B67-110C-46D4-BD1B-48A23F982F2D}" srcOrd="1" destOrd="0" parTransId="{34F6C889-EC68-47B3-BB88-C93EBC56A7EB}" sibTransId="{AB90A5B2-0013-4323-99FA-62944D1F4854}"/>
    <dgm:cxn modelId="{B41513F4-8D90-4894-B7D9-AFC5C457D506}" type="presOf" srcId="{B1B64B0F-B770-4D9E-8D23-777EA6DE8BEA}" destId="{F564C36F-AB6F-4F71-8B6C-C17F4E0D39D1}" srcOrd="0" destOrd="0" presId="urn:microsoft.com/office/officeart/2005/8/layout/hChevron3"/>
    <dgm:cxn modelId="{4DFF4DFE-D4B7-46CF-A0DA-56D195FB5395}" srcId="{E0A85330-58D3-44C0-A80B-0120C3E71094}" destId="{FAAD2A61-7DD9-454D-83C6-2AD82100BA2E}" srcOrd="4" destOrd="0" parTransId="{3A6AD080-EE53-4D21-99CA-EA7EB4DD1540}" sibTransId="{2B69FCBA-4CE8-4262-B9F5-70E2806ED763}"/>
    <dgm:cxn modelId="{5FD5EB5A-9E8B-49AA-93B2-3176BA710BBB}" type="presParOf" srcId="{1E778CA1-39F4-4D9E-8223-3F967BBA5298}" destId="{426AC51E-8D85-41E3-B1FD-1CD41B7FD1FB}" srcOrd="0" destOrd="0" presId="urn:microsoft.com/office/officeart/2005/8/layout/hChevron3"/>
    <dgm:cxn modelId="{D4D55A0F-5035-4485-80AA-30E3D248517A}" type="presParOf" srcId="{1E778CA1-39F4-4D9E-8223-3F967BBA5298}" destId="{A58F5CC0-A77E-45F7-8560-D26C3E68FA20}" srcOrd="1" destOrd="0" presId="urn:microsoft.com/office/officeart/2005/8/layout/hChevron3"/>
    <dgm:cxn modelId="{2F56F325-E512-4EDE-B991-50D495142A03}" type="presParOf" srcId="{1E778CA1-39F4-4D9E-8223-3F967BBA5298}" destId="{A7B33443-2AEE-482E-AD2F-F55A678F911B}" srcOrd="2" destOrd="0" presId="urn:microsoft.com/office/officeart/2005/8/layout/hChevron3"/>
    <dgm:cxn modelId="{8E2258D8-7BF7-4129-BBDC-6A52EFFC4B97}" type="presParOf" srcId="{1E778CA1-39F4-4D9E-8223-3F967BBA5298}" destId="{69338DAB-82B2-40F7-869B-A75130F2500C}" srcOrd="3" destOrd="0" presId="urn:microsoft.com/office/officeart/2005/8/layout/hChevron3"/>
    <dgm:cxn modelId="{D0D26003-C129-4DC9-B8A2-F52D0EB6B67B}" type="presParOf" srcId="{1E778CA1-39F4-4D9E-8223-3F967BBA5298}" destId="{8C53E790-D826-424F-BB5D-A5794EE3DA33}" srcOrd="4" destOrd="0" presId="urn:microsoft.com/office/officeart/2005/8/layout/hChevron3"/>
    <dgm:cxn modelId="{BECB89C0-A191-46FC-95E0-1E33339B67F8}" type="presParOf" srcId="{1E778CA1-39F4-4D9E-8223-3F967BBA5298}" destId="{305D5C7A-2EAA-442B-BCDF-8EE87474F0B6}" srcOrd="5" destOrd="0" presId="urn:microsoft.com/office/officeart/2005/8/layout/hChevron3"/>
    <dgm:cxn modelId="{AB326EF3-D4F3-41FB-9D08-914327398428}" type="presParOf" srcId="{1E778CA1-39F4-4D9E-8223-3F967BBA5298}" destId="{F564C36F-AB6F-4F71-8B6C-C17F4E0D39D1}" srcOrd="6" destOrd="0" presId="urn:microsoft.com/office/officeart/2005/8/layout/hChevron3"/>
    <dgm:cxn modelId="{31FF293F-914C-4973-8747-3AEE16599057}" type="presParOf" srcId="{1E778CA1-39F4-4D9E-8223-3F967BBA5298}" destId="{F70D2334-CB66-4F7A-A553-24B3CBCACB60}" srcOrd="7" destOrd="0" presId="urn:microsoft.com/office/officeart/2005/8/layout/hChevron3"/>
    <dgm:cxn modelId="{95FFA01D-B83E-4662-8121-B26C76D274B7}" type="presParOf" srcId="{1E778CA1-39F4-4D9E-8223-3F967BBA5298}" destId="{2784947B-B712-4257-AD9E-299E99E2BEBB}" srcOrd="8" destOrd="0" presId="urn:microsoft.com/office/officeart/2005/8/layout/hChevron3"/>
    <dgm:cxn modelId="{E38D215F-3A7E-4E04-83C4-499C78017B65}" type="presParOf" srcId="{1E778CA1-39F4-4D9E-8223-3F967BBA5298}" destId="{0AE5932C-5E56-41BD-B9A8-076AC642DE29}" srcOrd="9" destOrd="0" presId="urn:microsoft.com/office/officeart/2005/8/layout/hChevron3"/>
    <dgm:cxn modelId="{FD47FE4B-2968-4048-B514-87600671345C}" type="presParOf" srcId="{1E778CA1-39F4-4D9E-8223-3F967BBA5298}" destId="{9AD533D0-3675-4457-9DC7-1F755CB2824F}"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A85330-58D3-44C0-A80B-0120C3E71094}" type="doc">
      <dgm:prSet loTypeId="urn:microsoft.com/office/officeart/2005/8/layout/hChevron3" loCatId="process" qsTypeId="urn:microsoft.com/office/officeart/2005/8/quickstyle/simple2" qsCatId="simple" csTypeId="urn:microsoft.com/office/officeart/2005/8/colors/accent0_2" csCatId="mainScheme" phldr="1"/>
      <dgm:spPr/>
    </dgm:pt>
    <dgm:pt modelId="{1D3F893D-8E13-4AE6-9C0D-E2EEDF20F412}">
      <dgm:prSet phldrT="[Text]" custT="1"/>
      <dgm:spPr/>
      <dgm:t>
        <a:bodyPr/>
        <a:lstStyle/>
        <a:p>
          <a:r>
            <a:rPr lang="en-US" sz="1400" dirty="0"/>
            <a:t>Product Design </a:t>
          </a:r>
        </a:p>
      </dgm:t>
    </dgm:pt>
    <dgm:pt modelId="{85F2F606-6149-4341-81B4-DBC44684F431}" type="parTrans" cxnId="{38AFDC86-9620-46E4-B718-E812549BFD1A}">
      <dgm:prSet/>
      <dgm:spPr/>
      <dgm:t>
        <a:bodyPr/>
        <a:lstStyle/>
        <a:p>
          <a:endParaRPr lang="en-US" sz="1400"/>
        </a:p>
      </dgm:t>
    </dgm:pt>
    <dgm:pt modelId="{34BBECF7-5E12-4993-985D-B14BDC07734C}" type="sibTrans" cxnId="{38AFDC86-9620-46E4-B718-E812549BFD1A}">
      <dgm:prSet/>
      <dgm:spPr/>
      <dgm:t>
        <a:bodyPr/>
        <a:lstStyle/>
        <a:p>
          <a:endParaRPr lang="en-US" sz="1400"/>
        </a:p>
      </dgm:t>
    </dgm:pt>
    <dgm:pt modelId="{12EE8B67-110C-46D4-BD1B-48A23F982F2D}">
      <dgm:prSet phldrT="[Text]" custT="1"/>
      <dgm:spPr/>
      <dgm:t>
        <a:bodyPr/>
        <a:lstStyle/>
        <a:p>
          <a:r>
            <a:rPr lang="en-US" sz="1400" dirty="0"/>
            <a:t>TOOLS and strategy</a:t>
          </a:r>
        </a:p>
      </dgm:t>
    </dgm:pt>
    <dgm:pt modelId="{34F6C889-EC68-47B3-BB88-C93EBC56A7EB}" type="parTrans" cxnId="{356221D6-9A2C-47F4-8264-41C77E361355}">
      <dgm:prSet/>
      <dgm:spPr/>
      <dgm:t>
        <a:bodyPr/>
        <a:lstStyle/>
        <a:p>
          <a:endParaRPr lang="en-US" sz="1400"/>
        </a:p>
      </dgm:t>
    </dgm:pt>
    <dgm:pt modelId="{AB90A5B2-0013-4323-99FA-62944D1F4854}" type="sibTrans" cxnId="{356221D6-9A2C-47F4-8264-41C77E361355}">
      <dgm:prSet/>
      <dgm:spPr/>
      <dgm:t>
        <a:bodyPr/>
        <a:lstStyle/>
        <a:p>
          <a:endParaRPr lang="en-US" sz="1400"/>
        </a:p>
      </dgm:t>
    </dgm:pt>
    <dgm:pt modelId="{B59CA6D3-F577-4F2E-8701-953B4A1D6767}">
      <dgm:prSet phldrT="[Text]" custT="1"/>
      <dgm:spPr/>
      <dgm:t>
        <a:bodyPr/>
        <a:lstStyle/>
        <a:p>
          <a:r>
            <a:rPr lang="en-US" sz="1400" dirty="0">
              <a:effectLst/>
            </a:rPr>
            <a:t>Product Development and testing #1</a:t>
          </a:r>
        </a:p>
      </dgm:t>
    </dgm:pt>
    <dgm:pt modelId="{83EA195B-3F3D-4AF4-96A6-244AD182D5AF}" type="parTrans" cxnId="{0FB6EC36-0404-415E-B721-313E738B4B1E}">
      <dgm:prSet/>
      <dgm:spPr/>
      <dgm:t>
        <a:bodyPr/>
        <a:lstStyle/>
        <a:p>
          <a:endParaRPr lang="en-US" sz="1400"/>
        </a:p>
      </dgm:t>
    </dgm:pt>
    <dgm:pt modelId="{9CBCEEBA-F71A-42E3-8EC7-CB6D6E22C9C8}" type="sibTrans" cxnId="{0FB6EC36-0404-415E-B721-313E738B4B1E}">
      <dgm:prSet/>
      <dgm:spPr/>
      <dgm:t>
        <a:bodyPr/>
        <a:lstStyle/>
        <a:p>
          <a:endParaRPr lang="en-US" sz="1400"/>
        </a:p>
      </dgm:t>
    </dgm:pt>
    <dgm:pt modelId="{B1B64B0F-B770-4D9E-8D23-777EA6DE8BEA}">
      <dgm:prSet phldrT="[Text]" custT="1"/>
      <dgm:spPr/>
      <dgm:t>
        <a:bodyPr/>
        <a:lstStyle/>
        <a:p>
          <a:r>
            <a:rPr lang="en-US" sz="1400" dirty="0"/>
            <a:t>Product testing #2</a:t>
          </a:r>
        </a:p>
      </dgm:t>
    </dgm:pt>
    <dgm:pt modelId="{C5885BA8-3AE3-49AE-9E68-D1F79B6B0A2F}" type="parTrans" cxnId="{34B2228F-043F-4638-BC20-E961BA49805A}">
      <dgm:prSet/>
      <dgm:spPr/>
      <dgm:t>
        <a:bodyPr/>
        <a:lstStyle/>
        <a:p>
          <a:endParaRPr lang="en-US" sz="1400"/>
        </a:p>
      </dgm:t>
    </dgm:pt>
    <dgm:pt modelId="{D4A77012-D333-4B4A-87A7-41BB1F237E76}" type="sibTrans" cxnId="{34B2228F-043F-4638-BC20-E961BA49805A}">
      <dgm:prSet/>
      <dgm:spPr/>
      <dgm:t>
        <a:bodyPr/>
        <a:lstStyle/>
        <a:p>
          <a:endParaRPr lang="en-US" sz="1400"/>
        </a:p>
      </dgm:t>
    </dgm:pt>
    <dgm:pt modelId="{FAAD2A61-7DD9-454D-83C6-2AD82100BA2E}">
      <dgm:prSet phldrT="[Text]" custT="1"/>
      <dgm:spPr/>
      <dgm:t>
        <a:bodyPr/>
        <a:lstStyle/>
        <a:p>
          <a:r>
            <a:rPr lang="en-US" sz="1400" dirty="0"/>
            <a:t>Product multiplication </a:t>
          </a:r>
        </a:p>
      </dgm:t>
    </dgm:pt>
    <dgm:pt modelId="{3A6AD080-EE53-4D21-99CA-EA7EB4DD1540}" type="parTrans" cxnId="{4DFF4DFE-D4B7-46CF-A0DA-56D195FB5395}">
      <dgm:prSet/>
      <dgm:spPr/>
      <dgm:t>
        <a:bodyPr/>
        <a:lstStyle/>
        <a:p>
          <a:endParaRPr lang="en-US" sz="1400"/>
        </a:p>
      </dgm:t>
    </dgm:pt>
    <dgm:pt modelId="{2B69FCBA-4CE8-4262-B9F5-70E2806ED763}" type="sibTrans" cxnId="{4DFF4DFE-D4B7-46CF-A0DA-56D195FB5395}">
      <dgm:prSet/>
      <dgm:spPr/>
      <dgm:t>
        <a:bodyPr/>
        <a:lstStyle/>
        <a:p>
          <a:endParaRPr lang="en-US" sz="1400"/>
        </a:p>
      </dgm:t>
    </dgm:pt>
    <dgm:pt modelId="{B7D1420D-492D-44A7-B770-4CF16C5D334C}">
      <dgm:prSet phldrT="[Text]" custT="1"/>
      <dgm:spPr/>
      <dgm:t>
        <a:bodyPr/>
        <a:lstStyle/>
        <a:p>
          <a:r>
            <a:rPr lang="en-US" sz="1400" dirty="0"/>
            <a:t>Product Introduction </a:t>
          </a:r>
        </a:p>
      </dgm:t>
    </dgm:pt>
    <dgm:pt modelId="{18344A2D-392C-471C-9D34-7228CE0CAF60}" type="parTrans" cxnId="{53496D8F-561E-49FD-AF55-4155EA2D7A0D}">
      <dgm:prSet/>
      <dgm:spPr/>
      <dgm:t>
        <a:bodyPr/>
        <a:lstStyle/>
        <a:p>
          <a:endParaRPr lang="en-US" sz="1400"/>
        </a:p>
      </dgm:t>
    </dgm:pt>
    <dgm:pt modelId="{4A323A21-B346-4B6A-9C37-212C659A2A78}" type="sibTrans" cxnId="{53496D8F-561E-49FD-AF55-4155EA2D7A0D}">
      <dgm:prSet/>
      <dgm:spPr/>
      <dgm:t>
        <a:bodyPr/>
        <a:lstStyle/>
        <a:p>
          <a:endParaRPr lang="en-US" sz="1400"/>
        </a:p>
      </dgm:t>
    </dgm:pt>
    <dgm:pt modelId="{1E778CA1-39F4-4D9E-8223-3F967BBA5298}" type="pres">
      <dgm:prSet presAssocID="{E0A85330-58D3-44C0-A80B-0120C3E71094}" presName="Name0" presStyleCnt="0">
        <dgm:presLayoutVars>
          <dgm:dir/>
          <dgm:resizeHandles val="exact"/>
        </dgm:presLayoutVars>
      </dgm:prSet>
      <dgm:spPr/>
    </dgm:pt>
    <dgm:pt modelId="{426AC51E-8D85-41E3-B1FD-1CD41B7FD1FB}" type="pres">
      <dgm:prSet presAssocID="{1D3F893D-8E13-4AE6-9C0D-E2EEDF20F412}" presName="parTxOnly" presStyleLbl="node1" presStyleIdx="0" presStyleCnt="6">
        <dgm:presLayoutVars>
          <dgm:bulletEnabled val="1"/>
        </dgm:presLayoutVars>
      </dgm:prSet>
      <dgm:spPr/>
    </dgm:pt>
    <dgm:pt modelId="{A58F5CC0-A77E-45F7-8560-D26C3E68FA20}" type="pres">
      <dgm:prSet presAssocID="{34BBECF7-5E12-4993-985D-B14BDC07734C}" presName="parSpace" presStyleCnt="0"/>
      <dgm:spPr/>
    </dgm:pt>
    <dgm:pt modelId="{A7B33443-2AEE-482E-AD2F-F55A678F911B}" type="pres">
      <dgm:prSet presAssocID="{12EE8B67-110C-46D4-BD1B-48A23F982F2D}" presName="parTxOnly" presStyleLbl="node1" presStyleIdx="1" presStyleCnt="6">
        <dgm:presLayoutVars>
          <dgm:bulletEnabled val="1"/>
        </dgm:presLayoutVars>
      </dgm:prSet>
      <dgm:spPr/>
    </dgm:pt>
    <dgm:pt modelId="{69338DAB-82B2-40F7-869B-A75130F2500C}" type="pres">
      <dgm:prSet presAssocID="{AB90A5B2-0013-4323-99FA-62944D1F4854}" presName="parSpace" presStyleCnt="0"/>
      <dgm:spPr/>
    </dgm:pt>
    <dgm:pt modelId="{8C53E790-D826-424F-BB5D-A5794EE3DA33}" type="pres">
      <dgm:prSet presAssocID="{B59CA6D3-F577-4F2E-8701-953B4A1D6767}" presName="parTxOnly" presStyleLbl="node1" presStyleIdx="2" presStyleCnt="6">
        <dgm:presLayoutVars>
          <dgm:bulletEnabled val="1"/>
        </dgm:presLayoutVars>
      </dgm:prSet>
      <dgm:spPr/>
    </dgm:pt>
    <dgm:pt modelId="{305D5C7A-2EAA-442B-BCDF-8EE87474F0B6}" type="pres">
      <dgm:prSet presAssocID="{9CBCEEBA-F71A-42E3-8EC7-CB6D6E22C9C8}" presName="parSpace" presStyleCnt="0"/>
      <dgm:spPr/>
    </dgm:pt>
    <dgm:pt modelId="{F564C36F-AB6F-4F71-8B6C-C17F4E0D39D1}" type="pres">
      <dgm:prSet presAssocID="{B1B64B0F-B770-4D9E-8D23-777EA6DE8BEA}" presName="parTxOnly" presStyleLbl="node1" presStyleIdx="3" presStyleCnt="6">
        <dgm:presLayoutVars>
          <dgm:bulletEnabled val="1"/>
        </dgm:presLayoutVars>
      </dgm:prSet>
      <dgm:spPr/>
    </dgm:pt>
    <dgm:pt modelId="{F70D2334-CB66-4F7A-A553-24B3CBCACB60}" type="pres">
      <dgm:prSet presAssocID="{D4A77012-D333-4B4A-87A7-41BB1F237E76}" presName="parSpace" presStyleCnt="0"/>
      <dgm:spPr/>
    </dgm:pt>
    <dgm:pt modelId="{2784947B-B712-4257-AD9E-299E99E2BEBB}" type="pres">
      <dgm:prSet presAssocID="{FAAD2A61-7DD9-454D-83C6-2AD82100BA2E}" presName="parTxOnly" presStyleLbl="node1" presStyleIdx="4" presStyleCnt="6">
        <dgm:presLayoutVars>
          <dgm:bulletEnabled val="1"/>
        </dgm:presLayoutVars>
      </dgm:prSet>
      <dgm:spPr/>
    </dgm:pt>
    <dgm:pt modelId="{0AE5932C-5E56-41BD-B9A8-076AC642DE29}" type="pres">
      <dgm:prSet presAssocID="{2B69FCBA-4CE8-4262-B9F5-70E2806ED763}" presName="parSpace" presStyleCnt="0"/>
      <dgm:spPr/>
    </dgm:pt>
    <dgm:pt modelId="{9AD533D0-3675-4457-9DC7-1F755CB2824F}" type="pres">
      <dgm:prSet presAssocID="{B7D1420D-492D-44A7-B770-4CF16C5D334C}" presName="parTxOnly" presStyleLbl="node1" presStyleIdx="5" presStyleCnt="6">
        <dgm:presLayoutVars>
          <dgm:bulletEnabled val="1"/>
        </dgm:presLayoutVars>
      </dgm:prSet>
      <dgm:spPr/>
    </dgm:pt>
  </dgm:ptLst>
  <dgm:cxnLst>
    <dgm:cxn modelId="{4DABB802-483A-43F8-8143-120C4BEE8182}" type="presOf" srcId="{E0A85330-58D3-44C0-A80B-0120C3E71094}" destId="{1E778CA1-39F4-4D9E-8223-3F967BBA5298}" srcOrd="0" destOrd="0" presId="urn:microsoft.com/office/officeart/2005/8/layout/hChevron3"/>
    <dgm:cxn modelId="{77A05B1A-A77E-4BB9-9882-AB80AA3A3F15}" type="presOf" srcId="{B59CA6D3-F577-4F2E-8701-953B4A1D6767}" destId="{8C53E790-D826-424F-BB5D-A5794EE3DA33}" srcOrd="0" destOrd="0" presId="urn:microsoft.com/office/officeart/2005/8/layout/hChevron3"/>
    <dgm:cxn modelId="{7FFEA725-559C-4C69-AB0D-B79B9F721E94}" type="presOf" srcId="{B7D1420D-492D-44A7-B770-4CF16C5D334C}" destId="{9AD533D0-3675-4457-9DC7-1F755CB2824F}" srcOrd="0" destOrd="0" presId="urn:microsoft.com/office/officeart/2005/8/layout/hChevron3"/>
    <dgm:cxn modelId="{2504D736-659A-4C65-BEC1-32B7E6E67140}" type="presOf" srcId="{12EE8B67-110C-46D4-BD1B-48A23F982F2D}" destId="{A7B33443-2AEE-482E-AD2F-F55A678F911B}" srcOrd="0" destOrd="0" presId="urn:microsoft.com/office/officeart/2005/8/layout/hChevron3"/>
    <dgm:cxn modelId="{0FB6EC36-0404-415E-B721-313E738B4B1E}" srcId="{E0A85330-58D3-44C0-A80B-0120C3E71094}" destId="{B59CA6D3-F577-4F2E-8701-953B4A1D6767}" srcOrd="2" destOrd="0" parTransId="{83EA195B-3F3D-4AF4-96A6-244AD182D5AF}" sibTransId="{9CBCEEBA-F71A-42E3-8EC7-CB6D6E22C9C8}"/>
    <dgm:cxn modelId="{36E70F41-9400-415E-99BE-625F3C235562}" type="presOf" srcId="{1D3F893D-8E13-4AE6-9C0D-E2EEDF20F412}" destId="{426AC51E-8D85-41E3-B1FD-1CD41B7FD1FB}" srcOrd="0" destOrd="0" presId="urn:microsoft.com/office/officeart/2005/8/layout/hChevron3"/>
    <dgm:cxn modelId="{38AFDC86-9620-46E4-B718-E812549BFD1A}" srcId="{E0A85330-58D3-44C0-A80B-0120C3E71094}" destId="{1D3F893D-8E13-4AE6-9C0D-E2EEDF20F412}" srcOrd="0" destOrd="0" parTransId="{85F2F606-6149-4341-81B4-DBC44684F431}" sibTransId="{34BBECF7-5E12-4993-985D-B14BDC07734C}"/>
    <dgm:cxn modelId="{34B2228F-043F-4638-BC20-E961BA49805A}" srcId="{E0A85330-58D3-44C0-A80B-0120C3E71094}" destId="{B1B64B0F-B770-4D9E-8D23-777EA6DE8BEA}" srcOrd="3" destOrd="0" parTransId="{C5885BA8-3AE3-49AE-9E68-D1F79B6B0A2F}" sibTransId="{D4A77012-D333-4B4A-87A7-41BB1F237E76}"/>
    <dgm:cxn modelId="{53496D8F-561E-49FD-AF55-4155EA2D7A0D}" srcId="{E0A85330-58D3-44C0-A80B-0120C3E71094}" destId="{B7D1420D-492D-44A7-B770-4CF16C5D334C}" srcOrd="5" destOrd="0" parTransId="{18344A2D-392C-471C-9D34-7228CE0CAF60}" sibTransId="{4A323A21-B346-4B6A-9C37-212C659A2A78}"/>
    <dgm:cxn modelId="{68A3BEA0-070F-48C4-9ECF-EA3C025D6F52}" type="presOf" srcId="{FAAD2A61-7DD9-454D-83C6-2AD82100BA2E}" destId="{2784947B-B712-4257-AD9E-299E99E2BEBB}" srcOrd="0" destOrd="0" presId="urn:microsoft.com/office/officeart/2005/8/layout/hChevron3"/>
    <dgm:cxn modelId="{356221D6-9A2C-47F4-8264-41C77E361355}" srcId="{E0A85330-58D3-44C0-A80B-0120C3E71094}" destId="{12EE8B67-110C-46D4-BD1B-48A23F982F2D}" srcOrd="1" destOrd="0" parTransId="{34F6C889-EC68-47B3-BB88-C93EBC56A7EB}" sibTransId="{AB90A5B2-0013-4323-99FA-62944D1F4854}"/>
    <dgm:cxn modelId="{B41513F4-8D90-4894-B7D9-AFC5C457D506}" type="presOf" srcId="{B1B64B0F-B770-4D9E-8D23-777EA6DE8BEA}" destId="{F564C36F-AB6F-4F71-8B6C-C17F4E0D39D1}" srcOrd="0" destOrd="0" presId="urn:microsoft.com/office/officeart/2005/8/layout/hChevron3"/>
    <dgm:cxn modelId="{4DFF4DFE-D4B7-46CF-A0DA-56D195FB5395}" srcId="{E0A85330-58D3-44C0-A80B-0120C3E71094}" destId="{FAAD2A61-7DD9-454D-83C6-2AD82100BA2E}" srcOrd="4" destOrd="0" parTransId="{3A6AD080-EE53-4D21-99CA-EA7EB4DD1540}" sibTransId="{2B69FCBA-4CE8-4262-B9F5-70E2806ED763}"/>
    <dgm:cxn modelId="{5FD5EB5A-9E8B-49AA-93B2-3176BA710BBB}" type="presParOf" srcId="{1E778CA1-39F4-4D9E-8223-3F967BBA5298}" destId="{426AC51E-8D85-41E3-B1FD-1CD41B7FD1FB}" srcOrd="0" destOrd="0" presId="urn:microsoft.com/office/officeart/2005/8/layout/hChevron3"/>
    <dgm:cxn modelId="{D4D55A0F-5035-4485-80AA-30E3D248517A}" type="presParOf" srcId="{1E778CA1-39F4-4D9E-8223-3F967BBA5298}" destId="{A58F5CC0-A77E-45F7-8560-D26C3E68FA20}" srcOrd="1" destOrd="0" presId="urn:microsoft.com/office/officeart/2005/8/layout/hChevron3"/>
    <dgm:cxn modelId="{2F56F325-E512-4EDE-B991-50D495142A03}" type="presParOf" srcId="{1E778CA1-39F4-4D9E-8223-3F967BBA5298}" destId="{A7B33443-2AEE-482E-AD2F-F55A678F911B}" srcOrd="2" destOrd="0" presId="urn:microsoft.com/office/officeart/2005/8/layout/hChevron3"/>
    <dgm:cxn modelId="{8E2258D8-7BF7-4129-BBDC-6A52EFFC4B97}" type="presParOf" srcId="{1E778CA1-39F4-4D9E-8223-3F967BBA5298}" destId="{69338DAB-82B2-40F7-869B-A75130F2500C}" srcOrd="3" destOrd="0" presId="urn:microsoft.com/office/officeart/2005/8/layout/hChevron3"/>
    <dgm:cxn modelId="{D0D26003-C129-4DC9-B8A2-F52D0EB6B67B}" type="presParOf" srcId="{1E778CA1-39F4-4D9E-8223-3F967BBA5298}" destId="{8C53E790-D826-424F-BB5D-A5794EE3DA33}" srcOrd="4" destOrd="0" presId="urn:microsoft.com/office/officeart/2005/8/layout/hChevron3"/>
    <dgm:cxn modelId="{BECB89C0-A191-46FC-95E0-1E33339B67F8}" type="presParOf" srcId="{1E778CA1-39F4-4D9E-8223-3F967BBA5298}" destId="{305D5C7A-2EAA-442B-BCDF-8EE87474F0B6}" srcOrd="5" destOrd="0" presId="urn:microsoft.com/office/officeart/2005/8/layout/hChevron3"/>
    <dgm:cxn modelId="{AB326EF3-D4F3-41FB-9D08-914327398428}" type="presParOf" srcId="{1E778CA1-39F4-4D9E-8223-3F967BBA5298}" destId="{F564C36F-AB6F-4F71-8B6C-C17F4E0D39D1}" srcOrd="6" destOrd="0" presId="urn:microsoft.com/office/officeart/2005/8/layout/hChevron3"/>
    <dgm:cxn modelId="{31FF293F-914C-4973-8747-3AEE16599057}" type="presParOf" srcId="{1E778CA1-39F4-4D9E-8223-3F967BBA5298}" destId="{F70D2334-CB66-4F7A-A553-24B3CBCACB60}" srcOrd="7" destOrd="0" presId="urn:microsoft.com/office/officeart/2005/8/layout/hChevron3"/>
    <dgm:cxn modelId="{95FFA01D-B83E-4662-8121-B26C76D274B7}" type="presParOf" srcId="{1E778CA1-39F4-4D9E-8223-3F967BBA5298}" destId="{2784947B-B712-4257-AD9E-299E99E2BEBB}" srcOrd="8" destOrd="0" presId="urn:microsoft.com/office/officeart/2005/8/layout/hChevron3"/>
    <dgm:cxn modelId="{E38D215F-3A7E-4E04-83C4-499C78017B65}" type="presParOf" srcId="{1E778CA1-39F4-4D9E-8223-3F967BBA5298}" destId="{0AE5932C-5E56-41BD-B9A8-076AC642DE29}" srcOrd="9" destOrd="0" presId="urn:microsoft.com/office/officeart/2005/8/layout/hChevron3"/>
    <dgm:cxn modelId="{FD47FE4B-2968-4048-B514-87600671345C}" type="presParOf" srcId="{1E778CA1-39F4-4D9E-8223-3F967BBA5298}" destId="{9AD533D0-3675-4457-9DC7-1F755CB2824F}"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6AC51E-8D85-41E3-B1FD-1CD41B7FD1FB}">
      <dsp:nvSpPr>
        <dsp:cNvPr id="0" name=""/>
        <dsp:cNvSpPr/>
      </dsp:nvSpPr>
      <dsp:spPr>
        <a:xfrm>
          <a:off x="1088" y="0"/>
          <a:ext cx="1782644" cy="548640"/>
        </a:xfrm>
        <a:prstGeom prst="homePlat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Design </a:t>
          </a:r>
        </a:p>
      </dsp:txBody>
      <dsp:txXfrm>
        <a:off x="1088" y="0"/>
        <a:ext cx="1645484" cy="548640"/>
      </dsp:txXfrm>
    </dsp:sp>
    <dsp:sp modelId="{A7B33443-2AEE-482E-AD2F-F55A678F911B}">
      <dsp:nvSpPr>
        <dsp:cNvPr id="0" name=""/>
        <dsp:cNvSpPr/>
      </dsp:nvSpPr>
      <dsp:spPr>
        <a:xfrm>
          <a:off x="1427204"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TOOLS and strategy</a:t>
          </a:r>
        </a:p>
      </dsp:txBody>
      <dsp:txXfrm>
        <a:off x="1701524" y="0"/>
        <a:ext cx="1234004" cy="548640"/>
      </dsp:txXfrm>
    </dsp:sp>
    <dsp:sp modelId="{8C53E790-D826-424F-BB5D-A5794EE3DA33}">
      <dsp:nvSpPr>
        <dsp:cNvPr id="0" name=""/>
        <dsp:cNvSpPr/>
      </dsp:nvSpPr>
      <dsp:spPr>
        <a:xfrm>
          <a:off x="2853319"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effectLst/>
            </a:rPr>
            <a:t>Product Development and testing #1</a:t>
          </a:r>
        </a:p>
      </dsp:txBody>
      <dsp:txXfrm>
        <a:off x="3127639" y="0"/>
        <a:ext cx="1234004" cy="548640"/>
      </dsp:txXfrm>
    </dsp:sp>
    <dsp:sp modelId="{F564C36F-AB6F-4F71-8B6C-C17F4E0D39D1}">
      <dsp:nvSpPr>
        <dsp:cNvPr id="0" name=""/>
        <dsp:cNvSpPr/>
      </dsp:nvSpPr>
      <dsp:spPr>
        <a:xfrm>
          <a:off x="4279435"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testing #2</a:t>
          </a:r>
        </a:p>
      </dsp:txBody>
      <dsp:txXfrm>
        <a:off x="4553755" y="0"/>
        <a:ext cx="1234004" cy="548640"/>
      </dsp:txXfrm>
    </dsp:sp>
    <dsp:sp modelId="{2784947B-B712-4257-AD9E-299E99E2BEBB}">
      <dsp:nvSpPr>
        <dsp:cNvPr id="0" name=""/>
        <dsp:cNvSpPr/>
      </dsp:nvSpPr>
      <dsp:spPr>
        <a:xfrm>
          <a:off x="5705551"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multiplication </a:t>
          </a:r>
        </a:p>
      </dsp:txBody>
      <dsp:txXfrm>
        <a:off x="5979871" y="0"/>
        <a:ext cx="1234004" cy="548640"/>
      </dsp:txXfrm>
    </dsp:sp>
    <dsp:sp modelId="{9AD533D0-3675-4457-9DC7-1F755CB2824F}">
      <dsp:nvSpPr>
        <dsp:cNvPr id="0" name=""/>
        <dsp:cNvSpPr/>
      </dsp:nvSpPr>
      <dsp:spPr>
        <a:xfrm>
          <a:off x="7131667"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Introduction </a:t>
          </a:r>
        </a:p>
      </dsp:txBody>
      <dsp:txXfrm>
        <a:off x="7405987" y="0"/>
        <a:ext cx="1234004" cy="548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6AC51E-8D85-41E3-B1FD-1CD41B7FD1FB}">
      <dsp:nvSpPr>
        <dsp:cNvPr id="0" name=""/>
        <dsp:cNvSpPr/>
      </dsp:nvSpPr>
      <dsp:spPr>
        <a:xfrm>
          <a:off x="1088" y="0"/>
          <a:ext cx="1782644" cy="548640"/>
        </a:xfrm>
        <a:prstGeom prst="homePlat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Design </a:t>
          </a:r>
        </a:p>
      </dsp:txBody>
      <dsp:txXfrm>
        <a:off x="1088" y="0"/>
        <a:ext cx="1645484" cy="548640"/>
      </dsp:txXfrm>
    </dsp:sp>
    <dsp:sp modelId="{A7B33443-2AEE-482E-AD2F-F55A678F911B}">
      <dsp:nvSpPr>
        <dsp:cNvPr id="0" name=""/>
        <dsp:cNvSpPr/>
      </dsp:nvSpPr>
      <dsp:spPr>
        <a:xfrm>
          <a:off x="1427204"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TOOLS and strategy</a:t>
          </a:r>
        </a:p>
      </dsp:txBody>
      <dsp:txXfrm>
        <a:off x="1701524" y="0"/>
        <a:ext cx="1234004" cy="548640"/>
      </dsp:txXfrm>
    </dsp:sp>
    <dsp:sp modelId="{8C53E790-D826-424F-BB5D-A5794EE3DA33}">
      <dsp:nvSpPr>
        <dsp:cNvPr id="0" name=""/>
        <dsp:cNvSpPr/>
      </dsp:nvSpPr>
      <dsp:spPr>
        <a:xfrm>
          <a:off x="2853319"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effectLst/>
            </a:rPr>
            <a:t>Product Development and testing #1</a:t>
          </a:r>
        </a:p>
      </dsp:txBody>
      <dsp:txXfrm>
        <a:off x="3127639" y="0"/>
        <a:ext cx="1234004" cy="548640"/>
      </dsp:txXfrm>
    </dsp:sp>
    <dsp:sp modelId="{F564C36F-AB6F-4F71-8B6C-C17F4E0D39D1}">
      <dsp:nvSpPr>
        <dsp:cNvPr id="0" name=""/>
        <dsp:cNvSpPr/>
      </dsp:nvSpPr>
      <dsp:spPr>
        <a:xfrm>
          <a:off x="4279435"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testing #2</a:t>
          </a:r>
        </a:p>
      </dsp:txBody>
      <dsp:txXfrm>
        <a:off x="4553755" y="0"/>
        <a:ext cx="1234004" cy="548640"/>
      </dsp:txXfrm>
    </dsp:sp>
    <dsp:sp modelId="{2784947B-B712-4257-AD9E-299E99E2BEBB}">
      <dsp:nvSpPr>
        <dsp:cNvPr id="0" name=""/>
        <dsp:cNvSpPr/>
      </dsp:nvSpPr>
      <dsp:spPr>
        <a:xfrm>
          <a:off x="5705551"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multiplication </a:t>
          </a:r>
        </a:p>
      </dsp:txBody>
      <dsp:txXfrm>
        <a:off x="5979871" y="0"/>
        <a:ext cx="1234004" cy="548640"/>
      </dsp:txXfrm>
    </dsp:sp>
    <dsp:sp modelId="{9AD533D0-3675-4457-9DC7-1F755CB2824F}">
      <dsp:nvSpPr>
        <dsp:cNvPr id="0" name=""/>
        <dsp:cNvSpPr/>
      </dsp:nvSpPr>
      <dsp:spPr>
        <a:xfrm>
          <a:off x="7131667" y="0"/>
          <a:ext cx="1782644" cy="548640"/>
        </a:xfrm>
        <a:prstGeom prst="chevron">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Product Introduction </a:t>
          </a:r>
        </a:p>
      </dsp:txBody>
      <dsp:txXfrm>
        <a:off x="7405987" y="0"/>
        <a:ext cx="1234004" cy="54864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6/11/2020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6/11/2020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home message: </a:t>
            </a:r>
          </a:p>
          <a:p>
            <a:r>
              <a:rPr lang="en-US" dirty="0"/>
              <a:t>*There is a huge and diverse demand for forages worldwide. </a:t>
            </a:r>
          </a:p>
          <a:p>
            <a:r>
              <a:rPr lang="en-US" dirty="0"/>
              <a:t>*Demand is distributed across several agro-climatic conditions, diversity in terms of cultural practices of farmers and diversity in terms of type of animals.</a:t>
            </a:r>
          </a:p>
          <a:p>
            <a:r>
              <a:rPr lang="en-US" dirty="0"/>
              <a:t>*therefore a huge and diverse portfolio of forage alternatives is requested!!!</a:t>
            </a:r>
          </a:p>
        </p:txBody>
      </p:sp>
      <p:sp>
        <p:nvSpPr>
          <p:cNvPr id="4" name="Footer Placeholder 3"/>
          <p:cNvSpPr>
            <a:spLocks noGrp="1"/>
          </p:cNvSpPr>
          <p:nvPr>
            <p:ph type="ftr" sz="quarter" idx="10"/>
          </p:nvPr>
        </p:nvSpPr>
        <p:spPr/>
        <p:txBody>
          <a:bodyPr/>
          <a:lstStyle/>
          <a:p>
            <a:pPr>
              <a:defRPr/>
            </a:pPr>
            <a:r>
              <a:rPr lang="es-CO"/>
              <a:t>CIAT</a:t>
            </a:r>
          </a:p>
        </p:txBody>
      </p:sp>
      <p:sp>
        <p:nvSpPr>
          <p:cNvPr id="5" name="Slide Number Placeholder 4"/>
          <p:cNvSpPr>
            <a:spLocks noGrp="1"/>
          </p:cNvSpPr>
          <p:nvPr>
            <p:ph type="sldNum" sz="quarter" idx="11"/>
          </p:nvPr>
        </p:nvSpPr>
        <p:spPr/>
        <p:txBody>
          <a:bodyPr/>
          <a:lstStyle/>
          <a:p>
            <a:pPr>
              <a:defRPr/>
            </a:pPr>
            <a:fld id="{40BF20FC-FB63-4733-8858-29739189710D}" type="slidenum">
              <a:rPr lang="es-CO" smtClean="0"/>
              <a:pPr>
                <a:defRPr/>
              </a:pPr>
              <a:t>2</a:t>
            </a:fld>
            <a:endParaRPr lang="es-CO"/>
          </a:p>
        </p:txBody>
      </p:sp>
    </p:spTree>
    <p:extLst>
      <p:ext uri="{BB962C8B-B14F-4D97-AF65-F5344CB8AC3E}">
        <p14:creationId xmlns:p14="http://schemas.microsoft.com/office/powerpoint/2010/main" val="158263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home message: </a:t>
            </a:r>
          </a:p>
          <a:p>
            <a:r>
              <a:rPr lang="en-US" dirty="0"/>
              <a:t>*There is a huge and diverse demand for forages worldwide. </a:t>
            </a:r>
          </a:p>
          <a:p>
            <a:r>
              <a:rPr lang="en-US" dirty="0"/>
              <a:t>*Demand is distributed across several agro-climatic conditions, diversity in terms of cultural practices of farmers and diversity in terms of type of animals.</a:t>
            </a:r>
          </a:p>
          <a:p>
            <a:r>
              <a:rPr lang="en-US" dirty="0"/>
              <a:t>*therefore a huge and diverse portfolio of forage alternatives is requested!!!</a:t>
            </a:r>
          </a:p>
        </p:txBody>
      </p:sp>
      <p:sp>
        <p:nvSpPr>
          <p:cNvPr id="4" name="Footer Placeholder 3"/>
          <p:cNvSpPr>
            <a:spLocks noGrp="1"/>
          </p:cNvSpPr>
          <p:nvPr>
            <p:ph type="ftr" sz="quarter" idx="10"/>
          </p:nvPr>
        </p:nvSpPr>
        <p:spPr/>
        <p:txBody>
          <a:bodyPr/>
          <a:lstStyle/>
          <a:p>
            <a:pPr>
              <a:defRPr/>
            </a:pPr>
            <a:r>
              <a:rPr lang="es-CO"/>
              <a:t>CIAT</a:t>
            </a:r>
          </a:p>
        </p:txBody>
      </p:sp>
      <p:sp>
        <p:nvSpPr>
          <p:cNvPr id="5" name="Slide Number Placeholder 4"/>
          <p:cNvSpPr>
            <a:spLocks noGrp="1"/>
          </p:cNvSpPr>
          <p:nvPr>
            <p:ph type="sldNum" sz="quarter" idx="11"/>
          </p:nvPr>
        </p:nvSpPr>
        <p:spPr/>
        <p:txBody>
          <a:bodyPr/>
          <a:lstStyle/>
          <a:p>
            <a:pPr>
              <a:defRPr/>
            </a:pPr>
            <a:fld id="{40BF20FC-FB63-4733-8858-29739189710D}" type="slidenum">
              <a:rPr lang="es-CO" smtClean="0"/>
              <a:pPr>
                <a:defRPr/>
              </a:pPr>
              <a:t>3</a:t>
            </a:fld>
            <a:endParaRPr lang="es-CO"/>
          </a:p>
        </p:txBody>
      </p:sp>
    </p:spTree>
    <p:extLst>
      <p:ext uri="{BB962C8B-B14F-4D97-AF65-F5344CB8AC3E}">
        <p14:creationId xmlns:p14="http://schemas.microsoft.com/office/powerpoint/2010/main" val="309775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Products directed to each agro-ecological niche</a:t>
            </a:r>
          </a:p>
        </p:txBody>
      </p:sp>
      <p:sp>
        <p:nvSpPr>
          <p:cNvPr id="4" name="Footer Placeholder 3"/>
          <p:cNvSpPr>
            <a:spLocks noGrp="1"/>
          </p:cNvSpPr>
          <p:nvPr>
            <p:ph type="ftr" sz="quarter" idx="10"/>
          </p:nvPr>
        </p:nvSpPr>
        <p:spPr/>
        <p:txBody>
          <a:bodyPr/>
          <a:lstStyle/>
          <a:p>
            <a:pPr>
              <a:defRPr/>
            </a:pPr>
            <a:r>
              <a:rPr lang="es-CO"/>
              <a:t>CIAT</a:t>
            </a:r>
          </a:p>
        </p:txBody>
      </p:sp>
      <p:sp>
        <p:nvSpPr>
          <p:cNvPr id="5" name="Slide Number Placeholder 4"/>
          <p:cNvSpPr>
            <a:spLocks noGrp="1"/>
          </p:cNvSpPr>
          <p:nvPr>
            <p:ph type="sldNum" sz="quarter" idx="11"/>
          </p:nvPr>
        </p:nvSpPr>
        <p:spPr/>
        <p:txBody>
          <a:bodyPr/>
          <a:lstStyle/>
          <a:p>
            <a:pPr>
              <a:defRPr/>
            </a:pPr>
            <a:fld id="{40BF20FC-FB63-4733-8858-29739189710D}" type="slidenum">
              <a:rPr lang="es-CO" smtClean="0"/>
              <a:pPr>
                <a:defRPr/>
              </a:pPr>
              <a:t>4</a:t>
            </a:fld>
            <a:endParaRPr lang="es-CO"/>
          </a:p>
        </p:txBody>
      </p:sp>
    </p:spTree>
    <p:extLst>
      <p:ext uri="{BB962C8B-B14F-4D97-AF65-F5344CB8AC3E}">
        <p14:creationId xmlns:p14="http://schemas.microsoft.com/office/powerpoint/2010/main" val="2237393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a:solidFill>
                  <a:prstClr val="white">
                    <a:lumMod val="65000"/>
                  </a:prstClr>
                </a:solidFill>
              </a:rPr>
              <a:t>Event name, Place, Date(s)</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50012" y="5943600"/>
            <a:ext cx="563327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144000" cy="1657350"/>
          </a:xfrm>
          <a:prstGeom prst="rect">
            <a:avLst/>
          </a:prstGeom>
        </p:spPr>
      </p:pic>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2286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645089" cy="6858000"/>
          </a:xfrm>
          <a:prstGeom prst="rect">
            <a:avLst/>
          </a:prstGeom>
        </p:spPr>
      </p:pic>
      <p:sp>
        <p:nvSpPr>
          <p:cNvPr id="9" name="TextBox 8"/>
          <p:cNvSpPr txBox="1"/>
          <p:nvPr userDrawn="1"/>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61665"/>
          </a:xfrm>
          <a:prstGeom prst="rect">
            <a:avLst/>
          </a:prstGeom>
          <a:noFill/>
        </p:spPr>
        <p:txBody>
          <a:bodyPr wrap="square" rtlCol="0">
            <a:spAutoFit/>
          </a:bodyPr>
          <a:lstStyle/>
          <a:p>
            <a:pPr algn="ctr"/>
            <a:r>
              <a:rPr lang="en-US" sz="1200" dirty="0"/>
              <a:t>The </a:t>
            </a:r>
            <a:r>
              <a:rPr lang="en-US" sz="1200" b="1" dirty="0"/>
              <a:t>CGIAR Research Program on Livestock </a:t>
            </a:r>
            <a:r>
              <a:rPr lang="en-US" sz="1200" dirty="0"/>
              <a:t>aims to increase the productivity and profitability</a:t>
            </a:r>
            <a:r>
              <a:rPr lang="en-GB" sz="1200" kern="1200" dirty="0">
                <a:solidFill>
                  <a:schemeClr val="tx1"/>
                </a:solidFill>
                <a:effectLst/>
                <a:latin typeface="+mn-lt"/>
                <a:ea typeface="+mn-ea"/>
                <a:cs typeface="+mn-cs"/>
              </a:rPr>
              <a:t> of livestock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-food systems in sustainable ways, making meat, milk and eggs more available and affordable across the developing world</a:t>
            </a:r>
            <a:r>
              <a:rPr lang="en-US" sz="1200" dirty="0"/>
              <a:t>.</a:t>
            </a:r>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2057400" y="3818286"/>
            <a:ext cx="5387340" cy="634362"/>
          </a:xfrm>
          <a:prstGeom prst="rect">
            <a:avLst/>
          </a:prstGeom>
        </p:spPr>
      </p:pic>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Rectangle 12"/>
          <p:cNvSpPr/>
          <p:nvPr userDrawn="1"/>
        </p:nvSpPr>
        <p:spPr>
          <a:xfrm rot="10800000">
            <a:off x="4572000" y="5884041"/>
            <a:ext cx="4572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Resultado de imagen para cgiar livestock logo"/>
          <p:cNvPicPr>
            <a:picLocks noChangeAspect="1" noChangeArrowheads="1"/>
          </p:cNvPicPr>
          <p:nvPr userDrawn="1"/>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0064" y="203121"/>
            <a:ext cx="1028700" cy="6442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2"/>
          <p:cNvSpPr>
            <a:spLocks noGrp="1"/>
          </p:cNvSpPr>
          <p:nvPr>
            <p:ph type="title" hasCustomPrompt="1"/>
          </p:nvPr>
        </p:nvSpPr>
        <p:spPr>
          <a:xfrm>
            <a:off x="1340984" y="273686"/>
            <a:ext cx="7581012" cy="470027"/>
          </a:xfrm>
          <a:prstGeom prst="rect">
            <a:avLst/>
          </a:prstGeom>
        </p:spPr>
        <p:txBody>
          <a:bodyPr/>
          <a:lstStyle>
            <a:lvl1pPr>
              <a:defRPr sz="2400" b="1" baseline="0">
                <a:solidFill>
                  <a:srgbClr val="BB3A26"/>
                </a:solidFill>
              </a:defRPr>
            </a:lvl1pPr>
          </a:lstStyle>
          <a:p>
            <a:r>
              <a:rPr lang="en-US" dirty="0"/>
              <a:t>Title</a:t>
            </a:r>
          </a:p>
        </p:txBody>
      </p:sp>
      <p:sp>
        <p:nvSpPr>
          <p:cNvPr id="4" name="Text Placeholder 2"/>
          <p:cNvSpPr>
            <a:spLocks noGrp="1"/>
          </p:cNvSpPr>
          <p:nvPr>
            <p:ph type="body" sz="quarter" idx="16" hasCustomPrompt="1"/>
          </p:nvPr>
        </p:nvSpPr>
        <p:spPr>
          <a:xfrm>
            <a:off x="222004" y="987553"/>
            <a:ext cx="8699993" cy="4962143"/>
          </a:xfrm>
          <a:prstGeom prst="rect">
            <a:avLst/>
          </a:prstGeom>
        </p:spPr>
        <p:txBody>
          <a:bodyPr anchor="t" anchorCtr="0"/>
          <a:lstStyle>
            <a:lvl1pPr marL="0" indent="0">
              <a:buFontTx/>
              <a:buNone/>
              <a:defRPr sz="2250" baseline="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dirty="0"/>
              <a:t>Content</a:t>
            </a:r>
          </a:p>
        </p:txBody>
      </p:sp>
    </p:spTree>
    <p:extLst>
      <p:ext uri="{BB962C8B-B14F-4D97-AF65-F5344CB8AC3E}">
        <p14:creationId xmlns:p14="http://schemas.microsoft.com/office/powerpoint/2010/main" val="1508536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222004" y="273686"/>
            <a:ext cx="8699993" cy="470027"/>
          </a:xfrm>
          <a:prstGeom prst="rect">
            <a:avLst/>
          </a:prstGeom>
        </p:spPr>
        <p:txBody>
          <a:bodyPr/>
          <a:lstStyle>
            <a:lvl1pPr>
              <a:defRPr sz="2400" b="1" baseline="0">
                <a:solidFill>
                  <a:srgbClr val="BB3A26"/>
                </a:solidFill>
              </a:defRPr>
            </a:lvl1pPr>
          </a:lstStyle>
          <a:p>
            <a:r>
              <a:rPr lang="en-US" dirty="0"/>
              <a:t>Title</a:t>
            </a:r>
          </a:p>
        </p:txBody>
      </p:sp>
      <p:sp>
        <p:nvSpPr>
          <p:cNvPr id="4" name="Rectangle 12"/>
          <p:cNvSpPr/>
          <p:nvPr userDrawn="1"/>
        </p:nvSpPr>
        <p:spPr>
          <a:xfrm rot="10800000">
            <a:off x="4572000" y="5884041"/>
            <a:ext cx="4572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85985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222004" y="273686"/>
            <a:ext cx="8699993" cy="470027"/>
          </a:xfrm>
          <a:prstGeom prst="rect">
            <a:avLst/>
          </a:prstGeom>
        </p:spPr>
        <p:txBody>
          <a:bodyPr/>
          <a:lstStyle>
            <a:lvl1pPr>
              <a:defRPr sz="2400" b="1" baseline="0">
                <a:solidFill>
                  <a:srgbClr val="BB3A26"/>
                </a:solidFill>
              </a:defRPr>
            </a:lvl1pPr>
          </a:lstStyle>
          <a:p>
            <a:r>
              <a:rPr lang="en-US" dirty="0"/>
              <a:t>Title</a:t>
            </a:r>
          </a:p>
        </p:txBody>
      </p:sp>
      <p:sp>
        <p:nvSpPr>
          <p:cNvPr id="4" name="Rectangle 12"/>
          <p:cNvSpPr/>
          <p:nvPr userDrawn="1"/>
        </p:nvSpPr>
        <p:spPr>
          <a:xfrm rot="10800000">
            <a:off x="4572000" y="5884041"/>
            <a:ext cx="4572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187547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52" r:id="rId4"/>
    <p:sldLayoutId id="2147483683" r:id="rId5"/>
    <p:sldLayoutId id="2147483684" r:id="rId6"/>
    <p:sldLayoutId id="2147483685" r:id="rId7"/>
  </p:sldLayoutIdLst>
  <p:transition spd="slow">
    <p:wipe dir="d"/>
  </p:transition>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36.jpeg"/><Relationship Id="rId9"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diagramData" Target="../diagrams/data1.xml"/><Relationship Id="rId21" Type="http://schemas.openxmlformats.org/officeDocument/2006/relationships/image" Target="../media/image27.png"/><Relationship Id="rId7" Type="http://schemas.microsoft.com/office/2007/relationships/diagramDrawing" Target="../diagrams/drawing1.xml"/><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13.png"/><Relationship Id="rId16" Type="http://schemas.openxmlformats.org/officeDocument/2006/relationships/image" Target="../media/image22.jpeg"/><Relationship Id="rId20"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17.png"/><Relationship Id="rId24" Type="http://schemas.openxmlformats.org/officeDocument/2006/relationships/image" Target="../media/image30.png"/><Relationship Id="rId5" Type="http://schemas.openxmlformats.org/officeDocument/2006/relationships/diagramQuickStyle" Target="../diagrams/quickStyle1.xml"/><Relationship Id="rId15" Type="http://schemas.openxmlformats.org/officeDocument/2006/relationships/image" Target="../media/image21.jpeg"/><Relationship Id="rId23" Type="http://schemas.openxmlformats.org/officeDocument/2006/relationships/image" Target="../media/image29.jpeg"/><Relationship Id="rId10" Type="http://schemas.openxmlformats.org/officeDocument/2006/relationships/image" Target="../media/image16.png"/><Relationship Id="rId19" Type="http://schemas.openxmlformats.org/officeDocument/2006/relationships/image" Target="../media/image25.jpeg"/><Relationship Id="rId4" Type="http://schemas.openxmlformats.org/officeDocument/2006/relationships/diagramLayout" Target="../diagrams/layout1.xml"/><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bit.ly/PatriciaUlloa" TargetMode="External"/><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724400" y="2552700"/>
            <a:ext cx="4343400" cy="685800"/>
          </a:xfrm>
        </p:spPr>
        <p:txBody>
          <a:bodyPr>
            <a:noAutofit/>
          </a:bodyPr>
          <a:lstStyle/>
          <a:p>
            <a:r>
              <a:rPr lang="en-US" sz="2000" b="1" dirty="0"/>
              <a:t>From </a:t>
            </a:r>
            <a:r>
              <a:rPr lang="en-US" sz="2000" b="1" dirty="0" err="1"/>
              <a:t>genebanks</a:t>
            </a:r>
            <a:r>
              <a:rPr lang="en-US" sz="2000" b="1" dirty="0"/>
              <a:t> to farmer’s fields </a:t>
            </a:r>
            <a:r>
              <a:rPr lang="en-US" sz="1800" dirty="0"/>
              <a:t>Forage breeding and selection to improve livelihoods</a:t>
            </a:r>
          </a:p>
        </p:txBody>
      </p:sp>
      <p:sp>
        <p:nvSpPr>
          <p:cNvPr id="3" name="Text Placeholder 2"/>
          <p:cNvSpPr>
            <a:spLocks noGrp="1"/>
          </p:cNvSpPr>
          <p:nvPr>
            <p:ph type="body" sz="quarter" idx="11"/>
          </p:nvPr>
        </p:nvSpPr>
        <p:spPr>
          <a:xfrm>
            <a:off x="4655478" y="3676650"/>
            <a:ext cx="4419600" cy="495300"/>
          </a:xfrm>
        </p:spPr>
        <p:txBody>
          <a:bodyPr>
            <a:noAutofit/>
          </a:bodyPr>
          <a:lstStyle/>
          <a:p>
            <a:r>
              <a:rPr lang="en-US" sz="1800" dirty="0" err="1"/>
              <a:t>Valheria</a:t>
            </a:r>
            <a:r>
              <a:rPr lang="en-US" sz="1800" dirty="0"/>
              <a:t> </a:t>
            </a:r>
            <a:r>
              <a:rPr lang="en-US" sz="1800" dirty="0" err="1"/>
              <a:t>Castiblanco</a:t>
            </a:r>
            <a:endParaRPr lang="en-US" sz="1800" dirty="0"/>
          </a:p>
          <a:p>
            <a:r>
              <a:rPr lang="en-GB" sz="1600" i="0" dirty="0"/>
              <a:t>(Alliance of Bioversity International and CIAT)</a:t>
            </a:r>
            <a:endParaRPr lang="en-US" sz="1800" dirty="0"/>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6200" y="2438400"/>
            <a:ext cx="4496426" cy="2529240"/>
          </a:xfrm>
          <a:prstGeom prst="rect">
            <a:avLst/>
          </a:prstGeom>
        </p:spPr>
      </p:pic>
      <p:sp>
        <p:nvSpPr>
          <p:cNvPr id="5" name="Text Placeholder 4">
            <a:extLst>
              <a:ext uri="{FF2B5EF4-FFF2-40B4-BE49-F238E27FC236}">
                <a16:creationId xmlns:a16="http://schemas.microsoft.com/office/drawing/2014/main" id="{3C08F928-7E42-4BA0-AD61-904A1497EDD8}"/>
              </a:ext>
            </a:extLst>
          </p:cNvPr>
          <p:cNvSpPr>
            <a:spLocks noGrp="1"/>
          </p:cNvSpPr>
          <p:nvPr>
            <p:ph type="body" sz="quarter" idx="12"/>
          </p:nvPr>
        </p:nvSpPr>
        <p:spPr>
          <a:xfrm>
            <a:off x="4643491" y="4610100"/>
            <a:ext cx="4570413" cy="838200"/>
          </a:xfrm>
        </p:spPr>
        <p:txBody>
          <a:bodyPr>
            <a:noAutofit/>
          </a:bodyPr>
          <a:lstStyle/>
          <a:p>
            <a:r>
              <a:rPr lang="en-US" sz="1800" dirty="0">
                <a:solidFill>
                  <a:schemeClr val="tx1"/>
                </a:solidFill>
              </a:rPr>
              <a:t>CGIAR Livestock review and planning meeting, 11 June 2020</a:t>
            </a:r>
          </a:p>
        </p:txBody>
      </p:sp>
    </p:spTree>
    <p:extLst>
      <p:ext uri="{BB962C8B-B14F-4D97-AF65-F5344CB8AC3E}">
        <p14:creationId xmlns:p14="http://schemas.microsoft.com/office/powerpoint/2010/main" val="272370071"/>
      </p:ext>
    </p:extLst>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Acknowledgments</a:t>
            </a:r>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9904" y="3326048"/>
            <a:ext cx="1028700" cy="1028700"/>
          </a:xfrm>
          <a:prstGeom prst="rect">
            <a:avLst/>
          </a:prstGeom>
        </p:spPr>
      </p:pic>
      <p:pic>
        <p:nvPicPr>
          <p:cNvPr id="1026" name="Picture 2" descr="AVFA - Home | Faceboo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914400"/>
            <a:ext cx="1028700" cy="10287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945927" y="811448"/>
            <a:ext cx="1028700" cy="1386608"/>
            <a:chOff x="416379" y="4659923"/>
            <a:chExt cx="1371600" cy="1848811"/>
          </a:xfrm>
        </p:grpSpPr>
        <p:pic>
          <p:nvPicPr>
            <p:cNvPr id="1028" name="Picture 4" descr="No photo description available."/>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7819" y="4659923"/>
              <a:ext cx="1188720"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may contain: text"/>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16379" y="5849311"/>
              <a:ext cx="1371600" cy="659423"/>
            </a:xfrm>
            <a:prstGeom prst="rect">
              <a:avLst/>
            </a:prstGeom>
            <a:noFill/>
            <a:extLst>
              <a:ext uri="{909E8E84-426E-40DD-AFC4-6F175D3DCCD1}">
                <a14:hiddenFill xmlns:a14="http://schemas.microsoft.com/office/drawing/2010/main">
                  <a:solidFill>
                    <a:srgbClr val="FFFFFF"/>
                  </a:solidFill>
                </a14:hiddenFill>
              </a:ext>
            </a:extLst>
          </p:spPr>
        </p:pic>
      </p:grpSp>
      <p:pic>
        <p:nvPicPr>
          <p:cNvPr id="5" name="Picture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60938" y="2672884"/>
            <a:ext cx="1371600" cy="190769"/>
          </a:xfrm>
          <a:prstGeom prst="rect">
            <a:avLst/>
          </a:prstGeom>
        </p:spPr>
      </p:pic>
      <p:pic>
        <p:nvPicPr>
          <p:cNvPr id="1034" name="Picture 10" descr="proyecto de la Republica Bolivariana de Venezuela y Papalotla ..."/>
          <p:cNvPicPr>
            <a:picLocks noChangeAspect="1" noChangeArrowheads="1"/>
          </p:cNvPicPr>
          <p:nvPr/>
        </p:nvPicPr>
        <p:blipFill rotWithShape="1">
          <a:blip r:embed="rId7"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p:blipFill>
        <p:spPr bwMode="auto">
          <a:xfrm>
            <a:off x="401468" y="4853427"/>
            <a:ext cx="1028700" cy="78429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may contain: ‎text that says '‎צ KALRO K Kenya Agricultural &amp; Livestock Research Organization‎'‎"/>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956029" y="3440979"/>
            <a:ext cx="1028699"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rop conservation and use | CIAT"/>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381000" y="2246497"/>
            <a:ext cx="891540" cy="89154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rop Ontology Curation Tool"/>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041014" y="4888962"/>
            <a:ext cx="1371600" cy="6969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650446" y="4758825"/>
            <a:ext cx="2143125" cy="957263"/>
          </a:xfrm>
          <a:prstGeom prst="rect">
            <a:avLst/>
          </a:prstGeom>
        </p:spPr>
      </p:pic>
      <p:pic>
        <p:nvPicPr>
          <p:cNvPr id="10" name="Picture 9"/>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114800" y="1620617"/>
            <a:ext cx="4322998" cy="2883802"/>
          </a:xfrm>
          <a:prstGeom prst="rect">
            <a:avLst/>
          </a:prstGeom>
        </p:spPr>
      </p:pic>
      <p:pic>
        <p:nvPicPr>
          <p:cNvPr id="3" name="Picture 2">
            <a:extLst>
              <a:ext uri="{FF2B5EF4-FFF2-40B4-BE49-F238E27FC236}">
                <a16:creationId xmlns:a16="http://schemas.microsoft.com/office/drawing/2014/main" id="{143B5A5B-831F-4156-88ED-6F52C505A528}"/>
              </a:ext>
            </a:extLst>
          </p:cNvPr>
          <p:cNvPicPr>
            <a:picLocks noChangeAspect="1"/>
          </p:cNvPicPr>
          <p:nvPr/>
        </p:nvPicPr>
        <p:blipFill>
          <a:blip r:embed="rId13"/>
          <a:stretch>
            <a:fillRect/>
          </a:stretch>
        </p:blipFill>
        <p:spPr>
          <a:xfrm>
            <a:off x="685800" y="5791200"/>
            <a:ext cx="6019800" cy="676983"/>
          </a:xfrm>
          <a:prstGeom prst="rect">
            <a:avLst/>
          </a:prstGeom>
        </p:spPr>
      </p:pic>
    </p:spTree>
    <p:extLst>
      <p:ext uri="{BB962C8B-B14F-4D97-AF65-F5344CB8AC3E}">
        <p14:creationId xmlns:p14="http://schemas.microsoft.com/office/powerpoint/2010/main" val="1406910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normAutofit/>
          </a:bodyPr>
          <a:lstStyle/>
          <a:p>
            <a:r>
              <a:rPr lang="en-US" altLang="en-US" dirty="0"/>
              <a:t>Why are Livestock feeds and forages important: The facts</a:t>
            </a:r>
          </a:p>
        </p:txBody>
      </p:sp>
      <p:sp>
        <p:nvSpPr>
          <p:cNvPr id="3" name="Rectangle 2"/>
          <p:cNvSpPr/>
          <p:nvPr/>
        </p:nvSpPr>
        <p:spPr>
          <a:xfrm>
            <a:off x="8122567" y="857250"/>
            <a:ext cx="1021434" cy="230832"/>
          </a:xfrm>
          <a:prstGeom prst="rect">
            <a:avLst/>
          </a:prstGeom>
        </p:spPr>
        <p:txBody>
          <a:bodyPr wrap="none">
            <a:spAutoFit/>
          </a:bodyPr>
          <a:lstStyle/>
          <a:p>
            <a:pPr algn="r"/>
            <a:r>
              <a:rPr lang="en-US" sz="900" i="1" dirty="0"/>
              <a:t>Peters et al., 2013</a:t>
            </a:r>
          </a:p>
        </p:txBody>
      </p:sp>
      <p:sp>
        <p:nvSpPr>
          <p:cNvPr id="6" name="Rectangle 5"/>
          <p:cNvSpPr/>
          <p:nvPr/>
        </p:nvSpPr>
        <p:spPr>
          <a:xfrm>
            <a:off x="1753270" y="1330432"/>
            <a:ext cx="997710" cy="1084912"/>
          </a:xfrm>
          <a:prstGeom prst="rect">
            <a:avLst/>
          </a:prstGeom>
          <a:noFill/>
        </p:spPr>
        <p:txBody>
          <a:bodyPr wrap="none" lIns="68580" tIns="34290" rIns="68580" bIns="34290">
            <a:spAutoFit/>
          </a:bodyPr>
          <a:lstStyle/>
          <a:p>
            <a:pPr algn="ctr"/>
            <a:r>
              <a:rPr lang="en-US" sz="66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17</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294658" y="1705071"/>
            <a:ext cx="1187402" cy="824813"/>
          </a:xfrm>
          <a:prstGeom prst="rect">
            <a:avLst/>
          </a:prstGeom>
        </p:spPr>
      </p:pic>
      <p:sp>
        <p:nvSpPr>
          <p:cNvPr id="8" name="TextBox 7"/>
          <p:cNvSpPr txBox="1"/>
          <p:nvPr/>
        </p:nvSpPr>
        <p:spPr>
          <a:xfrm>
            <a:off x="1751642" y="2306368"/>
            <a:ext cx="939681" cy="369332"/>
          </a:xfrm>
          <a:prstGeom prst="rect">
            <a:avLst/>
          </a:prstGeom>
          <a:noFill/>
        </p:spPr>
        <p:txBody>
          <a:bodyPr wrap="none" rtlCol="0">
            <a:spAutoFit/>
          </a:bodyPr>
          <a:lstStyle/>
          <a:p>
            <a:r>
              <a:rPr lang="en-US" b="1" dirty="0">
                <a:solidFill>
                  <a:srgbClr val="385EA4"/>
                </a:solidFill>
              </a:rPr>
              <a:t>BILLION</a:t>
            </a:r>
          </a:p>
        </p:txBody>
      </p:sp>
      <p:sp>
        <p:nvSpPr>
          <p:cNvPr id="11" name="Text Placeholder 4"/>
          <p:cNvSpPr txBox="1">
            <a:spLocks/>
          </p:cNvSpPr>
          <p:nvPr/>
        </p:nvSpPr>
        <p:spPr bwMode="auto">
          <a:xfrm>
            <a:off x="287767" y="2723924"/>
            <a:ext cx="2758106" cy="8660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The estimated total number of livestock worldwide</a:t>
            </a:r>
          </a:p>
          <a:p>
            <a:pPr algn="ctr"/>
            <a:r>
              <a:rPr lang="en-US" altLang="en-US" sz="1050" i="1" dirty="0">
                <a:solidFill>
                  <a:schemeClr val="tx1">
                    <a:lumMod val="75000"/>
                    <a:lumOff val="25000"/>
                  </a:schemeClr>
                </a:solidFill>
              </a:rPr>
              <a:t>(including cattle, sheep, goats, pigs, chickens, and about a dozen lesser known species, like guinea fowl, yaks, and camels).</a:t>
            </a:r>
          </a:p>
        </p:txBody>
      </p:sp>
      <p:pic>
        <p:nvPicPr>
          <p:cNvPr id="13" name="Pictur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98516" y="3866455"/>
            <a:ext cx="685800" cy="685800"/>
          </a:xfrm>
          <a:prstGeom prst="rect">
            <a:avLst/>
          </a:prstGeom>
        </p:spPr>
      </p:pic>
      <p:sp>
        <p:nvSpPr>
          <p:cNvPr id="18" name="Rectangle 17"/>
          <p:cNvSpPr/>
          <p:nvPr/>
        </p:nvSpPr>
        <p:spPr>
          <a:xfrm>
            <a:off x="6891775" y="2034631"/>
            <a:ext cx="1541128" cy="623248"/>
          </a:xfrm>
          <a:prstGeom prst="rect">
            <a:avLst/>
          </a:prstGeom>
          <a:noFill/>
        </p:spPr>
        <p:txBody>
          <a:bodyPr wrap="none" lIns="68580" tIns="34290" rIns="68580" bIns="34290">
            <a:spAutoFit/>
          </a:bodyPr>
          <a:lstStyle/>
          <a:p>
            <a:pPr algn="ctr"/>
            <a:r>
              <a:rPr lang="en-US" sz="3600" b="1" dirty="0">
                <a:ln w="0"/>
                <a:gradFill flip="none" rotWithShape="1">
                  <a:gsLst>
                    <a:gs pos="0">
                      <a:srgbClr val="99CA3C">
                        <a:shade val="30000"/>
                        <a:satMod val="115000"/>
                      </a:srgbClr>
                    </a:gs>
                    <a:gs pos="50000">
                      <a:srgbClr val="99CA3C">
                        <a:shade val="67500"/>
                        <a:satMod val="115000"/>
                      </a:srgbClr>
                    </a:gs>
                    <a:gs pos="100000">
                      <a:srgbClr val="99CA3C">
                        <a:shade val="100000"/>
                        <a:satMod val="115000"/>
                      </a:srgbClr>
                    </a:gs>
                  </a:gsLst>
                  <a:lin ang="5400000" scaled="1"/>
                  <a:tileRect/>
                </a:gradFill>
                <a:effectLst>
                  <a:reflection blurRad="6350" stA="53000" endA="300" endPos="35500" dir="5400000" sy="-90000" algn="bl" rotWithShape="0"/>
                </a:effectLst>
              </a:rPr>
              <a:t>USD3.1</a:t>
            </a:r>
          </a:p>
        </p:txBody>
      </p:sp>
      <p:sp>
        <p:nvSpPr>
          <p:cNvPr id="19" name="TextBox 18"/>
          <p:cNvSpPr txBox="1"/>
          <p:nvPr/>
        </p:nvSpPr>
        <p:spPr>
          <a:xfrm>
            <a:off x="7179875" y="2521511"/>
            <a:ext cx="1053494" cy="369332"/>
          </a:xfrm>
          <a:prstGeom prst="rect">
            <a:avLst/>
          </a:prstGeom>
          <a:noFill/>
        </p:spPr>
        <p:txBody>
          <a:bodyPr wrap="none" rtlCol="0">
            <a:spAutoFit/>
          </a:bodyPr>
          <a:lstStyle/>
          <a:p>
            <a:r>
              <a:rPr lang="en-US" b="1" dirty="0">
                <a:solidFill>
                  <a:srgbClr val="99CA3C"/>
                </a:solidFill>
              </a:rPr>
              <a:t>TRILLION</a:t>
            </a:r>
          </a:p>
        </p:txBody>
      </p:sp>
      <p:sp>
        <p:nvSpPr>
          <p:cNvPr id="20" name="Text Placeholder 4"/>
          <p:cNvSpPr txBox="1">
            <a:spLocks/>
          </p:cNvSpPr>
          <p:nvPr/>
        </p:nvSpPr>
        <p:spPr bwMode="auto">
          <a:xfrm>
            <a:off x="6428512" y="1614002"/>
            <a:ext cx="1853266" cy="4637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The value of livestock as a global asset reaches</a:t>
            </a:r>
            <a:endParaRPr lang="es-ES" altLang="en-US" sz="1350" dirty="0">
              <a:solidFill>
                <a:schemeClr val="tx1">
                  <a:lumMod val="75000"/>
                  <a:lumOff val="25000"/>
                </a:schemeClr>
              </a:solidFill>
            </a:endParaRPr>
          </a:p>
        </p:txBody>
      </p:sp>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6888" y="3087369"/>
            <a:ext cx="672285" cy="546035"/>
          </a:xfrm>
          <a:prstGeom prst="rect">
            <a:avLst/>
          </a:prstGeom>
        </p:spPr>
      </p:pic>
      <p:sp>
        <p:nvSpPr>
          <p:cNvPr id="22" name="Text Placeholder 4"/>
          <p:cNvSpPr txBox="1">
            <a:spLocks/>
          </p:cNvSpPr>
          <p:nvPr/>
        </p:nvSpPr>
        <p:spPr bwMode="auto">
          <a:xfrm>
            <a:off x="6258010" y="2842275"/>
            <a:ext cx="2182827" cy="2755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1350" dirty="0" err="1">
                <a:solidFill>
                  <a:schemeClr val="tx1">
                    <a:lumMod val="75000"/>
                    <a:lumOff val="25000"/>
                  </a:schemeClr>
                </a:solidFill>
              </a:rPr>
              <a:t>that</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accounts</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for</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some</a:t>
            </a:r>
            <a:endParaRPr lang="es-ES" altLang="en-US" sz="1350" dirty="0">
              <a:solidFill>
                <a:schemeClr val="tx1">
                  <a:lumMod val="75000"/>
                  <a:lumOff val="25000"/>
                </a:schemeClr>
              </a:solidFill>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96780" y="2117476"/>
            <a:ext cx="577340" cy="664438"/>
          </a:xfrm>
          <a:prstGeom prst="rect">
            <a:avLst/>
          </a:prstGeom>
        </p:spPr>
      </p:pic>
      <p:sp>
        <p:nvSpPr>
          <p:cNvPr id="25" name="Rectangle 24"/>
          <p:cNvSpPr/>
          <p:nvPr/>
        </p:nvSpPr>
        <p:spPr>
          <a:xfrm>
            <a:off x="6568329" y="3015901"/>
            <a:ext cx="2044470"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1.3 Billion</a:t>
            </a:r>
          </a:p>
        </p:txBody>
      </p:sp>
      <p:sp>
        <p:nvSpPr>
          <p:cNvPr id="26" name="Text Placeholder 4"/>
          <p:cNvSpPr txBox="1">
            <a:spLocks/>
          </p:cNvSpPr>
          <p:nvPr/>
        </p:nvSpPr>
        <p:spPr bwMode="auto">
          <a:xfrm>
            <a:off x="8215288" y="3301730"/>
            <a:ext cx="1062261" cy="25525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1350" dirty="0" err="1">
                <a:solidFill>
                  <a:schemeClr val="tx1">
                    <a:lumMod val="75000"/>
                    <a:lumOff val="25000"/>
                  </a:schemeClr>
                </a:solidFill>
              </a:rPr>
              <a:t>jobs</a:t>
            </a:r>
            <a:endParaRPr lang="es-ES" altLang="en-US" sz="1350" dirty="0">
              <a:solidFill>
                <a:schemeClr val="tx1">
                  <a:lumMod val="75000"/>
                  <a:lumOff val="25000"/>
                </a:schemeClr>
              </a:solidFill>
            </a:endParaRPr>
          </a:p>
        </p:txBody>
      </p:sp>
      <p:sp>
        <p:nvSpPr>
          <p:cNvPr id="27" name="Rectangle 26"/>
          <p:cNvSpPr/>
          <p:nvPr/>
        </p:nvSpPr>
        <p:spPr>
          <a:xfrm>
            <a:off x="3496361" y="2016694"/>
            <a:ext cx="1924246" cy="761747"/>
          </a:xfrm>
          <a:prstGeom prst="rect">
            <a:avLst/>
          </a:prstGeom>
          <a:noFill/>
        </p:spPr>
        <p:txBody>
          <a:bodyPr wrap="none" lIns="68580" tIns="34290" rIns="68580" bIns="34290">
            <a:spAutoFit/>
          </a:bodyPr>
          <a:lstStyle/>
          <a:p>
            <a:pPr algn="ctr"/>
            <a:r>
              <a:rPr lang="en-US" sz="4500" b="1" dirty="0">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rPr>
              <a:t>4.9 </a:t>
            </a:r>
            <a:r>
              <a:rPr lang="en-US" sz="4500" b="1" dirty="0" err="1">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rPr>
              <a:t>Bha</a:t>
            </a:r>
            <a:endParaRPr lang="en-US" sz="4500" b="1" dirty="0">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endParaRPr>
          </a:p>
        </p:txBody>
      </p:sp>
      <p:sp>
        <p:nvSpPr>
          <p:cNvPr id="28" name="Text Placeholder 4"/>
          <p:cNvSpPr txBox="1">
            <a:spLocks/>
          </p:cNvSpPr>
          <p:nvPr/>
        </p:nvSpPr>
        <p:spPr bwMode="auto">
          <a:xfrm>
            <a:off x="3332297" y="1614001"/>
            <a:ext cx="2252370" cy="4637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About two-thirds of the world’s total agricultural area</a:t>
            </a:r>
            <a:endParaRPr lang="es-ES" altLang="en-US" sz="1350" dirty="0">
              <a:solidFill>
                <a:schemeClr val="tx1">
                  <a:lumMod val="75000"/>
                  <a:lumOff val="25000"/>
                </a:schemeClr>
              </a:solidFill>
            </a:endParaRPr>
          </a:p>
        </p:txBody>
      </p:sp>
      <p:sp>
        <p:nvSpPr>
          <p:cNvPr id="29" name="Text Placeholder 4"/>
          <p:cNvSpPr txBox="1">
            <a:spLocks/>
          </p:cNvSpPr>
          <p:nvPr/>
        </p:nvSpPr>
        <p:spPr bwMode="auto">
          <a:xfrm>
            <a:off x="3332297" y="2723925"/>
            <a:ext cx="2252371" cy="421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is used to feed livestock, including</a:t>
            </a:r>
            <a:endParaRPr lang="es-ES" altLang="en-US" sz="1350" dirty="0">
              <a:solidFill>
                <a:schemeClr val="tx1">
                  <a:lumMod val="75000"/>
                  <a:lumOff val="25000"/>
                </a:schemeClr>
              </a:solidFill>
            </a:endParaRPr>
          </a:p>
        </p:txBody>
      </p:sp>
      <p:sp>
        <p:nvSpPr>
          <p:cNvPr id="31" name="Rectangle 30"/>
          <p:cNvSpPr/>
          <p:nvPr/>
        </p:nvSpPr>
        <p:spPr>
          <a:xfrm>
            <a:off x="3492363" y="3115257"/>
            <a:ext cx="853439" cy="346249"/>
          </a:xfrm>
          <a:prstGeom prst="rect">
            <a:avLst/>
          </a:prstGeom>
          <a:noFill/>
        </p:spPr>
        <p:txBody>
          <a:bodyPr wrap="none" lIns="68580" tIns="34290" rIns="68580" bIns="34290">
            <a:spAutoFit/>
          </a:bodyPr>
          <a:lstStyle/>
          <a:p>
            <a:pPr algn="ctr"/>
            <a:r>
              <a:rPr lang="en-US" b="1" dirty="0">
                <a:ln w="0"/>
                <a:solidFill>
                  <a:schemeClr val="accent6">
                    <a:lumMod val="75000"/>
                  </a:schemeClr>
                </a:solidFill>
                <a:effectLst>
                  <a:reflection blurRad="6350" stA="53000" endA="300" endPos="35500" dir="5400000" sy="-90000" algn="bl" rotWithShape="0"/>
                </a:effectLst>
              </a:rPr>
              <a:t>3.3 </a:t>
            </a:r>
            <a:r>
              <a:rPr lang="en-US" b="1" dirty="0" err="1">
                <a:ln w="0"/>
                <a:solidFill>
                  <a:schemeClr val="accent6">
                    <a:lumMod val="75000"/>
                  </a:schemeClr>
                </a:solidFill>
                <a:effectLst>
                  <a:reflection blurRad="6350" stA="53000" endA="300" endPos="35500" dir="5400000" sy="-90000" algn="bl" rotWithShape="0"/>
                </a:effectLst>
              </a:rPr>
              <a:t>Bha</a:t>
            </a:r>
            <a:endParaRPr lang="en-US" b="1" dirty="0">
              <a:ln w="0"/>
              <a:solidFill>
                <a:schemeClr val="accent6">
                  <a:lumMod val="75000"/>
                </a:schemeClr>
              </a:solidFill>
              <a:effectLst>
                <a:reflection blurRad="6350" stA="53000" endA="300" endPos="35500" dir="5400000" sy="-90000" algn="bl" rotWithShape="0"/>
              </a:effectLst>
            </a:endParaRPr>
          </a:p>
        </p:txBody>
      </p:sp>
      <p:sp>
        <p:nvSpPr>
          <p:cNvPr id="32" name="Rectangle 31"/>
          <p:cNvSpPr/>
          <p:nvPr/>
        </p:nvSpPr>
        <p:spPr>
          <a:xfrm>
            <a:off x="4798515" y="3115257"/>
            <a:ext cx="540854" cy="346249"/>
          </a:xfrm>
          <a:prstGeom prst="rect">
            <a:avLst/>
          </a:prstGeom>
          <a:noFill/>
        </p:spPr>
        <p:txBody>
          <a:bodyPr wrap="none" lIns="68580" tIns="34290" rIns="68580" bIns="34290">
            <a:spAutoFit/>
          </a:bodyPr>
          <a:lstStyle/>
          <a:p>
            <a:pPr algn="ctr"/>
            <a:r>
              <a:rPr lang="en-US" b="1" dirty="0">
                <a:ln w="0"/>
                <a:solidFill>
                  <a:srgbClr val="FFC000"/>
                </a:solidFill>
                <a:effectLst>
                  <a:reflection blurRad="6350" stA="53000" endA="300" endPos="35500" dir="5400000" sy="-90000" algn="bl" rotWithShape="0"/>
                </a:effectLst>
              </a:rPr>
              <a:t>25%</a:t>
            </a:r>
          </a:p>
        </p:txBody>
      </p:sp>
      <p:sp>
        <p:nvSpPr>
          <p:cNvPr id="33" name="Text Placeholder 4"/>
          <p:cNvSpPr txBox="1">
            <a:spLocks/>
          </p:cNvSpPr>
          <p:nvPr/>
        </p:nvSpPr>
        <p:spPr bwMode="auto">
          <a:xfrm>
            <a:off x="3257059" y="3440413"/>
            <a:ext cx="1302450" cy="1887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900" dirty="0">
                <a:solidFill>
                  <a:schemeClr val="tx1">
                    <a:lumMod val="75000"/>
                    <a:lumOff val="25000"/>
                  </a:schemeClr>
                </a:solidFill>
              </a:rPr>
              <a:t>Of </a:t>
            </a:r>
            <a:r>
              <a:rPr lang="es-ES" altLang="en-US" sz="900" dirty="0" err="1">
                <a:solidFill>
                  <a:schemeClr val="tx1">
                    <a:lumMod val="75000"/>
                    <a:lumOff val="25000"/>
                  </a:schemeClr>
                </a:solidFill>
              </a:rPr>
              <a:t>grazing</a:t>
            </a:r>
            <a:r>
              <a:rPr lang="es-ES" altLang="en-US" sz="900" dirty="0">
                <a:solidFill>
                  <a:schemeClr val="tx1">
                    <a:lumMod val="75000"/>
                    <a:lumOff val="25000"/>
                  </a:schemeClr>
                </a:solidFill>
              </a:rPr>
              <a:t> </a:t>
            </a:r>
            <a:r>
              <a:rPr lang="es-ES" altLang="en-US" sz="900" dirty="0" err="1">
                <a:solidFill>
                  <a:schemeClr val="tx1">
                    <a:lumMod val="75000"/>
                    <a:lumOff val="25000"/>
                  </a:schemeClr>
                </a:solidFill>
              </a:rPr>
              <a:t>land</a:t>
            </a:r>
            <a:endParaRPr lang="es-ES" altLang="en-US" sz="900" dirty="0">
              <a:solidFill>
                <a:schemeClr val="tx1">
                  <a:lumMod val="75000"/>
                  <a:lumOff val="25000"/>
                </a:schemeClr>
              </a:solidFill>
            </a:endParaRPr>
          </a:p>
        </p:txBody>
      </p:sp>
      <p:sp>
        <p:nvSpPr>
          <p:cNvPr id="34" name="Text Placeholder 4"/>
          <p:cNvSpPr txBox="1">
            <a:spLocks/>
          </p:cNvSpPr>
          <p:nvPr/>
        </p:nvSpPr>
        <p:spPr bwMode="auto">
          <a:xfrm>
            <a:off x="4525287" y="3440137"/>
            <a:ext cx="1118336" cy="1887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900" dirty="0">
                <a:solidFill>
                  <a:schemeClr val="tx1">
                    <a:lumMod val="75000"/>
                    <a:lumOff val="25000"/>
                  </a:schemeClr>
                </a:solidFill>
              </a:rPr>
              <a:t>Total </a:t>
            </a:r>
            <a:r>
              <a:rPr lang="es-ES" altLang="en-US" sz="900" dirty="0" err="1">
                <a:solidFill>
                  <a:schemeClr val="tx1">
                    <a:lumMod val="75000"/>
                    <a:lumOff val="25000"/>
                  </a:schemeClr>
                </a:solidFill>
              </a:rPr>
              <a:t>crop</a:t>
            </a:r>
            <a:r>
              <a:rPr lang="es-ES" altLang="en-US" sz="900" dirty="0">
                <a:solidFill>
                  <a:schemeClr val="tx1">
                    <a:lumMod val="75000"/>
                    <a:lumOff val="25000"/>
                  </a:schemeClr>
                </a:solidFill>
              </a:rPr>
              <a:t> </a:t>
            </a:r>
            <a:r>
              <a:rPr lang="es-ES" altLang="en-US" sz="900" dirty="0" err="1">
                <a:solidFill>
                  <a:schemeClr val="tx1">
                    <a:lumMod val="75000"/>
                    <a:lumOff val="25000"/>
                  </a:schemeClr>
                </a:solidFill>
              </a:rPr>
              <a:t>area</a:t>
            </a:r>
            <a:endParaRPr lang="es-ES" altLang="en-US" sz="900" dirty="0">
              <a:solidFill>
                <a:schemeClr val="tx1">
                  <a:lumMod val="75000"/>
                  <a:lumOff val="25000"/>
                </a:schemeClr>
              </a:solidFill>
            </a:endParaRPr>
          </a:p>
        </p:txBody>
      </p:sp>
      <p:sp>
        <p:nvSpPr>
          <p:cNvPr id="36" name="Rectangle 35"/>
          <p:cNvSpPr/>
          <p:nvPr/>
        </p:nvSpPr>
        <p:spPr>
          <a:xfrm>
            <a:off x="890924" y="3925723"/>
            <a:ext cx="2097369" cy="623248"/>
          </a:xfrm>
          <a:prstGeom prst="rect">
            <a:avLst/>
          </a:prstGeom>
          <a:noFill/>
        </p:spPr>
        <p:txBody>
          <a:bodyPr wrap="none" lIns="68580" tIns="34290" rIns="68580" bIns="34290">
            <a:spAutoFit/>
          </a:bodyPr>
          <a:lstStyle/>
          <a:p>
            <a:pPr algn="ctr"/>
            <a:r>
              <a:rPr lang="en-US" sz="3600" b="1" dirty="0">
                <a:ln w="0"/>
                <a:solidFill>
                  <a:srgbClr val="FC6E51"/>
                </a:solidFill>
                <a:effectLst>
                  <a:reflection blurRad="6350" stA="53000" endA="300" endPos="35500" dir="5400000" sy="-90000" algn="bl" rotWithShape="0"/>
                </a:effectLst>
              </a:rPr>
              <a:t>~200 </a:t>
            </a:r>
            <a:r>
              <a:rPr lang="en-US" sz="3600" b="1" dirty="0" err="1">
                <a:ln w="0"/>
                <a:solidFill>
                  <a:srgbClr val="FC6E51"/>
                </a:solidFill>
                <a:effectLst>
                  <a:reflection blurRad="6350" stA="53000" endA="300" endPos="35500" dir="5400000" sy="-90000" algn="bl" rotWithShape="0"/>
                </a:effectLst>
              </a:rPr>
              <a:t>MHa</a:t>
            </a:r>
            <a:endParaRPr lang="en-US" sz="3600" b="1" dirty="0">
              <a:ln w="0"/>
              <a:solidFill>
                <a:srgbClr val="FC6E51"/>
              </a:solidFill>
              <a:effectLst>
                <a:reflection blurRad="6350" stA="53000" endA="300" endPos="35500" dir="5400000" sy="-90000" algn="bl" rotWithShape="0"/>
              </a:effectLst>
            </a:endParaRPr>
          </a:p>
        </p:txBody>
      </p:sp>
      <p:sp>
        <p:nvSpPr>
          <p:cNvPr id="37" name="Text Placeholder 4"/>
          <p:cNvSpPr txBox="1">
            <a:spLocks/>
          </p:cNvSpPr>
          <p:nvPr/>
        </p:nvSpPr>
        <p:spPr bwMode="auto">
          <a:xfrm>
            <a:off x="134471" y="4592066"/>
            <a:ext cx="2905610" cy="7880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In America Latina alone, have  been </a:t>
            </a:r>
            <a:r>
              <a:rPr lang="en-US" altLang="en-US" sz="1350" b="1" dirty="0">
                <a:solidFill>
                  <a:schemeClr val="tx1">
                    <a:lumMod val="75000"/>
                    <a:lumOff val="25000"/>
                  </a:schemeClr>
                </a:solidFill>
              </a:rPr>
              <a:t>degraded by overgrazing and other unsustainable production practices.</a:t>
            </a:r>
          </a:p>
          <a:p>
            <a:pPr algn="ctr"/>
            <a:r>
              <a:rPr lang="en-US" altLang="en-US" sz="1350" b="1" dirty="0">
                <a:solidFill>
                  <a:schemeClr val="tx1">
                    <a:lumMod val="75000"/>
                    <a:lumOff val="25000"/>
                  </a:schemeClr>
                </a:solidFill>
              </a:rPr>
              <a:t> </a:t>
            </a:r>
            <a:r>
              <a:rPr lang="en-US" altLang="en-US" sz="1050" i="1" dirty="0">
                <a:solidFill>
                  <a:schemeClr val="tx1">
                    <a:lumMod val="75000"/>
                    <a:lumOff val="25000"/>
                  </a:schemeClr>
                </a:solidFill>
              </a:rPr>
              <a:t>This negative impact is similar in most areas used for feed 70% of sweet water to agriculture, 22% to livestock</a:t>
            </a:r>
          </a:p>
        </p:txBody>
      </p:sp>
      <p:cxnSp>
        <p:nvCxnSpPr>
          <p:cNvPr id="7168" name="Straight Connector 7167"/>
          <p:cNvCxnSpPr/>
          <p:nvPr/>
        </p:nvCxnSpPr>
        <p:spPr>
          <a:xfrm>
            <a:off x="222004" y="3780196"/>
            <a:ext cx="8631613" cy="0"/>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pic>
        <p:nvPicPr>
          <p:cNvPr id="7169" name="Picture 716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69355" y="3939813"/>
            <a:ext cx="620567" cy="595065"/>
          </a:xfrm>
          <a:prstGeom prst="rect">
            <a:avLst/>
          </a:prstGeom>
        </p:spPr>
      </p:pic>
      <p:cxnSp>
        <p:nvCxnSpPr>
          <p:cNvPr id="41" name="Straight Connector 40"/>
          <p:cNvCxnSpPr/>
          <p:nvPr/>
        </p:nvCxnSpPr>
        <p:spPr>
          <a:xfrm>
            <a:off x="3151187" y="1522189"/>
            <a:ext cx="0" cy="3912177"/>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807139" y="1522189"/>
            <a:ext cx="0" cy="2258007"/>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7" name="Text Placeholder 4"/>
          <p:cNvSpPr txBox="1">
            <a:spLocks/>
          </p:cNvSpPr>
          <p:nvPr/>
        </p:nvSpPr>
        <p:spPr bwMode="auto">
          <a:xfrm>
            <a:off x="4060782" y="3930947"/>
            <a:ext cx="2247454" cy="5956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dirty="0"/>
              <a:t>The annual contribution of livestock to climate change, which is about</a:t>
            </a:r>
            <a:endParaRPr lang="es-ES" altLang="en-US" sz="1350" dirty="0">
              <a:solidFill>
                <a:schemeClr val="tx1">
                  <a:lumMod val="75000"/>
                  <a:lumOff val="25000"/>
                </a:schemeClr>
              </a:solidFill>
            </a:endParaRPr>
          </a:p>
        </p:txBody>
      </p:sp>
      <p:sp>
        <p:nvSpPr>
          <p:cNvPr id="49" name="Rectangle 48"/>
          <p:cNvSpPr/>
          <p:nvPr/>
        </p:nvSpPr>
        <p:spPr>
          <a:xfrm>
            <a:off x="3258342" y="4501399"/>
            <a:ext cx="2034852"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8.1 billion</a:t>
            </a:r>
          </a:p>
        </p:txBody>
      </p:sp>
      <p:sp>
        <p:nvSpPr>
          <p:cNvPr id="50" name="Text Placeholder 4"/>
          <p:cNvSpPr txBox="1">
            <a:spLocks/>
          </p:cNvSpPr>
          <p:nvPr/>
        </p:nvSpPr>
        <p:spPr bwMode="auto">
          <a:xfrm>
            <a:off x="3236060" y="5163941"/>
            <a:ext cx="5285467" cy="270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dirty="0"/>
              <a:t>These includes emissions from deforestation to make way to pastures.</a:t>
            </a:r>
            <a:endParaRPr lang="es-ES" sz="1350" dirty="0"/>
          </a:p>
        </p:txBody>
      </p:sp>
      <p:sp>
        <p:nvSpPr>
          <p:cNvPr id="51" name="Rectangle 50"/>
          <p:cNvSpPr/>
          <p:nvPr/>
        </p:nvSpPr>
        <p:spPr>
          <a:xfrm>
            <a:off x="6277163" y="4506551"/>
            <a:ext cx="943207"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15%</a:t>
            </a:r>
          </a:p>
        </p:txBody>
      </p:sp>
      <p:sp>
        <p:nvSpPr>
          <p:cNvPr id="52" name="Text Placeholder 4"/>
          <p:cNvSpPr txBox="1">
            <a:spLocks/>
          </p:cNvSpPr>
          <p:nvPr/>
        </p:nvSpPr>
        <p:spPr bwMode="auto">
          <a:xfrm>
            <a:off x="7158427" y="4617342"/>
            <a:ext cx="1229152" cy="4215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900" dirty="0">
                <a:solidFill>
                  <a:schemeClr val="tx1">
                    <a:lumMod val="75000"/>
                    <a:lumOff val="25000"/>
                  </a:schemeClr>
                </a:solidFill>
              </a:rPr>
              <a:t>of all human-induced greenhouse gas emission</a:t>
            </a:r>
            <a:endParaRPr lang="es-ES" sz="900" dirty="0">
              <a:solidFill>
                <a:schemeClr val="tx1">
                  <a:lumMod val="75000"/>
                  <a:lumOff val="25000"/>
                </a:schemeClr>
              </a:solidFill>
            </a:endParaRPr>
          </a:p>
        </p:txBody>
      </p:sp>
      <p:sp>
        <p:nvSpPr>
          <p:cNvPr id="53" name="Text Placeholder 4"/>
          <p:cNvSpPr txBox="1">
            <a:spLocks/>
          </p:cNvSpPr>
          <p:nvPr/>
        </p:nvSpPr>
        <p:spPr bwMode="auto">
          <a:xfrm>
            <a:off x="5279652" y="4724584"/>
            <a:ext cx="785144" cy="2703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350" dirty="0"/>
              <a:t>tCO</a:t>
            </a:r>
            <a:r>
              <a:rPr lang="es-ES" sz="1350" baseline="-25000" dirty="0"/>
              <a:t>2</a:t>
            </a:r>
            <a:r>
              <a:rPr lang="es-ES" sz="1350" dirty="0"/>
              <a:t>eq</a:t>
            </a:r>
          </a:p>
        </p:txBody>
      </p:sp>
      <p:sp>
        <p:nvSpPr>
          <p:cNvPr id="54" name="Rectangle 53"/>
          <p:cNvSpPr/>
          <p:nvPr/>
        </p:nvSpPr>
        <p:spPr>
          <a:xfrm>
            <a:off x="6277164" y="3917140"/>
            <a:ext cx="943207" cy="623248"/>
          </a:xfrm>
          <a:prstGeom prst="rect">
            <a:avLst/>
          </a:prstGeom>
          <a:noFill/>
        </p:spPr>
        <p:txBody>
          <a:bodyPr wrap="none" lIns="68580" tIns="34290" rIns="68580" bIns="34290">
            <a:spAutoFit/>
          </a:bodyPr>
          <a:lstStyle/>
          <a:p>
            <a:pPr algn="ctr"/>
            <a:r>
              <a:rPr lang="en-US" sz="3600" b="1" dirty="0">
                <a:ln w="0"/>
                <a:solidFill>
                  <a:srgbClr val="FF0000"/>
                </a:solidFill>
                <a:effectLst>
                  <a:reflection blurRad="6350" stA="53000" endA="300" endPos="35500" dir="5400000" sy="-90000" algn="bl" rotWithShape="0"/>
                </a:effectLst>
              </a:rPr>
              <a:t>50</a:t>
            </a: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a:t>
            </a:r>
          </a:p>
        </p:txBody>
      </p:sp>
      <p:sp>
        <p:nvSpPr>
          <p:cNvPr id="55" name="Text Placeholder 4"/>
          <p:cNvSpPr txBox="1">
            <a:spLocks/>
          </p:cNvSpPr>
          <p:nvPr/>
        </p:nvSpPr>
        <p:spPr bwMode="auto">
          <a:xfrm>
            <a:off x="7158428" y="4018004"/>
            <a:ext cx="946960" cy="4215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900" dirty="0">
                <a:solidFill>
                  <a:schemeClr val="tx1">
                    <a:lumMod val="75000"/>
                    <a:lumOff val="25000"/>
                  </a:schemeClr>
                </a:solidFill>
              </a:rPr>
              <a:t>Of total </a:t>
            </a:r>
            <a:r>
              <a:rPr lang="es-ES" sz="900" dirty="0" err="1">
                <a:solidFill>
                  <a:schemeClr val="tx1">
                    <a:lumMod val="75000"/>
                    <a:lumOff val="25000"/>
                  </a:schemeClr>
                </a:solidFill>
              </a:rPr>
              <a:t>agricultural</a:t>
            </a:r>
            <a:r>
              <a:rPr lang="es-ES" sz="900" dirty="0">
                <a:solidFill>
                  <a:schemeClr val="tx1">
                    <a:lumMod val="75000"/>
                    <a:lumOff val="25000"/>
                  </a:schemeClr>
                </a:solidFill>
              </a:rPr>
              <a:t> </a:t>
            </a:r>
            <a:r>
              <a:rPr lang="es-ES" sz="900" dirty="0" err="1">
                <a:solidFill>
                  <a:schemeClr val="tx1">
                    <a:lumMod val="75000"/>
                    <a:lumOff val="25000"/>
                  </a:schemeClr>
                </a:solidFill>
              </a:rPr>
              <a:t>emissions</a:t>
            </a:r>
            <a:endParaRPr lang="es-ES" sz="900" dirty="0">
              <a:solidFill>
                <a:schemeClr val="tx1">
                  <a:lumMod val="75000"/>
                  <a:lumOff val="25000"/>
                </a:schemeClr>
              </a:solidFill>
            </a:endParaRPr>
          </a:p>
        </p:txBody>
      </p:sp>
      <p:sp>
        <p:nvSpPr>
          <p:cNvPr id="2" name="Rectangle 1"/>
          <p:cNvSpPr/>
          <p:nvPr/>
        </p:nvSpPr>
        <p:spPr>
          <a:xfrm>
            <a:off x="222004" y="5691469"/>
            <a:ext cx="981508" cy="188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972041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normAutofit/>
          </a:bodyPr>
          <a:lstStyle/>
          <a:p>
            <a:r>
              <a:rPr lang="en-US" altLang="en-US" dirty="0"/>
              <a:t>Why are Livestock feeds and forages important: The facts</a:t>
            </a:r>
          </a:p>
        </p:txBody>
      </p:sp>
      <p:sp>
        <p:nvSpPr>
          <p:cNvPr id="3" name="Rectangle 2"/>
          <p:cNvSpPr/>
          <p:nvPr/>
        </p:nvSpPr>
        <p:spPr>
          <a:xfrm>
            <a:off x="8122567" y="857250"/>
            <a:ext cx="1021434" cy="230832"/>
          </a:xfrm>
          <a:prstGeom prst="rect">
            <a:avLst/>
          </a:prstGeom>
        </p:spPr>
        <p:txBody>
          <a:bodyPr wrap="none">
            <a:spAutoFit/>
          </a:bodyPr>
          <a:lstStyle/>
          <a:p>
            <a:pPr algn="r"/>
            <a:r>
              <a:rPr lang="en-US" sz="900" i="1" dirty="0"/>
              <a:t>Peters et al., 2013</a:t>
            </a:r>
          </a:p>
        </p:txBody>
      </p:sp>
      <p:sp>
        <p:nvSpPr>
          <p:cNvPr id="6" name="Rectangle 5"/>
          <p:cNvSpPr/>
          <p:nvPr/>
        </p:nvSpPr>
        <p:spPr>
          <a:xfrm>
            <a:off x="1753270" y="1330432"/>
            <a:ext cx="997710" cy="1084912"/>
          </a:xfrm>
          <a:prstGeom prst="rect">
            <a:avLst/>
          </a:prstGeom>
          <a:noFill/>
        </p:spPr>
        <p:txBody>
          <a:bodyPr wrap="none" lIns="68580" tIns="34290" rIns="68580" bIns="34290">
            <a:spAutoFit/>
          </a:bodyPr>
          <a:lstStyle/>
          <a:p>
            <a:pPr algn="ctr"/>
            <a:r>
              <a:rPr lang="en-US" sz="66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17</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294658" y="1705071"/>
            <a:ext cx="1187402" cy="824813"/>
          </a:xfrm>
          <a:prstGeom prst="rect">
            <a:avLst/>
          </a:prstGeom>
        </p:spPr>
      </p:pic>
      <p:sp>
        <p:nvSpPr>
          <p:cNvPr id="8" name="TextBox 7"/>
          <p:cNvSpPr txBox="1"/>
          <p:nvPr/>
        </p:nvSpPr>
        <p:spPr>
          <a:xfrm>
            <a:off x="1751642" y="2306368"/>
            <a:ext cx="939681" cy="369332"/>
          </a:xfrm>
          <a:prstGeom prst="rect">
            <a:avLst/>
          </a:prstGeom>
          <a:noFill/>
        </p:spPr>
        <p:txBody>
          <a:bodyPr wrap="none" rtlCol="0">
            <a:spAutoFit/>
          </a:bodyPr>
          <a:lstStyle/>
          <a:p>
            <a:r>
              <a:rPr lang="en-US" b="1" dirty="0">
                <a:solidFill>
                  <a:srgbClr val="385EA4"/>
                </a:solidFill>
              </a:rPr>
              <a:t>BILLION</a:t>
            </a:r>
          </a:p>
        </p:txBody>
      </p:sp>
      <p:sp>
        <p:nvSpPr>
          <p:cNvPr id="11" name="Text Placeholder 4"/>
          <p:cNvSpPr txBox="1">
            <a:spLocks/>
          </p:cNvSpPr>
          <p:nvPr/>
        </p:nvSpPr>
        <p:spPr bwMode="auto">
          <a:xfrm>
            <a:off x="287767" y="2723924"/>
            <a:ext cx="2758106" cy="8660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The estimated total number of livestock worldwide</a:t>
            </a:r>
          </a:p>
          <a:p>
            <a:pPr algn="ctr"/>
            <a:r>
              <a:rPr lang="en-US" altLang="en-US" sz="1050" i="1" dirty="0">
                <a:solidFill>
                  <a:schemeClr val="tx1">
                    <a:lumMod val="75000"/>
                    <a:lumOff val="25000"/>
                  </a:schemeClr>
                </a:solidFill>
              </a:rPr>
              <a:t>(including cattle, sheep, goats, pigs, chickens, and about a dozen lesser known species, like guinea fowl, yaks, and camels).</a:t>
            </a:r>
          </a:p>
        </p:txBody>
      </p:sp>
      <p:pic>
        <p:nvPicPr>
          <p:cNvPr id="13" name="Pictur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98516" y="3866455"/>
            <a:ext cx="685800" cy="685800"/>
          </a:xfrm>
          <a:prstGeom prst="rect">
            <a:avLst/>
          </a:prstGeom>
        </p:spPr>
      </p:pic>
      <p:sp>
        <p:nvSpPr>
          <p:cNvPr id="18" name="Rectangle 17"/>
          <p:cNvSpPr/>
          <p:nvPr/>
        </p:nvSpPr>
        <p:spPr>
          <a:xfrm>
            <a:off x="6891775" y="2034631"/>
            <a:ext cx="1541128" cy="623248"/>
          </a:xfrm>
          <a:prstGeom prst="rect">
            <a:avLst/>
          </a:prstGeom>
          <a:noFill/>
        </p:spPr>
        <p:txBody>
          <a:bodyPr wrap="none" lIns="68580" tIns="34290" rIns="68580" bIns="34290">
            <a:spAutoFit/>
          </a:bodyPr>
          <a:lstStyle/>
          <a:p>
            <a:pPr algn="ctr"/>
            <a:r>
              <a:rPr lang="en-US" sz="3600" b="1" dirty="0">
                <a:ln w="0"/>
                <a:gradFill flip="none" rotWithShape="1">
                  <a:gsLst>
                    <a:gs pos="0">
                      <a:srgbClr val="99CA3C">
                        <a:shade val="30000"/>
                        <a:satMod val="115000"/>
                      </a:srgbClr>
                    </a:gs>
                    <a:gs pos="50000">
                      <a:srgbClr val="99CA3C">
                        <a:shade val="67500"/>
                        <a:satMod val="115000"/>
                      </a:srgbClr>
                    </a:gs>
                    <a:gs pos="100000">
                      <a:srgbClr val="99CA3C">
                        <a:shade val="100000"/>
                        <a:satMod val="115000"/>
                      </a:srgbClr>
                    </a:gs>
                  </a:gsLst>
                  <a:lin ang="5400000" scaled="1"/>
                  <a:tileRect/>
                </a:gradFill>
                <a:effectLst>
                  <a:reflection blurRad="6350" stA="53000" endA="300" endPos="35500" dir="5400000" sy="-90000" algn="bl" rotWithShape="0"/>
                </a:effectLst>
              </a:rPr>
              <a:t>USD3.1</a:t>
            </a:r>
          </a:p>
        </p:txBody>
      </p:sp>
      <p:sp>
        <p:nvSpPr>
          <p:cNvPr id="19" name="TextBox 18"/>
          <p:cNvSpPr txBox="1"/>
          <p:nvPr/>
        </p:nvSpPr>
        <p:spPr>
          <a:xfrm>
            <a:off x="7179875" y="2521511"/>
            <a:ext cx="1053494" cy="369332"/>
          </a:xfrm>
          <a:prstGeom prst="rect">
            <a:avLst/>
          </a:prstGeom>
          <a:noFill/>
        </p:spPr>
        <p:txBody>
          <a:bodyPr wrap="none" rtlCol="0">
            <a:spAutoFit/>
          </a:bodyPr>
          <a:lstStyle/>
          <a:p>
            <a:r>
              <a:rPr lang="en-US" b="1" dirty="0">
                <a:solidFill>
                  <a:srgbClr val="99CA3C"/>
                </a:solidFill>
              </a:rPr>
              <a:t>TRILLION</a:t>
            </a:r>
          </a:p>
        </p:txBody>
      </p:sp>
      <p:sp>
        <p:nvSpPr>
          <p:cNvPr id="20" name="Text Placeholder 4"/>
          <p:cNvSpPr txBox="1">
            <a:spLocks/>
          </p:cNvSpPr>
          <p:nvPr/>
        </p:nvSpPr>
        <p:spPr bwMode="auto">
          <a:xfrm>
            <a:off x="6428512" y="1614002"/>
            <a:ext cx="1853266" cy="4637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The value of livestock as a global asset reaches</a:t>
            </a:r>
            <a:endParaRPr lang="es-ES" altLang="en-US" sz="1350" dirty="0">
              <a:solidFill>
                <a:schemeClr val="tx1">
                  <a:lumMod val="75000"/>
                  <a:lumOff val="25000"/>
                </a:schemeClr>
              </a:solidFill>
            </a:endParaRPr>
          </a:p>
        </p:txBody>
      </p:sp>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6888" y="3087369"/>
            <a:ext cx="672285" cy="546035"/>
          </a:xfrm>
          <a:prstGeom prst="rect">
            <a:avLst/>
          </a:prstGeom>
        </p:spPr>
      </p:pic>
      <p:sp>
        <p:nvSpPr>
          <p:cNvPr id="22" name="Text Placeholder 4"/>
          <p:cNvSpPr txBox="1">
            <a:spLocks/>
          </p:cNvSpPr>
          <p:nvPr/>
        </p:nvSpPr>
        <p:spPr bwMode="auto">
          <a:xfrm>
            <a:off x="6258010" y="2842275"/>
            <a:ext cx="2182827" cy="2755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1350" dirty="0" err="1">
                <a:solidFill>
                  <a:schemeClr val="tx1">
                    <a:lumMod val="75000"/>
                    <a:lumOff val="25000"/>
                  </a:schemeClr>
                </a:solidFill>
              </a:rPr>
              <a:t>that</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accounts</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for</a:t>
            </a:r>
            <a:r>
              <a:rPr lang="es-ES" altLang="en-US" sz="1350" dirty="0">
                <a:solidFill>
                  <a:schemeClr val="tx1">
                    <a:lumMod val="75000"/>
                    <a:lumOff val="25000"/>
                  </a:schemeClr>
                </a:solidFill>
              </a:rPr>
              <a:t> </a:t>
            </a:r>
            <a:r>
              <a:rPr lang="es-ES" altLang="en-US" sz="1350" dirty="0" err="1">
                <a:solidFill>
                  <a:schemeClr val="tx1">
                    <a:lumMod val="75000"/>
                    <a:lumOff val="25000"/>
                  </a:schemeClr>
                </a:solidFill>
              </a:rPr>
              <a:t>some</a:t>
            </a:r>
            <a:endParaRPr lang="es-ES" altLang="en-US" sz="1350" dirty="0">
              <a:solidFill>
                <a:schemeClr val="tx1">
                  <a:lumMod val="75000"/>
                  <a:lumOff val="25000"/>
                </a:schemeClr>
              </a:solidFill>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96780" y="2117476"/>
            <a:ext cx="577340" cy="664438"/>
          </a:xfrm>
          <a:prstGeom prst="rect">
            <a:avLst/>
          </a:prstGeom>
        </p:spPr>
      </p:pic>
      <p:sp>
        <p:nvSpPr>
          <p:cNvPr id="25" name="Rectangle 24"/>
          <p:cNvSpPr/>
          <p:nvPr/>
        </p:nvSpPr>
        <p:spPr>
          <a:xfrm>
            <a:off x="6568329" y="3015901"/>
            <a:ext cx="2044470"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1.3 Billion</a:t>
            </a:r>
          </a:p>
        </p:txBody>
      </p:sp>
      <p:sp>
        <p:nvSpPr>
          <p:cNvPr id="26" name="Text Placeholder 4"/>
          <p:cNvSpPr txBox="1">
            <a:spLocks/>
          </p:cNvSpPr>
          <p:nvPr/>
        </p:nvSpPr>
        <p:spPr bwMode="auto">
          <a:xfrm>
            <a:off x="8215288" y="3301730"/>
            <a:ext cx="1062261" cy="25525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1350" dirty="0" err="1">
                <a:solidFill>
                  <a:schemeClr val="tx1">
                    <a:lumMod val="75000"/>
                    <a:lumOff val="25000"/>
                  </a:schemeClr>
                </a:solidFill>
              </a:rPr>
              <a:t>jobs</a:t>
            </a:r>
            <a:endParaRPr lang="es-ES" altLang="en-US" sz="1350" dirty="0">
              <a:solidFill>
                <a:schemeClr val="tx1">
                  <a:lumMod val="75000"/>
                  <a:lumOff val="25000"/>
                </a:schemeClr>
              </a:solidFill>
            </a:endParaRPr>
          </a:p>
        </p:txBody>
      </p:sp>
      <p:sp>
        <p:nvSpPr>
          <p:cNvPr id="27" name="Rectangle 26"/>
          <p:cNvSpPr/>
          <p:nvPr/>
        </p:nvSpPr>
        <p:spPr>
          <a:xfrm>
            <a:off x="3496361" y="2016694"/>
            <a:ext cx="1924246" cy="761747"/>
          </a:xfrm>
          <a:prstGeom prst="rect">
            <a:avLst/>
          </a:prstGeom>
          <a:noFill/>
        </p:spPr>
        <p:txBody>
          <a:bodyPr wrap="none" lIns="68580" tIns="34290" rIns="68580" bIns="34290">
            <a:spAutoFit/>
          </a:bodyPr>
          <a:lstStyle/>
          <a:p>
            <a:pPr algn="ctr"/>
            <a:r>
              <a:rPr lang="en-US" sz="4500" b="1" dirty="0">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rPr>
              <a:t>4.9 </a:t>
            </a:r>
            <a:r>
              <a:rPr lang="en-US" sz="4500" b="1" dirty="0" err="1">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rPr>
              <a:t>Bha</a:t>
            </a:r>
            <a:endParaRPr lang="en-US" sz="4500" b="1" dirty="0">
              <a:ln w="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effectLst>
                <a:reflection blurRad="6350" stA="53000" endA="300" endPos="35500" dir="5400000" sy="-90000" algn="bl" rotWithShape="0"/>
              </a:effectLst>
            </a:endParaRPr>
          </a:p>
        </p:txBody>
      </p:sp>
      <p:sp>
        <p:nvSpPr>
          <p:cNvPr id="28" name="Text Placeholder 4"/>
          <p:cNvSpPr txBox="1">
            <a:spLocks/>
          </p:cNvSpPr>
          <p:nvPr/>
        </p:nvSpPr>
        <p:spPr bwMode="auto">
          <a:xfrm>
            <a:off x="3332297" y="1614001"/>
            <a:ext cx="2252370" cy="4637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About two-thirds of the world’s total agricultural area</a:t>
            </a:r>
            <a:endParaRPr lang="es-ES" altLang="en-US" sz="1350" dirty="0">
              <a:solidFill>
                <a:schemeClr val="tx1">
                  <a:lumMod val="75000"/>
                  <a:lumOff val="25000"/>
                </a:schemeClr>
              </a:solidFill>
            </a:endParaRPr>
          </a:p>
        </p:txBody>
      </p:sp>
      <p:sp>
        <p:nvSpPr>
          <p:cNvPr id="29" name="Text Placeholder 4"/>
          <p:cNvSpPr txBox="1">
            <a:spLocks/>
          </p:cNvSpPr>
          <p:nvPr/>
        </p:nvSpPr>
        <p:spPr bwMode="auto">
          <a:xfrm>
            <a:off x="3332297" y="2723925"/>
            <a:ext cx="2252371" cy="421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is used to feed livestock, including</a:t>
            </a:r>
            <a:endParaRPr lang="es-ES" altLang="en-US" sz="1350" dirty="0">
              <a:solidFill>
                <a:schemeClr val="tx1">
                  <a:lumMod val="75000"/>
                  <a:lumOff val="25000"/>
                </a:schemeClr>
              </a:solidFill>
            </a:endParaRPr>
          </a:p>
        </p:txBody>
      </p:sp>
      <p:sp>
        <p:nvSpPr>
          <p:cNvPr id="31" name="Rectangle 30"/>
          <p:cNvSpPr/>
          <p:nvPr/>
        </p:nvSpPr>
        <p:spPr>
          <a:xfrm>
            <a:off x="3492363" y="3115257"/>
            <a:ext cx="853439" cy="346249"/>
          </a:xfrm>
          <a:prstGeom prst="rect">
            <a:avLst/>
          </a:prstGeom>
          <a:noFill/>
        </p:spPr>
        <p:txBody>
          <a:bodyPr wrap="none" lIns="68580" tIns="34290" rIns="68580" bIns="34290">
            <a:spAutoFit/>
          </a:bodyPr>
          <a:lstStyle/>
          <a:p>
            <a:pPr algn="ctr"/>
            <a:r>
              <a:rPr lang="en-US" b="1" dirty="0">
                <a:ln w="0"/>
                <a:solidFill>
                  <a:schemeClr val="accent6">
                    <a:lumMod val="75000"/>
                  </a:schemeClr>
                </a:solidFill>
                <a:effectLst>
                  <a:reflection blurRad="6350" stA="53000" endA="300" endPos="35500" dir="5400000" sy="-90000" algn="bl" rotWithShape="0"/>
                </a:effectLst>
              </a:rPr>
              <a:t>3.3 </a:t>
            </a:r>
            <a:r>
              <a:rPr lang="en-US" b="1" dirty="0" err="1">
                <a:ln w="0"/>
                <a:solidFill>
                  <a:schemeClr val="accent6">
                    <a:lumMod val="75000"/>
                  </a:schemeClr>
                </a:solidFill>
                <a:effectLst>
                  <a:reflection blurRad="6350" stA="53000" endA="300" endPos="35500" dir="5400000" sy="-90000" algn="bl" rotWithShape="0"/>
                </a:effectLst>
              </a:rPr>
              <a:t>Bha</a:t>
            </a:r>
            <a:endParaRPr lang="en-US" b="1" dirty="0">
              <a:ln w="0"/>
              <a:solidFill>
                <a:schemeClr val="accent6">
                  <a:lumMod val="75000"/>
                </a:schemeClr>
              </a:solidFill>
              <a:effectLst>
                <a:reflection blurRad="6350" stA="53000" endA="300" endPos="35500" dir="5400000" sy="-90000" algn="bl" rotWithShape="0"/>
              </a:effectLst>
            </a:endParaRPr>
          </a:p>
        </p:txBody>
      </p:sp>
      <p:sp>
        <p:nvSpPr>
          <p:cNvPr id="32" name="Rectangle 31"/>
          <p:cNvSpPr/>
          <p:nvPr/>
        </p:nvSpPr>
        <p:spPr>
          <a:xfrm>
            <a:off x="4798515" y="3115257"/>
            <a:ext cx="540854" cy="346249"/>
          </a:xfrm>
          <a:prstGeom prst="rect">
            <a:avLst/>
          </a:prstGeom>
          <a:noFill/>
        </p:spPr>
        <p:txBody>
          <a:bodyPr wrap="none" lIns="68580" tIns="34290" rIns="68580" bIns="34290">
            <a:spAutoFit/>
          </a:bodyPr>
          <a:lstStyle/>
          <a:p>
            <a:pPr algn="ctr"/>
            <a:r>
              <a:rPr lang="en-US" b="1" dirty="0">
                <a:ln w="0"/>
                <a:solidFill>
                  <a:srgbClr val="FFC000"/>
                </a:solidFill>
                <a:effectLst>
                  <a:reflection blurRad="6350" stA="53000" endA="300" endPos="35500" dir="5400000" sy="-90000" algn="bl" rotWithShape="0"/>
                </a:effectLst>
              </a:rPr>
              <a:t>25%</a:t>
            </a:r>
          </a:p>
        </p:txBody>
      </p:sp>
      <p:sp>
        <p:nvSpPr>
          <p:cNvPr id="33" name="Text Placeholder 4"/>
          <p:cNvSpPr txBox="1">
            <a:spLocks/>
          </p:cNvSpPr>
          <p:nvPr/>
        </p:nvSpPr>
        <p:spPr bwMode="auto">
          <a:xfrm>
            <a:off x="3257059" y="3440413"/>
            <a:ext cx="1302450" cy="1887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900" dirty="0">
                <a:solidFill>
                  <a:schemeClr val="tx1">
                    <a:lumMod val="75000"/>
                    <a:lumOff val="25000"/>
                  </a:schemeClr>
                </a:solidFill>
              </a:rPr>
              <a:t>Of </a:t>
            </a:r>
            <a:r>
              <a:rPr lang="es-ES" altLang="en-US" sz="900" dirty="0" err="1">
                <a:solidFill>
                  <a:schemeClr val="tx1">
                    <a:lumMod val="75000"/>
                    <a:lumOff val="25000"/>
                  </a:schemeClr>
                </a:solidFill>
              </a:rPr>
              <a:t>grazing</a:t>
            </a:r>
            <a:r>
              <a:rPr lang="es-ES" altLang="en-US" sz="900" dirty="0">
                <a:solidFill>
                  <a:schemeClr val="tx1">
                    <a:lumMod val="75000"/>
                    <a:lumOff val="25000"/>
                  </a:schemeClr>
                </a:solidFill>
              </a:rPr>
              <a:t> </a:t>
            </a:r>
            <a:r>
              <a:rPr lang="es-ES" altLang="en-US" sz="900" dirty="0" err="1">
                <a:solidFill>
                  <a:schemeClr val="tx1">
                    <a:lumMod val="75000"/>
                    <a:lumOff val="25000"/>
                  </a:schemeClr>
                </a:solidFill>
              </a:rPr>
              <a:t>land</a:t>
            </a:r>
            <a:endParaRPr lang="es-ES" altLang="en-US" sz="900" dirty="0">
              <a:solidFill>
                <a:schemeClr val="tx1">
                  <a:lumMod val="75000"/>
                  <a:lumOff val="25000"/>
                </a:schemeClr>
              </a:solidFill>
            </a:endParaRPr>
          </a:p>
        </p:txBody>
      </p:sp>
      <p:sp>
        <p:nvSpPr>
          <p:cNvPr id="34" name="Text Placeholder 4"/>
          <p:cNvSpPr txBox="1">
            <a:spLocks/>
          </p:cNvSpPr>
          <p:nvPr/>
        </p:nvSpPr>
        <p:spPr bwMode="auto">
          <a:xfrm>
            <a:off x="4525287" y="3440137"/>
            <a:ext cx="1118336" cy="1887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altLang="en-US" sz="900" dirty="0">
                <a:solidFill>
                  <a:schemeClr val="tx1">
                    <a:lumMod val="75000"/>
                    <a:lumOff val="25000"/>
                  </a:schemeClr>
                </a:solidFill>
              </a:rPr>
              <a:t>Total </a:t>
            </a:r>
            <a:r>
              <a:rPr lang="es-ES" altLang="en-US" sz="900" dirty="0" err="1">
                <a:solidFill>
                  <a:schemeClr val="tx1">
                    <a:lumMod val="75000"/>
                    <a:lumOff val="25000"/>
                  </a:schemeClr>
                </a:solidFill>
              </a:rPr>
              <a:t>crop</a:t>
            </a:r>
            <a:r>
              <a:rPr lang="es-ES" altLang="en-US" sz="900" dirty="0">
                <a:solidFill>
                  <a:schemeClr val="tx1">
                    <a:lumMod val="75000"/>
                    <a:lumOff val="25000"/>
                  </a:schemeClr>
                </a:solidFill>
              </a:rPr>
              <a:t> </a:t>
            </a:r>
            <a:r>
              <a:rPr lang="es-ES" altLang="en-US" sz="900" dirty="0" err="1">
                <a:solidFill>
                  <a:schemeClr val="tx1">
                    <a:lumMod val="75000"/>
                    <a:lumOff val="25000"/>
                  </a:schemeClr>
                </a:solidFill>
              </a:rPr>
              <a:t>area</a:t>
            </a:r>
            <a:endParaRPr lang="es-ES" altLang="en-US" sz="900" dirty="0">
              <a:solidFill>
                <a:schemeClr val="tx1">
                  <a:lumMod val="75000"/>
                  <a:lumOff val="25000"/>
                </a:schemeClr>
              </a:solidFill>
            </a:endParaRPr>
          </a:p>
        </p:txBody>
      </p:sp>
      <p:sp>
        <p:nvSpPr>
          <p:cNvPr id="36" name="Rectangle 35"/>
          <p:cNvSpPr/>
          <p:nvPr/>
        </p:nvSpPr>
        <p:spPr>
          <a:xfrm>
            <a:off x="890924" y="3925723"/>
            <a:ext cx="2097369" cy="623248"/>
          </a:xfrm>
          <a:prstGeom prst="rect">
            <a:avLst/>
          </a:prstGeom>
          <a:noFill/>
        </p:spPr>
        <p:txBody>
          <a:bodyPr wrap="none" lIns="68580" tIns="34290" rIns="68580" bIns="34290">
            <a:spAutoFit/>
          </a:bodyPr>
          <a:lstStyle/>
          <a:p>
            <a:pPr algn="ctr"/>
            <a:r>
              <a:rPr lang="en-US" sz="3600" b="1" dirty="0">
                <a:ln w="0"/>
                <a:solidFill>
                  <a:srgbClr val="FC6E51"/>
                </a:solidFill>
                <a:effectLst>
                  <a:reflection blurRad="6350" stA="53000" endA="300" endPos="35500" dir="5400000" sy="-90000" algn="bl" rotWithShape="0"/>
                </a:effectLst>
              </a:rPr>
              <a:t>~200 </a:t>
            </a:r>
            <a:r>
              <a:rPr lang="en-US" sz="3600" b="1" dirty="0" err="1">
                <a:ln w="0"/>
                <a:solidFill>
                  <a:srgbClr val="FC6E51"/>
                </a:solidFill>
                <a:effectLst>
                  <a:reflection blurRad="6350" stA="53000" endA="300" endPos="35500" dir="5400000" sy="-90000" algn="bl" rotWithShape="0"/>
                </a:effectLst>
              </a:rPr>
              <a:t>MHa</a:t>
            </a:r>
            <a:endParaRPr lang="en-US" sz="3600" b="1" dirty="0">
              <a:ln w="0"/>
              <a:solidFill>
                <a:srgbClr val="FC6E51"/>
              </a:solidFill>
              <a:effectLst>
                <a:reflection blurRad="6350" stA="53000" endA="300" endPos="35500" dir="5400000" sy="-90000" algn="bl" rotWithShape="0"/>
              </a:effectLst>
            </a:endParaRPr>
          </a:p>
        </p:txBody>
      </p:sp>
      <p:sp>
        <p:nvSpPr>
          <p:cNvPr id="37" name="Text Placeholder 4"/>
          <p:cNvSpPr txBox="1">
            <a:spLocks/>
          </p:cNvSpPr>
          <p:nvPr/>
        </p:nvSpPr>
        <p:spPr bwMode="auto">
          <a:xfrm>
            <a:off x="134471" y="4592066"/>
            <a:ext cx="2905610" cy="7880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en-US" sz="1350" dirty="0">
                <a:solidFill>
                  <a:schemeClr val="tx1">
                    <a:lumMod val="75000"/>
                    <a:lumOff val="25000"/>
                  </a:schemeClr>
                </a:solidFill>
              </a:rPr>
              <a:t>In America Latina alone, have  been </a:t>
            </a:r>
            <a:r>
              <a:rPr lang="en-US" altLang="en-US" sz="1350" b="1" dirty="0">
                <a:solidFill>
                  <a:schemeClr val="tx1">
                    <a:lumMod val="75000"/>
                    <a:lumOff val="25000"/>
                  </a:schemeClr>
                </a:solidFill>
              </a:rPr>
              <a:t>degraded by overgrazing and other unsustainable production practices.</a:t>
            </a:r>
          </a:p>
          <a:p>
            <a:pPr algn="ctr"/>
            <a:r>
              <a:rPr lang="en-US" altLang="en-US" sz="1350" b="1" dirty="0">
                <a:solidFill>
                  <a:schemeClr val="tx1">
                    <a:lumMod val="75000"/>
                    <a:lumOff val="25000"/>
                  </a:schemeClr>
                </a:solidFill>
              </a:rPr>
              <a:t> </a:t>
            </a:r>
            <a:r>
              <a:rPr lang="en-US" altLang="en-US" sz="1050" i="1" dirty="0">
                <a:solidFill>
                  <a:schemeClr val="tx1">
                    <a:lumMod val="75000"/>
                    <a:lumOff val="25000"/>
                  </a:schemeClr>
                </a:solidFill>
              </a:rPr>
              <a:t>This negative impact is similar in most areas used for feed 70% of sweet water to agriculture, 22% to livestock</a:t>
            </a:r>
          </a:p>
        </p:txBody>
      </p:sp>
      <p:cxnSp>
        <p:nvCxnSpPr>
          <p:cNvPr id="7168" name="Straight Connector 7167"/>
          <p:cNvCxnSpPr/>
          <p:nvPr/>
        </p:nvCxnSpPr>
        <p:spPr>
          <a:xfrm>
            <a:off x="222004" y="3780196"/>
            <a:ext cx="8631613" cy="0"/>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pic>
        <p:nvPicPr>
          <p:cNvPr id="7169" name="Picture 716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69355" y="3939813"/>
            <a:ext cx="620567" cy="595065"/>
          </a:xfrm>
          <a:prstGeom prst="rect">
            <a:avLst/>
          </a:prstGeom>
        </p:spPr>
      </p:pic>
      <p:cxnSp>
        <p:nvCxnSpPr>
          <p:cNvPr id="41" name="Straight Connector 40"/>
          <p:cNvCxnSpPr/>
          <p:nvPr/>
        </p:nvCxnSpPr>
        <p:spPr>
          <a:xfrm>
            <a:off x="3151187" y="1522189"/>
            <a:ext cx="0" cy="3912177"/>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807139" y="1522189"/>
            <a:ext cx="0" cy="2258007"/>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7" name="Text Placeholder 4"/>
          <p:cNvSpPr txBox="1">
            <a:spLocks/>
          </p:cNvSpPr>
          <p:nvPr/>
        </p:nvSpPr>
        <p:spPr bwMode="auto">
          <a:xfrm>
            <a:off x="4060782" y="3930947"/>
            <a:ext cx="2247454" cy="5956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dirty="0"/>
              <a:t>The annual contribution of livestock to climate change, which is about</a:t>
            </a:r>
            <a:endParaRPr lang="es-ES" altLang="en-US" sz="1350" dirty="0">
              <a:solidFill>
                <a:schemeClr val="tx1">
                  <a:lumMod val="75000"/>
                  <a:lumOff val="25000"/>
                </a:schemeClr>
              </a:solidFill>
            </a:endParaRPr>
          </a:p>
        </p:txBody>
      </p:sp>
      <p:sp>
        <p:nvSpPr>
          <p:cNvPr id="49" name="Rectangle 48"/>
          <p:cNvSpPr/>
          <p:nvPr/>
        </p:nvSpPr>
        <p:spPr>
          <a:xfrm>
            <a:off x="3258342" y="4501399"/>
            <a:ext cx="2034852"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8.1 billion</a:t>
            </a:r>
          </a:p>
        </p:txBody>
      </p:sp>
      <p:sp>
        <p:nvSpPr>
          <p:cNvPr id="50" name="Text Placeholder 4"/>
          <p:cNvSpPr txBox="1">
            <a:spLocks/>
          </p:cNvSpPr>
          <p:nvPr/>
        </p:nvSpPr>
        <p:spPr bwMode="auto">
          <a:xfrm>
            <a:off x="3236060" y="5163941"/>
            <a:ext cx="5285467" cy="270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dirty="0"/>
              <a:t>These includes emissions from deforestation to make way to pastures.</a:t>
            </a:r>
            <a:endParaRPr lang="es-ES" sz="1350" dirty="0"/>
          </a:p>
        </p:txBody>
      </p:sp>
      <p:sp>
        <p:nvSpPr>
          <p:cNvPr id="51" name="Rectangle 50"/>
          <p:cNvSpPr/>
          <p:nvPr/>
        </p:nvSpPr>
        <p:spPr>
          <a:xfrm>
            <a:off x="6277163" y="4506551"/>
            <a:ext cx="943207" cy="623248"/>
          </a:xfrm>
          <a:prstGeom prst="rect">
            <a:avLst/>
          </a:prstGeom>
          <a:noFill/>
        </p:spPr>
        <p:txBody>
          <a:bodyPr wrap="none" lIns="68580" tIns="34290" rIns="68580" bIns="34290">
            <a:spAutoFit/>
          </a:bodyPr>
          <a:lstStyle/>
          <a:p>
            <a:pPr algn="ct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15%</a:t>
            </a:r>
          </a:p>
        </p:txBody>
      </p:sp>
      <p:sp>
        <p:nvSpPr>
          <p:cNvPr id="52" name="Text Placeholder 4"/>
          <p:cNvSpPr txBox="1">
            <a:spLocks/>
          </p:cNvSpPr>
          <p:nvPr/>
        </p:nvSpPr>
        <p:spPr bwMode="auto">
          <a:xfrm>
            <a:off x="7158427" y="4617342"/>
            <a:ext cx="1229152" cy="4215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900" dirty="0">
                <a:solidFill>
                  <a:schemeClr val="tx1">
                    <a:lumMod val="75000"/>
                    <a:lumOff val="25000"/>
                  </a:schemeClr>
                </a:solidFill>
              </a:rPr>
              <a:t>of all human-induced greenhouse gas emission</a:t>
            </a:r>
            <a:endParaRPr lang="es-ES" sz="900" dirty="0">
              <a:solidFill>
                <a:schemeClr val="tx1">
                  <a:lumMod val="75000"/>
                  <a:lumOff val="25000"/>
                </a:schemeClr>
              </a:solidFill>
            </a:endParaRPr>
          </a:p>
        </p:txBody>
      </p:sp>
      <p:sp>
        <p:nvSpPr>
          <p:cNvPr id="53" name="Text Placeholder 4"/>
          <p:cNvSpPr txBox="1">
            <a:spLocks/>
          </p:cNvSpPr>
          <p:nvPr/>
        </p:nvSpPr>
        <p:spPr bwMode="auto">
          <a:xfrm>
            <a:off x="5279652" y="4724584"/>
            <a:ext cx="785144" cy="2703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350" dirty="0"/>
              <a:t>tCO</a:t>
            </a:r>
            <a:r>
              <a:rPr lang="es-ES" sz="1350" baseline="-25000" dirty="0"/>
              <a:t>2</a:t>
            </a:r>
            <a:r>
              <a:rPr lang="es-ES" sz="1350" dirty="0"/>
              <a:t>eq</a:t>
            </a:r>
          </a:p>
        </p:txBody>
      </p:sp>
      <p:sp>
        <p:nvSpPr>
          <p:cNvPr id="54" name="Rectangle 53"/>
          <p:cNvSpPr/>
          <p:nvPr/>
        </p:nvSpPr>
        <p:spPr>
          <a:xfrm>
            <a:off x="6277164" y="3917140"/>
            <a:ext cx="943207" cy="623248"/>
          </a:xfrm>
          <a:prstGeom prst="rect">
            <a:avLst/>
          </a:prstGeom>
          <a:noFill/>
        </p:spPr>
        <p:txBody>
          <a:bodyPr wrap="none" lIns="68580" tIns="34290" rIns="68580" bIns="34290">
            <a:spAutoFit/>
          </a:bodyPr>
          <a:lstStyle/>
          <a:p>
            <a:pPr algn="ctr"/>
            <a:r>
              <a:rPr lang="en-US" sz="3600" b="1" dirty="0">
                <a:ln w="0"/>
                <a:solidFill>
                  <a:srgbClr val="FF0000"/>
                </a:solidFill>
                <a:effectLst>
                  <a:reflection blurRad="6350" stA="53000" endA="300" endPos="35500" dir="5400000" sy="-90000" algn="bl" rotWithShape="0"/>
                </a:effectLst>
              </a:rPr>
              <a:t>50</a:t>
            </a:r>
            <a:r>
              <a:rPr lang="en-US" sz="3600" b="1" dirty="0">
                <a:ln w="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effectLst>
                  <a:reflection blurRad="6350" stA="53000" endA="300" endPos="35500" dir="5400000" sy="-90000" algn="bl" rotWithShape="0"/>
                </a:effectLst>
              </a:rPr>
              <a:t>%</a:t>
            </a:r>
          </a:p>
        </p:txBody>
      </p:sp>
      <p:sp>
        <p:nvSpPr>
          <p:cNvPr id="55" name="Text Placeholder 4"/>
          <p:cNvSpPr txBox="1">
            <a:spLocks/>
          </p:cNvSpPr>
          <p:nvPr/>
        </p:nvSpPr>
        <p:spPr bwMode="auto">
          <a:xfrm>
            <a:off x="7158428" y="4018004"/>
            <a:ext cx="946960" cy="4215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l" rtl="0" eaLnBrk="0" fontAlgn="base" hangingPunct="0">
              <a:lnSpc>
                <a:spcPct val="90000"/>
              </a:lnSpc>
              <a:spcBef>
                <a:spcPts val="1000"/>
              </a:spcBef>
              <a:spcAft>
                <a:spcPct val="0"/>
              </a:spcAft>
              <a:buFontTx/>
              <a:buNone/>
              <a:defRPr sz="3000" kern="1200" baseline="0">
                <a:solidFill>
                  <a:schemeClr val="tx1"/>
                </a:solidFill>
                <a:latin typeface="+mn-lt"/>
                <a:ea typeface="+mn-ea"/>
                <a:cs typeface="+mn-cs"/>
              </a:defRPr>
            </a:lvl1pPr>
            <a:lvl2pPr marL="457200" indent="0" algn="l" rtl="0" eaLnBrk="0" fontAlgn="base" hangingPunct="0">
              <a:lnSpc>
                <a:spcPct val="90000"/>
              </a:lnSpc>
              <a:spcBef>
                <a:spcPts val="500"/>
              </a:spcBef>
              <a:spcAft>
                <a:spcPct val="0"/>
              </a:spcAft>
              <a:buFontTx/>
              <a:buNone/>
              <a:defRPr sz="2400" kern="1200">
                <a:solidFill>
                  <a:schemeClr val="tx1"/>
                </a:solidFill>
                <a:latin typeface="+mn-lt"/>
                <a:ea typeface="+mn-ea"/>
                <a:cs typeface="+mn-cs"/>
              </a:defRPr>
            </a:lvl2pPr>
            <a:lvl3pPr marL="914400" indent="0" algn="l" rtl="0" eaLnBrk="0" fontAlgn="base" hangingPunct="0">
              <a:lnSpc>
                <a:spcPct val="90000"/>
              </a:lnSpc>
              <a:spcBef>
                <a:spcPts val="500"/>
              </a:spcBef>
              <a:spcAft>
                <a:spcPct val="0"/>
              </a:spcAft>
              <a:buFontTx/>
              <a:buNone/>
              <a:defRPr sz="2000" kern="1200">
                <a:solidFill>
                  <a:schemeClr val="tx1"/>
                </a:solidFill>
                <a:latin typeface="+mn-lt"/>
                <a:ea typeface="+mn-ea"/>
                <a:cs typeface="+mn-cs"/>
              </a:defRPr>
            </a:lvl3pPr>
            <a:lvl4pPr marL="13716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4pPr>
            <a:lvl5pPr marL="1828800" indent="0" algn="l" rtl="0" eaLnBrk="0" fontAlgn="base" hangingPunct="0">
              <a:lnSpc>
                <a:spcPct val="90000"/>
              </a:lnSpc>
              <a:spcBef>
                <a:spcPts val="500"/>
              </a:spcBef>
              <a:spcAft>
                <a:spcPct val="0"/>
              </a:spcAft>
              <a:buFontTx/>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900" dirty="0">
                <a:solidFill>
                  <a:schemeClr val="tx1">
                    <a:lumMod val="75000"/>
                    <a:lumOff val="25000"/>
                  </a:schemeClr>
                </a:solidFill>
              </a:rPr>
              <a:t>Of total </a:t>
            </a:r>
            <a:r>
              <a:rPr lang="es-ES" sz="900" dirty="0" err="1">
                <a:solidFill>
                  <a:schemeClr val="tx1">
                    <a:lumMod val="75000"/>
                    <a:lumOff val="25000"/>
                  </a:schemeClr>
                </a:solidFill>
              </a:rPr>
              <a:t>agricultural</a:t>
            </a:r>
            <a:r>
              <a:rPr lang="es-ES" sz="900" dirty="0">
                <a:solidFill>
                  <a:schemeClr val="tx1">
                    <a:lumMod val="75000"/>
                    <a:lumOff val="25000"/>
                  </a:schemeClr>
                </a:solidFill>
              </a:rPr>
              <a:t> </a:t>
            </a:r>
            <a:r>
              <a:rPr lang="es-ES" sz="900" dirty="0" err="1">
                <a:solidFill>
                  <a:schemeClr val="tx1">
                    <a:lumMod val="75000"/>
                    <a:lumOff val="25000"/>
                  </a:schemeClr>
                </a:solidFill>
              </a:rPr>
              <a:t>emissions</a:t>
            </a:r>
            <a:endParaRPr lang="es-ES" sz="900" dirty="0">
              <a:solidFill>
                <a:schemeClr val="tx1">
                  <a:lumMod val="75000"/>
                  <a:lumOff val="25000"/>
                </a:schemeClr>
              </a:solidFill>
            </a:endParaRPr>
          </a:p>
        </p:txBody>
      </p:sp>
      <p:sp>
        <p:nvSpPr>
          <p:cNvPr id="7176" name="TextBox 7175"/>
          <p:cNvSpPr txBox="1"/>
          <p:nvPr/>
        </p:nvSpPr>
        <p:spPr>
          <a:xfrm>
            <a:off x="2080604" y="2875991"/>
            <a:ext cx="4982792" cy="1548765"/>
          </a:xfrm>
          <a:prstGeom prst="roundRect">
            <a:avLst>
              <a:gd name="adj" fmla="val 9286"/>
            </a:avLst>
          </a:prstGeom>
        </p:spPr>
        <p:style>
          <a:lnRef idx="1">
            <a:schemeClr val="accent6"/>
          </a:lnRef>
          <a:fillRef idx="2">
            <a:schemeClr val="accent6"/>
          </a:fillRef>
          <a:effectRef idx="1">
            <a:schemeClr val="accent6"/>
          </a:effectRef>
          <a:fontRef idx="minor">
            <a:schemeClr val="dk1"/>
          </a:fontRef>
        </p:style>
        <p:txBody>
          <a:bodyPr wrap="square" rtlCol="0" anchor="ctr">
            <a:spAutoFit/>
          </a:bodyPr>
          <a:lstStyle/>
          <a:p>
            <a:pPr algn="ctr"/>
            <a:r>
              <a:rPr lang="en-US" sz="3000" dirty="0"/>
              <a:t>A diverse portfolio of highly productive forage alternatives is requested</a:t>
            </a:r>
            <a:endParaRPr lang="en-US" sz="3600" dirty="0"/>
          </a:p>
        </p:txBody>
      </p:sp>
      <p:sp>
        <p:nvSpPr>
          <p:cNvPr id="2" name="Rectangle 1"/>
          <p:cNvSpPr/>
          <p:nvPr/>
        </p:nvSpPr>
        <p:spPr>
          <a:xfrm>
            <a:off x="222004" y="5691469"/>
            <a:ext cx="981508" cy="188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9798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6"/>
                                        </p:tgtEl>
                                        <p:attrNameLst>
                                          <p:attrName>style.visibility</p:attrName>
                                        </p:attrNameLst>
                                      </p:cBhvr>
                                      <p:to>
                                        <p:strVal val="visible"/>
                                      </p:to>
                                    </p:set>
                                    <p:animEffect transition="in" filter="fade">
                                      <p:cBhvr>
                                        <p:cTn id="7"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Huge and diverse portfolio of forage alternatives</a:t>
            </a:r>
          </a:p>
        </p:txBody>
      </p:sp>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430" y="1131095"/>
            <a:ext cx="9121140" cy="4352731"/>
          </a:xfrm>
          <a:prstGeom prst="rect">
            <a:avLst/>
          </a:prstGeom>
        </p:spPr>
      </p:pic>
      <p:sp>
        <p:nvSpPr>
          <p:cNvPr id="15" name="TextBox 14"/>
          <p:cNvSpPr txBox="1"/>
          <p:nvPr/>
        </p:nvSpPr>
        <p:spPr>
          <a:xfrm>
            <a:off x="139956" y="1891431"/>
            <a:ext cx="2194560" cy="900246"/>
          </a:xfrm>
          <a:prstGeom prst="rect">
            <a:avLst/>
          </a:prstGeom>
          <a:noFill/>
        </p:spPr>
        <p:txBody>
          <a:bodyPr wrap="square" rtlCol="0">
            <a:spAutoFit/>
          </a:bodyPr>
          <a:lstStyle/>
          <a:p>
            <a:r>
              <a:rPr lang="en-US" sz="1050" b="1" dirty="0">
                <a:solidFill>
                  <a:srgbClr val="006EB6"/>
                </a:solidFill>
              </a:rPr>
              <a:t>Germplasm: e.g. Napier Grass</a:t>
            </a:r>
          </a:p>
          <a:p>
            <a:r>
              <a:rPr lang="en-US" sz="1050" b="1" dirty="0">
                <a:solidFill>
                  <a:srgbClr val="3B3838"/>
                </a:solidFill>
              </a:rPr>
              <a:t>Region:</a:t>
            </a:r>
            <a:r>
              <a:rPr lang="en-US" sz="1050" dirty="0">
                <a:solidFill>
                  <a:srgbClr val="3B3838"/>
                </a:solidFill>
              </a:rPr>
              <a:t> Tropics</a:t>
            </a:r>
          </a:p>
          <a:p>
            <a:r>
              <a:rPr lang="en-US" sz="1050" b="1" dirty="0">
                <a:solidFill>
                  <a:srgbClr val="3B3838"/>
                </a:solidFill>
              </a:rPr>
              <a:t>Basic traits:</a:t>
            </a:r>
            <a:r>
              <a:rPr lang="en-US" sz="1050" dirty="0">
                <a:solidFill>
                  <a:srgbClr val="3B3838"/>
                </a:solidFill>
              </a:rPr>
              <a:t> </a:t>
            </a:r>
            <a:r>
              <a:rPr lang="en-US" sz="1050" dirty="0"/>
              <a:t>Yield and forage quality </a:t>
            </a:r>
          </a:p>
          <a:p>
            <a:r>
              <a:rPr lang="en-US" sz="1050" b="1" dirty="0"/>
              <a:t>Added value traits: </a:t>
            </a:r>
            <a:r>
              <a:rPr lang="en-GB" sz="1050" dirty="0"/>
              <a:t>disease resistance and drought tolerance</a:t>
            </a:r>
            <a:endParaRPr lang="en-US" sz="1050" dirty="0"/>
          </a:p>
        </p:txBody>
      </p:sp>
      <p:sp>
        <p:nvSpPr>
          <p:cNvPr id="16" name="TextBox 15"/>
          <p:cNvSpPr txBox="1"/>
          <p:nvPr/>
        </p:nvSpPr>
        <p:spPr>
          <a:xfrm>
            <a:off x="5152829" y="1700453"/>
            <a:ext cx="2194560" cy="1061829"/>
          </a:xfrm>
          <a:prstGeom prst="rect">
            <a:avLst/>
          </a:prstGeom>
          <a:noFill/>
        </p:spPr>
        <p:txBody>
          <a:bodyPr wrap="square" rtlCol="0">
            <a:spAutoFit/>
          </a:bodyPr>
          <a:lstStyle/>
          <a:p>
            <a:r>
              <a:rPr lang="en-US" sz="1050" b="1" dirty="0">
                <a:solidFill>
                  <a:schemeClr val="accent2"/>
                </a:solidFill>
              </a:rPr>
              <a:t>Barley</a:t>
            </a:r>
          </a:p>
          <a:p>
            <a:r>
              <a:rPr lang="en-US" sz="1050" b="1" dirty="0">
                <a:solidFill>
                  <a:srgbClr val="3B3838"/>
                </a:solidFill>
              </a:rPr>
              <a:t>Region:</a:t>
            </a:r>
            <a:r>
              <a:rPr lang="en-US" sz="1050" dirty="0">
                <a:solidFill>
                  <a:srgbClr val="3B3838"/>
                </a:solidFill>
              </a:rPr>
              <a:t> Sub-tropics</a:t>
            </a:r>
          </a:p>
          <a:p>
            <a:r>
              <a:rPr lang="en-US" sz="1050" b="1" dirty="0">
                <a:solidFill>
                  <a:srgbClr val="3B3838"/>
                </a:solidFill>
              </a:rPr>
              <a:t>Basic traits:</a:t>
            </a:r>
            <a:r>
              <a:rPr lang="en-US" sz="1050" dirty="0">
                <a:solidFill>
                  <a:srgbClr val="3B3838"/>
                </a:solidFill>
              </a:rPr>
              <a:t> </a:t>
            </a:r>
            <a:r>
              <a:rPr lang="en-US" sz="1050" dirty="0"/>
              <a:t>Grain &amp; straw yield, drought tolerant, disease resistance</a:t>
            </a:r>
          </a:p>
          <a:p>
            <a:r>
              <a:rPr lang="en-US" sz="1050" b="1" dirty="0"/>
              <a:t>Added value traits:</a:t>
            </a:r>
            <a:r>
              <a:rPr lang="en-US" sz="1050" dirty="0"/>
              <a:t> Feed, fodder, food and/or malt quality</a:t>
            </a:r>
            <a:endParaRPr lang="en-US" sz="1050" b="1" dirty="0"/>
          </a:p>
        </p:txBody>
      </p:sp>
      <p:sp>
        <p:nvSpPr>
          <p:cNvPr id="17" name="TextBox 16"/>
          <p:cNvSpPr txBox="1"/>
          <p:nvPr/>
        </p:nvSpPr>
        <p:spPr>
          <a:xfrm>
            <a:off x="2038270" y="4854838"/>
            <a:ext cx="2194560" cy="900246"/>
          </a:xfrm>
          <a:prstGeom prst="rect">
            <a:avLst/>
          </a:prstGeom>
          <a:noFill/>
        </p:spPr>
        <p:txBody>
          <a:bodyPr wrap="square" rtlCol="0">
            <a:spAutoFit/>
          </a:bodyPr>
          <a:lstStyle/>
          <a:p>
            <a:r>
              <a:rPr lang="en-US" sz="1050" b="1" dirty="0">
                <a:solidFill>
                  <a:srgbClr val="FF0000"/>
                </a:solidFill>
              </a:rPr>
              <a:t>Interspecific hybrids of </a:t>
            </a:r>
            <a:r>
              <a:rPr lang="en-US" sz="1050" b="1" i="1" dirty="0">
                <a:solidFill>
                  <a:srgbClr val="FF0000"/>
                </a:solidFill>
              </a:rPr>
              <a:t>Urochloa </a:t>
            </a:r>
          </a:p>
          <a:p>
            <a:r>
              <a:rPr lang="en-US" sz="1050" b="1" dirty="0">
                <a:solidFill>
                  <a:srgbClr val="3B3838"/>
                </a:solidFill>
              </a:rPr>
              <a:t>Region:</a:t>
            </a:r>
            <a:r>
              <a:rPr lang="en-US" sz="1050" dirty="0">
                <a:solidFill>
                  <a:srgbClr val="3B3838"/>
                </a:solidFill>
              </a:rPr>
              <a:t> Tropics</a:t>
            </a:r>
          </a:p>
          <a:p>
            <a:r>
              <a:rPr lang="en-US" sz="1050" b="1" dirty="0">
                <a:solidFill>
                  <a:srgbClr val="3B3838"/>
                </a:solidFill>
              </a:rPr>
              <a:t>Basic traits: </a:t>
            </a:r>
            <a:r>
              <a:rPr lang="en-US" sz="1050" dirty="0"/>
              <a:t>Tolerant to acid and poor soils with spittlebug resistance</a:t>
            </a:r>
          </a:p>
          <a:p>
            <a:r>
              <a:rPr lang="en-US" sz="1050" b="1" dirty="0"/>
              <a:t>Added value traits: </a:t>
            </a:r>
            <a:r>
              <a:rPr lang="en-US" sz="1050" dirty="0"/>
              <a:t>Pest resistance</a:t>
            </a:r>
            <a:endParaRPr lang="en-US" sz="1050" b="1" dirty="0"/>
          </a:p>
        </p:txBody>
      </p:sp>
      <p:sp>
        <p:nvSpPr>
          <p:cNvPr id="18" name="TextBox 17"/>
          <p:cNvSpPr txBox="1"/>
          <p:nvPr/>
        </p:nvSpPr>
        <p:spPr>
          <a:xfrm>
            <a:off x="139956" y="4055057"/>
            <a:ext cx="2194560" cy="900246"/>
          </a:xfrm>
          <a:prstGeom prst="rect">
            <a:avLst/>
          </a:prstGeom>
          <a:noFill/>
        </p:spPr>
        <p:txBody>
          <a:bodyPr wrap="square" rtlCol="0">
            <a:spAutoFit/>
          </a:bodyPr>
          <a:lstStyle/>
          <a:p>
            <a:r>
              <a:rPr lang="en-US" sz="1050" b="1" dirty="0">
                <a:solidFill>
                  <a:srgbClr val="FFC000"/>
                </a:solidFill>
              </a:rPr>
              <a:t>Hybrids of </a:t>
            </a:r>
            <a:r>
              <a:rPr lang="en-US" sz="1050" b="1" i="1" dirty="0">
                <a:solidFill>
                  <a:srgbClr val="FFC000"/>
                </a:solidFill>
              </a:rPr>
              <a:t>Urochloa  humidicola</a:t>
            </a:r>
          </a:p>
          <a:p>
            <a:r>
              <a:rPr lang="en-US" sz="1050" b="1" dirty="0">
                <a:solidFill>
                  <a:srgbClr val="3B3838"/>
                </a:solidFill>
              </a:rPr>
              <a:t>Region:</a:t>
            </a:r>
            <a:r>
              <a:rPr lang="en-US" sz="1050" dirty="0">
                <a:solidFill>
                  <a:srgbClr val="3B3838"/>
                </a:solidFill>
              </a:rPr>
              <a:t> Tropics</a:t>
            </a:r>
          </a:p>
          <a:p>
            <a:r>
              <a:rPr lang="en-US" sz="1050" b="1" dirty="0">
                <a:solidFill>
                  <a:srgbClr val="3B3838"/>
                </a:solidFill>
              </a:rPr>
              <a:t>Basic traits: </a:t>
            </a:r>
            <a:r>
              <a:rPr lang="en-US" sz="1050" dirty="0"/>
              <a:t>Highly resilient, tolerant to poor soils and water flooding</a:t>
            </a:r>
            <a:endParaRPr lang="en-US" sz="1050" i="1" dirty="0"/>
          </a:p>
          <a:p>
            <a:r>
              <a:rPr lang="en-US" sz="1050" b="1" dirty="0"/>
              <a:t>Added value traits: </a:t>
            </a:r>
            <a:r>
              <a:rPr lang="en-US" sz="1050" dirty="0"/>
              <a:t>Quality</a:t>
            </a:r>
            <a:endParaRPr lang="en-US" sz="1050" b="1" dirty="0"/>
          </a:p>
        </p:txBody>
      </p:sp>
      <p:sp>
        <p:nvSpPr>
          <p:cNvPr id="19" name="TextBox 18"/>
          <p:cNvSpPr txBox="1"/>
          <p:nvPr/>
        </p:nvSpPr>
        <p:spPr>
          <a:xfrm>
            <a:off x="4329620" y="4552183"/>
            <a:ext cx="2194560" cy="900246"/>
          </a:xfrm>
          <a:prstGeom prst="rect">
            <a:avLst/>
          </a:prstGeom>
          <a:noFill/>
        </p:spPr>
        <p:txBody>
          <a:bodyPr wrap="square" rtlCol="0">
            <a:spAutoFit/>
          </a:bodyPr>
          <a:lstStyle/>
          <a:p>
            <a:r>
              <a:rPr lang="en-US" sz="1050" b="1" dirty="0">
                <a:solidFill>
                  <a:srgbClr val="00B050"/>
                </a:solidFill>
              </a:rPr>
              <a:t>Hybrids of </a:t>
            </a:r>
            <a:r>
              <a:rPr lang="en-US" sz="1050" b="1" i="1" dirty="0">
                <a:solidFill>
                  <a:srgbClr val="00B050"/>
                </a:solidFill>
              </a:rPr>
              <a:t>Megathyrsus </a:t>
            </a:r>
            <a:r>
              <a:rPr lang="en-US" sz="1050" b="1" i="1" dirty="0" err="1">
                <a:solidFill>
                  <a:srgbClr val="00B050"/>
                </a:solidFill>
              </a:rPr>
              <a:t>maximus</a:t>
            </a:r>
            <a:endParaRPr lang="en-US" sz="1050" b="1" i="1" dirty="0">
              <a:solidFill>
                <a:srgbClr val="00B050"/>
              </a:solidFill>
            </a:endParaRPr>
          </a:p>
          <a:p>
            <a:r>
              <a:rPr lang="en-US" sz="1050" b="1" dirty="0">
                <a:solidFill>
                  <a:srgbClr val="3B3838"/>
                </a:solidFill>
              </a:rPr>
              <a:t>Region:</a:t>
            </a:r>
            <a:r>
              <a:rPr lang="en-US" sz="1050" dirty="0">
                <a:solidFill>
                  <a:srgbClr val="3B3838"/>
                </a:solidFill>
              </a:rPr>
              <a:t> Tropics</a:t>
            </a:r>
          </a:p>
          <a:p>
            <a:r>
              <a:rPr lang="en-US" sz="1050" b="1" dirty="0">
                <a:solidFill>
                  <a:srgbClr val="3B3838"/>
                </a:solidFill>
              </a:rPr>
              <a:t>Basic traits: </a:t>
            </a:r>
            <a:r>
              <a:rPr lang="en-US" sz="1050" dirty="0"/>
              <a:t>Cut and carry, high biomass and quality for fertile soils</a:t>
            </a:r>
            <a:r>
              <a:rPr lang="en-US" sz="1050" i="1" dirty="0"/>
              <a:t> </a:t>
            </a:r>
          </a:p>
          <a:p>
            <a:r>
              <a:rPr lang="en-US" sz="1050" b="1" dirty="0"/>
              <a:t>Added value traits: </a:t>
            </a:r>
            <a:r>
              <a:rPr lang="en-US" sz="1050" dirty="0"/>
              <a:t>Resilience</a:t>
            </a:r>
            <a:endParaRPr lang="en-US" sz="1050" b="1" dirty="0"/>
          </a:p>
        </p:txBody>
      </p:sp>
      <p:sp>
        <p:nvSpPr>
          <p:cNvPr id="20" name="TextBox 19"/>
          <p:cNvSpPr txBox="1"/>
          <p:nvPr/>
        </p:nvSpPr>
        <p:spPr>
          <a:xfrm>
            <a:off x="6731095" y="4347303"/>
            <a:ext cx="2194560" cy="1061829"/>
          </a:xfrm>
          <a:prstGeom prst="rect">
            <a:avLst/>
          </a:prstGeom>
          <a:noFill/>
        </p:spPr>
        <p:txBody>
          <a:bodyPr wrap="square" rtlCol="0">
            <a:spAutoFit/>
          </a:bodyPr>
          <a:lstStyle/>
          <a:p>
            <a:r>
              <a:rPr lang="en-US" sz="1050" b="1" dirty="0">
                <a:solidFill>
                  <a:srgbClr val="7030A0"/>
                </a:solidFill>
              </a:rPr>
              <a:t>Dual purpose maize</a:t>
            </a:r>
          </a:p>
          <a:p>
            <a:r>
              <a:rPr lang="en-US" sz="1050" b="1" dirty="0">
                <a:solidFill>
                  <a:srgbClr val="3B3838"/>
                </a:solidFill>
              </a:rPr>
              <a:t>Region:</a:t>
            </a:r>
            <a:r>
              <a:rPr lang="en-US" sz="1050" dirty="0">
                <a:solidFill>
                  <a:srgbClr val="3B3838"/>
                </a:solidFill>
              </a:rPr>
              <a:t> Sub-tropics</a:t>
            </a:r>
          </a:p>
          <a:p>
            <a:r>
              <a:rPr lang="en-US" sz="1050" b="1" dirty="0">
                <a:solidFill>
                  <a:srgbClr val="3B3838"/>
                </a:solidFill>
              </a:rPr>
              <a:t>Basic traits: </a:t>
            </a:r>
            <a:r>
              <a:rPr lang="en-US" sz="1050" dirty="0"/>
              <a:t>Grain and </a:t>
            </a:r>
            <a:r>
              <a:rPr lang="en-US" sz="1050" dirty="0" err="1"/>
              <a:t>stover</a:t>
            </a:r>
            <a:r>
              <a:rPr lang="en-US" sz="1050" dirty="0"/>
              <a:t> yield and </a:t>
            </a:r>
            <a:r>
              <a:rPr lang="en-US" sz="1050" dirty="0" err="1"/>
              <a:t>stover</a:t>
            </a:r>
            <a:r>
              <a:rPr lang="en-US" sz="1050" dirty="0"/>
              <a:t> fodder quality </a:t>
            </a:r>
          </a:p>
          <a:p>
            <a:r>
              <a:rPr lang="en-US" sz="1050" b="1" dirty="0"/>
              <a:t>Added value traits: </a:t>
            </a:r>
            <a:r>
              <a:rPr lang="en-US" sz="1050" dirty="0"/>
              <a:t>Drought and temperature tolerance</a:t>
            </a:r>
          </a:p>
        </p:txBody>
      </p:sp>
      <p:cxnSp>
        <p:nvCxnSpPr>
          <p:cNvPr id="21" name="Elbow Connector 20"/>
          <p:cNvCxnSpPr>
            <a:stCxn id="20" idx="1"/>
          </p:cNvCxnSpPr>
          <p:nvPr/>
        </p:nvCxnSpPr>
        <p:spPr>
          <a:xfrm rot="10800000">
            <a:off x="6452122" y="3643364"/>
            <a:ext cx="278974" cy="1223313"/>
          </a:xfrm>
          <a:prstGeom prst="bentConnector2">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6" idx="1"/>
          </p:cNvCxnSpPr>
          <p:nvPr/>
        </p:nvCxnSpPr>
        <p:spPr>
          <a:xfrm rot="10800000" flipV="1">
            <a:off x="4723624" y="2219826"/>
            <a:ext cx="429206" cy="440853"/>
          </a:xfrm>
          <a:prstGeom prst="bentConnector2">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763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1028" descr="untitled1"/>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2823" y="3613269"/>
            <a:ext cx="1516814" cy="76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1513781"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Straight Connector 5"/>
          <p:cNvCxnSpPr/>
          <p:nvPr/>
        </p:nvCxnSpPr>
        <p:spPr>
          <a:xfrm>
            <a:off x="3006029"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Straight Connector 6"/>
          <p:cNvCxnSpPr/>
          <p:nvPr/>
        </p:nvCxnSpPr>
        <p:spPr>
          <a:xfrm>
            <a:off x="4427632"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Slide Number Placeholder 3"/>
          <p:cNvSpPr txBox="1">
            <a:spLocks/>
          </p:cNvSpPr>
          <p:nvPr/>
        </p:nvSpPr>
        <p:spPr>
          <a:xfrm>
            <a:off x="41988" y="-272921"/>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CO" sz="1350" dirty="0"/>
          </a:p>
        </p:txBody>
      </p:sp>
      <p:graphicFrame>
        <p:nvGraphicFramePr>
          <p:cNvPr id="12" name="Diagram 11"/>
          <p:cNvGraphicFramePr/>
          <p:nvPr/>
        </p:nvGraphicFramePr>
        <p:xfrm>
          <a:off x="106322" y="1367190"/>
          <a:ext cx="8915400" cy="548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254312"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60’s and 70’s</a:t>
            </a:r>
          </a:p>
        </p:txBody>
      </p:sp>
      <p:sp>
        <p:nvSpPr>
          <p:cNvPr id="14" name="TextBox 13"/>
          <p:cNvSpPr txBox="1"/>
          <p:nvPr/>
        </p:nvSpPr>
        <p:spPr>
          <a:xfrm>
            <a:off x="1700262"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Started at 70’s</a:t>
            </a:r>
          </a:p>
        </p:txBody>
      </p:sp>
      <p:sp>
        <p:nvSpPr>
          <p:cNvPr id="15" name="TextBox 14"/>
          <p:cNvSpPr txBox="1"/>
          <p:nvPr/>
        </p:nvSpPr>
        <p:spPr>
          <a:xfrm>
            <a:off x="3199479"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Started at 80’s</a:t>
            </a:r>
          </a:p>
        </p:txBody>
      </p:sp>
      <p:sp>
        <p:nvSpPr>
          <p:cNvPr id="16" name="TextBox 15"/>
          <p:cNvSpPr txBox="1"/>
          <p:nvPr/>
        </p:nvSpPr>
        <p:spPr>
          <a:xfrm>
            <a:off x="7378644"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From 2001 onward</a:t>
            </a:r>
          </a:p>
        </p:txBody>
      </p:sp>
      <p:sp>
        <p:nvSpPr>
          <p:cNvPr id="17" name="Right Arrow 16"/>
          <p:cNvSpPr/>
          <p:nvPr/>
        </p:nvSpPr>
        <p:spPr>
          <a:xfrm>
            <a:off x="4611655" y="1047709"/>
            <a:ext cx="2659184" cy="164802"/>
          </a:xfrm>
          <a:prstGeom prst="rightArrow">
            <a:avLst/>
          </a:prstGeom>
          <a:noFill/>
          <a:ln w="19050">
            <a:solidFill>
              <a:srgbClr val="163F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8" name="Content Placeholder 12" descr="IMG_0197.jpg"/>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334354" y="2700799"/>
            <a:ext cx="841477" cy="822960"/>
          </a:xfrm>
          <a:prstGeom prst="round2DiagRect">
            <a:avLst/>
          </a:prstGeom>
        </p:spPr>
      </p:pic>
      <p:sp>
        <p:nvSpPr>
          <p:cNvPr id="19" name="TextBox 18"/>
          <p:cNvSpPr txBox="1"/>
          <p:nvPr/>
        </p:nvSpPr>
        <p:spPr>
          <a:xfrm>
            <a:off x="712" y="2094370"/>
            <a:ext cx="1508760" cy="577081"/>
          </a:xfrm>
          <a:prstGeom prst="rect">
            <a:avLst/>
          </a:prstGeom>
          <a:noFill/>
        </p:spPr>
        <p:txBody>
          <a:bodyPr wrap="square" rtlCol="0">
            <a:spAutoFit/>
          </a:bodyPr>
          <a:lstStyle/>
          <a:p>
            <a:pPr algn="ctr"/>
            <a:r>
              <a:rPr lang="en-US" sz="1050" dirty="0">
                <a:solidFill>
                  <a:srgbClr val="3B3838"/>
                </a:solidFill>
              </a:rPr>
              <a:t>Adaptation to acid soils</a:t>
            </a:r>
          </a:p>
          <a:p>
            <a:pPr algn="ctr"/>
            <a:r>
              <a:rPr lang="en-US" sz="1050" b="1" i="1" dirty="0">
                <a:solidFill>
                  <a:srgbClr val="FF0000"/>
                </a:solidFill>
              </a:rPr>
              <a:t>U. </a:t>
            </a:r>
            <a:r>
              <a:rPr lang="en-US" sz="1050" b="1" i="1" dirty="0" err="1">
                <a:solidFill>
                  <a:srgbClr val="FF0000"/>
                </a:solidFill>
              </a:rPr>
              <a:t>decumbens</a:t>
            </a:r>
            <a:r>
              <a:rPr lang="en-US" sz="1050" b="1" i="1" dirty="0">
                <a:solidFill>
                  <a:srgbClr val="FF0000"/>
                </a:solidFill>
              </a:rPr>
              <a:t> </a:t>
            </a:r>
            <a:r>
              <a:rPr lang="en-US" sz="1050" dirty="0">
                <a:solidFill>
                  <a:srgbClr val="3B3838"/>
                </a:solidFill>
              </a:rPr>
              <a:t>(apomictic)</a:t>
            </a:r>
          </a:p>
        </p:txBody>
      </p:sp>
      <p:pic>
        <p:nvPicPr>
          <p:cNvPr id="20" name="Picture 2" descr="http://www.grupopapalotla.com/img/content/producto_mulat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988108" y="2488441"/>
            <a:ext cx="822960" cy="51192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http://www.grupopapalotla.com/img/content/producto_cobra.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869483" y="3888208"/>
            <a:ext cx="822960" cy="51192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http://www.grupopapalotla.com/img/content/producto_cayman.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312238" y="3236976"/>
            <a:ext cx="822960" cy="5119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8" descr="http://www.grupopapalotla.com/img/content/producto_camello.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8321040" y="4520647"/>
            <a:ext cx="822960" cy="51192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descr="Mulato Logo | Logos download"/>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410672" y="2037494"/>
            <a:ext cx="626095" cy="411480"/>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7517411" y="2427559"/>
            <a:ext cx="460382" cy="253916"/>
          </a:xfrm>
          <a:prstGeom prst="rect">
            <a:avLst/>
          </a:prstGeom>
          <a:noFill/>
        </p:spPr>
        <p:txBody>
          <a:bodyPr wrap="none" rtlCol="0">
            <a:spAutoFit/>
          </a:bodyPr>
          <a:lstStyle/>
          <a:p>
            <a:r>
              <a:rPr lang="en-US" sz="1050" b="1" dirty="0">
                <a:solidFill>
                  <a:srgbClr val="3B3838"/>
                </a:solidFill>
              </a:rPr>
              <a:t>2001</a:t>
            </a:r>
          </a:p>
        </p:txBody>
      </p:sp>
      <p:sp>
        <p:nvSpPr>
          <p:cNvPr id="26" name="TextBox 25"/>
          <p:cNvSpPr txBox="1"/>
          <p:nvPr/>
        </p:nvSpPr>
        <p:spPr>
          <a:xfrm>
            <a:off x="8193281" y="3014634"/>
            <a:ext cx="460382" cy="253916"/>
          </a:xfrm>
          <a:prstGeom prst="rect">
            <a:avLst/>
          </a:prstGeom>
          <a:noFill/>
        </p:spPr>
        <p:txBody>
          <a:bodyPr wrap="none" rtlCol="0">
            <a:spAutoFit/>
          </a:bodyPr>
          <a:lstStyle/>
          <a:p>
            <a:r>
              <a:rPr lang="en-US" sz="1050" b="1" dirty="0">
                <a:solidFill>
                  <a:srgbClr val="3B3838"/>
                </a:solidFill>
              </a:rPr>
              <a:t>2004</a:t>
            </a:r>
          </a:p>
        </p:txBody>
      </p:sp>
      <p:sp>
        <p:nvSpPr>
          <p:cNvPr id="27" name="TextBox 26"/>
          <p:cNvSpPr txBox="1"/>
          <p:nvPr/>
        </p:nvSpPr>
        <p:spPr>
          <a:xfrm>
            <a:off x="7517411" y="3727391"/>
            <a:ext cx="460382" cy="253916"/>
          </a:xfrm>
          <a:prstGeom prst="rect">
            <a:avLst/>
          </a:prstGeom>
          <a:noFill/>
        </p:spPr>
        <p:txBody>
          <a:bodyPr wrap="none" rtlCol="0">
            <a:spAutoFit/>
          </a:bodyPr>
          <a:lstStyle/>
          <a:p>
            <a:r>
              <a:rPr lang="en-US" sz="1050" b="1" dirty="0"/>
              <a:t>2010</a:t>
            </a:r>
          </a:p>
        </p:txBody>
      </p:sp>
      <p:sp>
        <p:nvSpPr>
          <p:cNvPr id="28" name="TextBox 27"/>
          <p:cNvSpPr txBox="1"/>
          <p:nvPr/>
        </p:nvSpPr>
        <p:spPr>
          <a:xfrm>
            <a:off x="8526213" y="5027223"/>
            <a:ext cx="460382" cy="253916"/>
          </a:xfrm>
          <a:prstGeom prst="rect">
            <a:avLst/>
          </a:prstGeom>
          <a:noFill/>
        </p:spPr>
        <p:txBody>
          <a:bodyPr wrap="none" rtlCol="0">
            <a:spAutoFit/>
          </a:bodyPr>
          <a:lstStyle/>
          <a:p>
            <a:r>
              <a:rPr lang="en-US" sz="1050" b="1" dirty="0">
                <a:solidFill>
                  <a:srgbClr val="3B3838"/>
                </a:solidFill>
              </a:rPr>
              <a:t>2018</a:t>
            </a:r>
          </a:p>
        </p:txBody>
      </p:sp>
      <p:sp>
        <p:nvSpPr>
          <p:cNvPr id="29" name="TextBox 28"/>
          <p:cNvSpPr txBox="1"/>
          <p:nvPr/>
        </p:nvSpPr>
        <p:spPr>
          <a:xfrm>
            <a:off x="4461421" y="5027223"/>
            <a:ext cx="460382" cy="253916"/>
          </a:xfrm>
          <a:prstGeom prst="rect">
            <a:avLst/>
          </a:prstGeom>
          <a:noFill/>
        </p:spPr>
        <p:txBody>
          <a:bodyPr wrap="none" rtlCol="0">
            <a:spAutoFit/>
          </a:bodyPr>
          <a:lstStyle/>
          <a:p>
            <a:r>
              <a:rPr lang="en-US" sz="1050" b="1" dirty="0">
                <a:solidFill>
                  <a:srgbClr val="3B3838"/>
                </a:solidFill>
              </a:rPr>
              <a:t>2003</a:t>
            </a:r>
          </a:p>
        </p:txBody>
      </p:sp>
      <p:sp>
        <p:nvSpPr>
          <p:cNvPr id="30" name="TextBox 29"/>
          <p:cNvSpPr txBox="1"/>
          <p:nvPr/>
        </p:nvSpPr>
        <p:spPr>
          <a:xfrm>
            <a:off x="4461421" y="4377308"/>
            <a:ext cx="460382" cy="253916"/>
          </a:xfrm>
          <a:prstGeom prst="rect">
            <a:avLst/>
          </a:prstGeom>
          <a:noFill/>
        </p:spPr>
        <p:txBody>
          <a:bodyPr wrap="none" rtlCol="0">
            <a:spAutoFit/>
          </a:bodyPr>
          <a:lstStyle/>
          <a:p>
            <a:r>
              <a:rPr lang="en-US" sz="1050" b="1" dirty="0">
                <a:solidFill>
                  <a:srgbClr val="3B3838"/>
                </a:solidFill>
              </a:rPr>
              <a:t>2001</a:t>
            </a:r>
          </a:p>
        </p:txBody>
      </p:sp>
      <p:sp>
        <p:nvSpPr>
          <p:cNvPr id="31" name="TextBox 30"/>
          <p:cNvSpPr txBox="1"/>
          <p:nvPr/>
        </p:nvSpPr>
        <p:spPr>
          <a:xfrm>
            <a:off x="8074655" y="4377308"/>
            <a:ext cx="460382" cy="253916"/>
          </a:xfrm>
          <a:prstGeom prst="rect">
            <a:avLst/>
          </a:prstGeom>
          <a:noFill/>
        </p:spPr>
        <p:txBody>
          <a:bodyPr wrap="none" rtlCol="0">
            <a:spAutoFit/>
          </a:bodyPr>
          <a:lstStyle/>
          <a:p>
            <a:r>
              <a:rPr lang="en-US" sz="1050" b="1" dirty="0"/>
              <a:t>2014</a:t>
            </a:r>
          </a:p>
        </p:txBody>
      </p:sp>
      <p:cxnSp>
        <p:nvCxnSpPr>
          <p:cNvPr id="32" name="Straight Arrow Connector 31"/>
          <p:cNvCxnSpPr>
            <a:stCxn id="29" idx="3"/>
          </p:cNvCxnSpPr>
          <p:nvPr/>
        </p:nvCxnSpPr>
        <p:spPr>
          <a:xfrm>
            <a:off x="4874035" y="5142640"/>
            <a:ext cx="35255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3"/>
            <a:endCxn id="31" idx="1"/>
          </p:cNvCxnSpPr>
          <p:nvPr/>
        </p:nvCxnSpPr>
        <p:spPr>
          <a:xfrm>
            <a:off x="4874035" y="4492724"/>
            <a:ext cx="32006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461421" y="3727391"/>
            <a:ext cx="460382" cy="253916"/>
          </a:xfrm>
          <a:prstGeom prst="rect">
            <a:avLst/>
          </a:prstGeom>
          <a:noFill/>
        </p:spPr>
        <p:txBody>
          <a:bodyPr wrap="none" rtlCol="0">
            <a:spAutoFit/>
          </a:bodyPr>
          <a:lstStyle/>
          <a:p>
            <a:r>
              <a:rPr lang="en-US" sz="1050" b="1" dirty="0">
                <a:solidFill>
                  <a:srgbClr val="3B3838"/>
                </a:solidFill>
              </a:rPr>
              <a:t>2001</a:t>
            </a:r>
          </a:p>
        </p:txBody>
      </p:sp>
      <p:cxnSp>
        <p:nvCxnSpPr>
          <p:cNvPr id="35" name="Straight Arrow Connector 34"/>
          <p:cNvCxnSpPr>
            <a:stCxn id="34" idx="3"/>
            <a:endCxn id="27" idx="1"/>
          </p:cNvCxnSpPr>
          <p:nvPr/>
        </p:nvCxnSpPr>
        <p:spPr>
          <a:xfrm>
            <a:off x="4874035" y="3842808"/>
            <a:ext cx="26433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461421" y="3014634"/>
            <a:ext cx="460382" cy="253916"/>
          </a:xfrm>
          <a:prstGeom prst="rect">
            <a:avLst/>
          </a:prstGeom>
          <a:noFill/>
        </p:spPr>
        <p:txBody>
          <a:bodyPr wrap="none" rtlCol="0">
            <a:spAutoFit/>
          </a:bodyPr>
          <a:lstStyle/>
          <a:p>
            <a:r>
              <a:rPr lang="en-US" sz="1050" b="1" dirty="0">
                <a:solidFill>
                  <a:srgbClr val="3B3838"/>
                </a:solidFill>
              </a:rPr>
              <a:t>1990</a:t>
            </a:r>
          </a:p>
        </p:txBody>
      </p:sp>
      <p:cxnSp>
        <p:nvCxnSpPr>
          <p:cNvPr id="37" name="Straight Arrow Connector 36"/>
          <p:cNvCxnSpPr>
            <a:stCxn id="36" idx="3"/>
            <a:endCxn id="26" idx="1"/>
          </p:cNvCxnSpPr>
          <p:nvPr/>
        </p:nvCxnSpPr>
        <p:spPr>
          <a:xfrm>
            <a:off x="4874035" y="3130051"/>
            <a:ext cx="33192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461421" y="2427559"/>
            <a:ext cx="460382" cy="253916"/>
          </a:xfrm>
          <a:prstGeom prst="rect">
            <a:avLst/>
          </a:prstGeom>
          <a:noFill/>
        </p:spPr>
        <p:txBody>
          <a:bodyPr wrap="none" rtlCol="0">
            <a:spAutoFit/>
          </a:bodyPr>
          <a:lstStyle/>
          <a:p>
            <a:r>
              <a:rPr lang="en-US" sz="1050" b="1" dirty="0">
                <a:solidFill>
                  <a:srgbClr val="3B3838"/>
                </a:solidFill>
              </a:rPr>
              <a:t>1988</a:t>
            </a:r>
          </a:p>
        </p:txBody>
      </p:sp>
      <p:cxnSp>
        <p:nvCxnSpPr>
          <p:cNvPr id="39" name="Straight Arrow Connector 38"/>
          <p:cNvCxnSpPr>
            <a:stCxn id="38" idx="3"/>
            <a:endCxn id="25" idx="1"/>
          </p:cNvCxnSpPr>
          <p:nvPr/>
        </p:nvCxnSpPr>
        <p:spPr>
          <a:xfrm>
            <a:off x="4874035" y="2542976"/>
            <a:ext cx="26433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161184" y="2562797"/>
            <a:ext cx="1178696" cy="1326032"/>
          </a:xfrm>
          <a:prstGeom prst="rect">
            <a:avLst/>
          </a:prstGeom>
        </p:spPr>
      </p:pic>
      <p:sp>
        <p:nvSpPr>
          <p:cNvPr id="41" name="TextBox 40"/>
          <p:cNvSpPr txBox="1"/>
          <p:nvPr/>
        </p:nvSpPr>
        <p:spPr>
          <a:xfrm>
            <a:off x="3300267" y="2031988"/>
            <a:ext cx="900532" cy="415498"/>
          </a:xfrm>
          <a:prstGeom prst="rect">
            <a:avLst/>
          </a:prstGeom>
          <a:noFill/>
        </p:spPr>
        <p:txBody>
          <a:bodyPr wrap="square" rtlCol="0">
            <a:spAutoFit/>
          </a:bodyPr>
          <a:lstStyle/>
          <a:p>
            <a:pPr algn="ctr"/>
            <a:r>
              <a:rPr lang="en-US" sz="1050" dirty="0"/>
              <a:t>Recurrent selection</a:t>
            </a:r>
          </a:p>
        </p:txBody>
      </p:sp>
      <p:pic>
        <p:nvPicPr>
          <p:cNvPr id="42" name="Picture 41"/>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3107295" y="4387511"/>
            <a:ext cx="1286476" cy="645057"/>
          </a:xfrm>
          <a:prstGeom prst="rect">
            <a:avLst/>
          </a:prstGeom>
        </p:spPr>
      </p:pic>
      <p:sp>
        <p:nvSpPr>
          <p:cNvPr id="43" name="TextBox 42"/>
          <p:cNvSpPr txBox="1"/>
          <p:nvPr/>
        </p:nvSpPr>
        <p:spPr>
          <a:xfrm>
            <a:off x="3185479" y="3935293"/>
            <a:ext cx="1130107" cy="415498"/>
          </a:xfrm>
          <a:prstGeom prst="rect">
            <a:avLst/>
          </a:prstGeom>
          <a:noFill/>
        </p:spPr>
        <p:txBody>
          <a:bodyPr wrap="square" rtlCol="0">
            <a:spAutoFit/>
          </a:bodyPr>
          <a:lstStyle/>
          <a:p>
            <a:pPr algn="ctr"/>
            <a:r>
              <a:rPr lang="en-US" sz="1050" dirty="0"/>
              <a:t>MET x 3Loc</a:t>
            </a:r>
          </a:p>
          <a:p>
            <a:pPr algn="ctr"/>
            <a:r>
              <a:rPr lang="en-US" sz="1050" dirty="0"/>
              <a:t>3000 hybrids</a:t>
            </a:r>
          </a:p>
        </p:txBody>
      </p:sp>
      <p:sp>
        <p:nvSpPr>
          <p:cNvPr id="44" name="TextBox 43"/>
          <p:cNvSpPr txBox="1"/>
          <p:nvPr/>
        </p:nvSpPr>
        <p:spPr>
          <a:xfrm>
            <a:off x="1520853" y="2104394"/>
            <a:ext cx="1487740" cy="577081"/>
          </a:xfrm>
          <a:prstGeom prst="rect">
            <a:avLst/>
          </a:prstGeom>
          <a:noFill/>
        </p:spPr>
        <p:txBody>
          <a:bodyPr wrap="square" rtlCol="0">
            <a:spAutoFit/>
          </a:bodyPr>
          <a:lstStyle/>
          <a:p>
            <a:pPr algn="ctr"/>
            <a:r>
              <a:rPr lang="en-US" sz="1050" b="1" dirty="0">
                <a:solidFill>
                  <a:srgbClr val="00B0F0"/>
                </a:solidFill>
              </a:rPr>
              <a:t>Basic information </a:t>
            </a:r>
            <a:r>
              <a:rPr lang="en-US" sz="1050" dirty="0">
                <a:solidFill>
                  <a:srgbClr val="3B3838"/>
                </a:solidFill>
              </a:rPr>
              <a:t>about the cytology and reproduction of grasses</a:t>
            </a:r>
          </a:p>
        </p:txBody>
      </p:sp>
      <p:pic>
        <p:nvPicPr>
          <p:cNvPr id="45" name="Picture 44"/>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611170" y="2955806"/>
            <a:ext cx="497321" cy="497321"/>
          </a:xfrm>
          <a:prstGeom prst="rect">
            <a:avLst/>
          </a:prstGeom>
        </p:spPr>
      </p:pic>
      <p:sp>
        <p:nvSpPr>
          <p:cNvPr id="46" name="TextBox 45"/>
          <p:cNvSpPr txBox="1"/>
          <p:nvPr/>
        </p:nvSpPr>
        <p:spPr>
          <a:xfrm>
            <a:off x="2049342" y="2852446"/>
            <a:ext cx="934169" cy="727122"/>
          </a:xfrm>
          <a:prstGeom prst="rect">
            <a:avLst/>
          </a:prstGeom>
          <a:noFill/>
        </p:spPr>
        <p:txBody>
          <a:bodyPr wrap="square" rtlCol="0">
            <a:spAutoFit/>
          </a:bodyPr>
          <a:lstStyle/>
          <a:p>
            <a:pPr algn="ctr"/>
            <a:r>
              <a:rPr lang="en-US" sz="825" b="1" dirty="0">
                <a:solidFill>
                  <a:schemeClr val="tx1">
                    <a:lumMod val="65000"/>
                    <a:lumOff val="35000"/>
                  </a:schemeClr>
                </a:solidFill>
                <a:ea typeface="ＭＳ Ｐゴシック" panose="020B0600070205080204" pitchFamily="34" charset="-128"/>
              </a:rPr>
              <a:t>Differences in ploidy </a:t>
            </a:r>
          </a:p>
          <a:p>
            <a:pPr algn="ctr"/>
            <a:r>
              <a:rPr lang="en-US" sz="825" dirty="0">
                <a:solidFill>
                  <a:schemeClr val="tx1">
                    <a:lumMod val="65000"/>
                    <a:lumOff val="35000"/>
                  </a:schemeClr>
                </a:solidFill>
                <a:ea typeface="ＭＳ Ｐゴシック" panose="020B0600070205080204" pitchFamily="34" charset="-128"/>
              </a:rPr>
              <a:t>(intra- and inter-specific differences)</a:t>
            </a:r>
          </a:p>
        </p:txBody>
      </p:sp>
      <p:pic>
        <p:nvPicPr>
          <p:cNvPr id="47" name="Picture 46"/>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1537497" y="3580607"/>
            <a:ext cx="944720" cy="928617"/>
          </a:xfrm>
          <a:prstGeom prst="rect">
            <a:avLst/>
          </a:prstGeom>
        </p:spPr>
      </p:pic>
      <p:pic>
        <p:nvPicPr>
          <p:cNvPr id="48" name="Picture 47"/>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2457344" y="3614651"/>
            <a:ext cx="493005" cy="623802"/>
          </a:xfrm>
          <a:prstGeom prst="rect">
            <a:avLst/>
          </a:prstGeom>
        </p:spPr>
      </p:pic>
      <p:sp>
        <p:nvSpPr>
          <p:cNvPr id="49" name="TextBox 48"/>
          <p:cNvSpPr txBox="1"/>
          <p:nvPr/>
        </p:nvSpPr>
        <p:spPr>
          <a:xfrm>
            <a:off x="712" y="4415607"/>
            <a:ext cx="1508760" cy="738664"/>
          </a:xfrm>
          <a:prstGeom prst="rect">
            <a:avLst/>
          </a:prstGeom>
          <a:noFill/>
        </p:spPr>
        <p:txBody>
          <a:bodyPr wrap="square" rtlCol="0">
            <a:spAutoFit/>
          </a:bodyPr>
          <a:lstStyle/>
          <a:p>
            <a:pPr algn="ctr"/>
            <a:r>
              <a:rPr lang="en-US" sz="1050" dirty="0">
                <a:solidFill>
                  <a:srgbClr val="3B3838"/>
                </a:solidFill>
              </a:rPr>
              <a:t>Resistance to spittlebugs</a:t>
            </a:r>
          </a:p>
          <a:p>
            <a:pPr algn="ctr"/>
            <a:r>
              <a:rPr lang="en-US" sz="1050" b="1" i="1" dirty="0">
                <a:solidFill>
                  <a:srgbClr val="FF0000"/>
                </a:solidFill>
              </a:rPr>
              <a:t>U. </a:t>
            </a:r>
            <a:r>
              <a:rPr lang="en-US" sz="1050" b="1" i="1" dirty="0" err="1">
                <a:solidFill>
                  <a:srgbClr val="FF0000"/>
                </a:solidFill>
              </a:rPr>
              <a:t>Brizantha</a:t>
            </a:r>
            <a:endParaRPr lang="en-US" sz="1050" b="1" i="1" dirty="0">
              <a:solidFill>
                <a:srgbClr val="FF0000"/>
              </a:solidFill>
            </a:endParaRPr>
          </a:p>
          <a:p>
            <a:pPr algn="ctr"/>
            <a:r>
              <a:rPr lang="en-US" sz="1050" dirty="0">
                <a:solidFill>
                  <a:srgbClr val="3B3838"/>
                </a:solidFill>
              </a:rPr>
              <a:t>(apomictic)</a:t>
            </a:r>
          </a:p>
        </p:txBody>
      </p:sp>
      <p:pic>
        <p:nvPicPr>
          <p:cNvPr id="50" name="Picture 49"/>
          <p:cNvPicPr>
            <a:picLocks noChangeAspect="1"/>
          </p:cNvPicPr>
          <p:nvPr/>
        </p:nvPicPr>
        <p:blipFill rotWithShape="1">
          <a:blip r:embed="rId19" cstate="email">
            <a:extLst>
              <a:ext uri="{28A0092B-C50C-407E-A947-70E740481C1C}">
                <a14:useLocalDpi xmlns:a14="http://schemas.microsoft.com/office/drawing/2010/main"/>
              </a:ext>
            </a:extLst>
          </a:blip>
          <a:srcRect/>
          <a:stretch/>
        </p:blipFill>
        <p:spPr>
          <a:xfrm>
            <a:off x="343612" y="4989121"/>
            <a:ext cx="822960" cy="822960"/>
          </a:xfrm>
          <a:prstGeom prst="round2DiagRect">
            <a:avLst/>
          </a:prstGeom>
        </p:spPr>
      </p:pic>
      <p:sp>
        <p:nvSpPr>
          <p:cNvPr id="51" name="TextBox 50"/>
          <p:cNvSpPr txBox="1"/>
          <p:nvPr/>
        </p:nvSpPr>
        <p:spPr>
          <a:xfrm>
            <a:off x="3361247" y="5314760"/>
            <a:ext cx="1521736" cy="415498"/>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050" dirty="0"/>
              <a:t>Br19 on the field 3000 hybrids</a:t>
            </a:r>
          </a:p>
        </p:txBody>
      </p:sp>
      <p:sp>
        <p:nvSpPr>
          <p:cNvPr id="52" name="TextBox 51"/>
          <p:cNvSpPr txBox="1"/>
          <p:nvPr/>
        </p:nvSpPr>
        <p:spPr>
          <a:xfrm>
            <a:off x="4965135" y="5276403"/>
            <a:ext cx="596538" cy="253916"/>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050" dirty="0"/>
              <a:t>Br15</a:t>
            </a:r>
          </a:p>
        </p:txBody>
      </p:sp>
      <p:sp>
        <p:nvSpPr>
          <p:cNvPr id="53" name="TextBox 52"/>
          <p:cNvSpPr txBox="1"/>
          <p:nvPr/>
        </p:nvSpPr>
        <p:spPr>
          <a:xfrm>
            <a:off x="5328697" y="5553402"/>
            <a:ext cx="596538" cy="253916"/>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050" dirty="0"/>
              <a:t>Br12</a:t>
            </a:r>
          </a:p>
        </p:txBody>
      </p:sp>
      <p:sp>
        <p:nvSpPr>
          <p:cNvPr id="54" name="TextBox 53"/>
          <p:cNvSpPr txBox="1"/>
          <p:nvPr/>
        </p:nvSpPr>
        <p:spPr>
          <a:xfrm>
            <a:off x="5692259" y="5276403"/>
            <a:ext cx="596538" cy="253916"/>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050" dirty="0"/>
              <a:t>Br09</a:t>
            </a:r>
          </a:p>
        </p:txBody>
      </p:sp>
      <p:sp>
        <p:nvSpPr>
          <p:cNvPr id="55" name="TextBox 54"/>
          <p:cNvSpPr txBox="1"/>
          <p:nvPr/>
        </p:nvSpPr>
        <p:spPr>
          <a:xfrm>
            <a:off x="6055820" y="5553402"/>
            <a:ext cx="596538" cy="253916"/>
          </a:xfrm>
          <a:prstGeom prst="rect">
            <a:avLst/>
          </a:prstGeom>
          <a:solidFill>
            <a:schemeClr val="accent2"/>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050" dirty="0"/>
              <a:t>Br04</a:t>
            </a:r>
          </a:p>
        </p:txBody>
      </p:sp>
      <p:pic>
        <p:nvPicPr>
          <p:cNvPr id="56" name="Picture 2"/>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bwMode="auto">
          <a:xfrm>
            <a:off x="2239408" y="4582997"/>
            <a:ext cx="716523" cy="5596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6"/>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1745976" y="4678176"/>
            <a:ext cx="287137" cy="277292"/>
          </a:xfrm>
          <a:prstGeom prst="rect">
            <a:avLst/>
          </a:prstGeom>
        </p:spPr>
      </p:pic>
      <p:pic>
        <p:nvPicPr>
          <p:cNvPr id="58" name="Picture 57"/>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1579821" y="5395191"/>
            <a:ext cx="776344" cy="488120"/>
          </a:xfrm>
          <a:prstGeom prst="rect">
            <a:avLst/>
          </a:prstGeom>
        </p:spPr>
      </p:pic>
      <p:pic>
        <p:nvPicPr>
          <p:cNvPr id="59" name="Picture 58"/>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2384941" y="5414473"/>
            <a:ext cx="589781" cy="449554"/>
          </a:xfrm>
          <a:prstGeom prst="rect">
            <a:avLst/>
          </a:prstGeom>
        </p:spPr>
      </p:pic>
      <p:pic>
        <p:nvPicPr>
          <p:cNvPr id="60" name="Picture 59"/>
          <p:cNvPicPr>
            <a:picLocks noChangeAspect="1"/>
          </p:cNvPicPr>
          <p:nvPr/>
        </p:nvPicPr>
        <p:blipFill>
          <a:blip r:embed="rId24" cstate="email">
            <a:extLst>
              <a:ext uri="{28A0092B-C50C-407E-A947-70E740481C1C}">
                <a14:useLocalDpi xmlns:a14="http://schemas.microsoft.com/office/drawing/2010/main"/>
              </a:ext>
            </a:extLst>
          </a:blip>
          <a:stretch>
            <a:fillRect/>
          </a:stretch>
        </p:blipFill>
        <p:spPr>
          <a:xfrm>
            <a:off x="1817945" y="5248165"/>
            <a:ext cx="321685" cy="147026"/>
          </a:xfrm>
          <a:prstGeom prst="rect">
            <a:avLst/>
          </a:prstGeom>
        </p:spPr>
      </p:pic>
    </p:spTree>
    <p:extLst>
      <p:ext uri="{BB962C8B-B14F-4D97-AF65-F5344CB8AC3E}">
        <p14:creationId xmlns:p14="http://schemas.microsoft.com/office/powerpoint/2010/main" val="3742852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987" y="3604840"/>
            <a:ext cx="8754446" cy="67441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350" dirty="0"/>
          </a:p>
        </p:txBody>
      </p:sp>
      <p:cxnSp>
        <p:nvCxnSpPr>
          <p:cNvPr id="7" name="Straight Connector 6"/>
          <p:cNvCxnSpPr/>
          <p:nvPr/>
        </p:nvCxnSpPr>
        <p:spPr>
          <a:xfrm>
            <a:off x="1584426"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p:cNvCxnSpPr/>
          <p:nvPr/>
        </p:nvCxnSpPr>
        <p:spPr>
          <a:xfrm>
            <a:off x="3006029"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 name="Straight Connector 8"/>
          <p:cNvCxnSpPr/>
          <p:nvPr/>
        </p:nvCxnSpPr>
        <p:spPr>
          <a:xfrm>
            <a:off x="4427632"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p:cNvCxnSpPr/>
          <p:nvPr/>
        </p:nvCxnSpPr>
        <p:spPr>
          <a:xfrm>
            <a:off x="5849235"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 name="Straight Connector 10"/>
          <p:cNvCxnSpPr/>
          <p:nvPr/>
        </p:nvCxnSpPr>
        <p:spPr>
          <a:xfrm>
            <a:off x="7270839" y="2094370"/>
            <a:ext cx="9637" cy="35596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Slide Number Placeholder 3"/>
          <p:cNvSpPr txBox="1">
            <a:spLocks/>
          </p:cNvSpPr>
          <p:nvPr/>
        </p:nvSpPr>
        <p:spPr>
          <a:xfrm>
            <a:off x="41988" y="-272921"/>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CO" sz="1350" dirty="0"/>
          </a:p>
        </p:txBody>
      </p:sp>
      <p:graphicFrame>
        <p:nvGraphicFramePr>
          <p:cNvPr id="13" name="Diagram 12"/>
          <p:cNvGraphicFramePr/>
          <p:nvPr/>
        </p:nvGraphicFramePr>
        <p:xfrm>
          <a:off x="106322" y="1367190"/>
          <a:ext cx="8915400" cy="548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extBox 13"/>
          <p:cNvSpPr txBox="1"/>
          <p:nvPr/>
        </p:nvSpPr>
        <p:spPr>
          <a:xfrm>
            <a:off x="254312"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1 </a:t>
            </a:r>
          </a:p>
        </p:txBody>
      </p:sp>
      <p:sp>
        <p:nvSpPr>
          <p:cNvPr id="15" name="TextBox 14"/>
          <p:cNvSpPr txBox="1"/>
          <p:nvPr/>
        </p:nvSpPr>
        <p:spPr>
          <a:xfrm>
            <a:off x="1679178"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2 </a:t>
            </a:r>
          </a:p>
        </p:txBody>
      </p:sp>
      <p:sp>
        <p:nvSpPr>
          <p:cNvPr id="16" name="TextBox 15"/>
          <p:cNvSpPr txBox="1"/>
          <p:nvPr/>
        </p:nvSpPr>
        <p:spPr>
          <a:xfrm>
            <a:off x="3104045"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3 </a:t>
            </a:r>
          </a:p>
        </p:txBody>
      </p:sp>
      <p:sp>
        <p:nvSpPr>
          <p:cNvPr id="17" name="TextBox 16"/>
          <p:cNvSpPr txBox="1"/>
          <p:nvPr/>
        </p:nvSpPr>
        <p:spPr>
          <a:xfrm>
            <a:off x="4528911"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4 </a:t>
            </a:r>
          </a:p>
        </p:txBody>
      </p:sp>
      <p:sp>
        <p:nvSpPr>
          <p:cNvPr id="18" name="TextBox 17"/>
          <p:cNvSpPr txBox="1"/>
          <p:nvPr/>
        </p:nvSpPr>
        <p:spPr>
          <a:xfrm>
            <a:off x="5953778"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5 </a:t>
            </a:r>
          </a:p>
        </p:txBody>
      </p:sp>
      <p:sp>
        <p:nvSpPr>
          <p:cNvPr id="19" name="TextBox 18"/>
          <p:cNvSpPr txBox="1"/>
          <p:nvPr/>
        </p:nvSpPr>
        <p:spPr>
          <a:xfrm>
            <a:off x="7378644" y="1014694"/>
            <a:ext cx="1252492" cy="253916"/>
          </a:xfrm>
          <a:prstGeom prst="rect">
            <a:avLst/>
          </a:prstGeom>
          <a:noFill/>
          <a:ln w="19050">
            <a:solidFill>
              <a:srgbClr val="163F6D"/>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50" dirty="0">
                <a:solidFill>
                  <a:srgbClr val="163F6D"/>
                </a:solidFill>
              </a:rPr>
              <a:t>Stage 6 </a:t>
            </a:r>
          </a:p>
        </p:txBody>
      </p:sp>
      <p:sp>
        <p:nvSpPr>
          <p:cNvPr id="20" name="Rectangle 19"/>
          <p:cNvSpPr/>
          <p:nvPr/>
        </p:nvSpPr>
        <p:spPr>
          <a:xfrm>
            <a:off x="1673799" y="2038234"/>
            <a:ext cx="1252492" cy="3241727"/>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ln>
            <a:solidFill>
              <a:schemeClr val="bg1">
                <a:lumMod val="5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err="1"/>
              <a:t>ToolBox</a:t>
            </a:r>
            <a:r>
              <a:rPr lang="en-US" sz="1050" dirty="0"/>
              <a:t>:</a:t>
            </a:r>
          </a:p>
          <a:p>
            <a:pPr algn="ctr"/>
            <a:endParaRPr lang="en-US" sz="1050" dirty="0"/>
          </a:p>
          <a:p>
            <a:pPr algn="ctr"/>
            <a:r>
              <a:rPr lang="en-US" sz="1050" dirty="0"/>
              <a:t>Genomic tools</a:t>
            </a:r>
          </a:p>
          <a:p>
            <a:pPr algn="ctr"/>
            <a:endParaRPr lang="en-US" sz="1050" dirty="0"/>
          </a:p>
          <a:p>
            <a:pPr algn="ctr"/>
            <a:r>
              <a:rPr lang="en-US" sz="1050" dirty="0"/>
              <a:t>Marker </a:t>
            </a:r>
            <a:r>
              <a:rPr lang="en-US" sz="1050" dirty="0" err="1"/>
              <a:t>Assissted</a:t>
            </a:r>
            <a:r>
              <a:rPr lang="en-US" sz="1050" dirty="0"/>
              <a:t> Selection</a:t>
            </a:r>
          </a:p>
          <a:p>
            <a:pPr algn="ctr"/>
            <a:endParaRPr lang="en-US" sz="1050" dirty="0"/>
          </a:p>
          <a:p>
            <a:pPr algn="ctr"/>
            <a:r>
              <a:rPr lang="en-US" sz="1050" dirty="0"/>
              <a:t>High-</a:t>
            </a:r>
            <a:r>
              <a:rPr lang="en-US" sz="1050" dirty="0" err="1"/>
              <a:t>troughput</a:t>
            </a:r>
            <a:r>
              <a:rPr lang="en-US" sz="1050" dirty="0"/>
              <a:t> Phenotyping</a:t>
            </a:r>
          </a:p>
          <a:p>
            <a:pPr algn="ctr"/>
            <a:endParaRPr lang="en-US" sz="1050" dirty="0"/>
          </a:p>
          <a:p>
            <a:pPr algn="ctr"/>
            <a:r>
              <a:rPr lang="en-US" sz="1050" dirty="0"/>
              <a:t>Drone image analysis</a:t>
            </a:r>
          </a:p>
          <a:p>
            <a:pPr algn="ctr"/>
            <a:endParaRPr lang="en-US" sz="1050" dirty="0"/>
          </a:p>
          <a:p>
            <a:pPr algn="ctr"/>
            <a:r>
              <a:rPr lang="en-US" sz="1050" dirty="0"/>
              <a:t>NIRS</a:t>
            </a:r>
          </a:p>
        </p:txBody>
      </p:sp>
      <p:sp>
        <p:nvSpPr>
          <p:cNvPr id="21" name="TextBox 20"/>
          <p:cNvSpPr txBox="1"/>
          <p:nvPr/>
        </p:nvSpPr>
        <p:spPr>
          <a:xfrm>
            <a:off x="7375298" y="2286000"/>
            <a:ext cx="1371600" cy="415498"/>
          </a:xfrm>
          <a:prstGeom prst="rect">
            <a:avLst/>
          </a:prstGeom>
          <a:noFill/>
          <a:ln w="1905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a:t>Kakamega</a:t>
            </a:r>
            <a:r>
              <a:rPr lang="en-GB" sz="1050" dirty="0"/>
              <a:t>-I</a:t>
            </a:r>
          </a:p>
          <a:p>
            <a:pPr algn="ctr"/>
            <a:r>
              <a:rPr lang="en-GB" sz="1050" dirty="0" err="1"/>
              <a:t>Kakamega</a:t>
            </a:r>
            <a:r>
              <a:rPr lang="en-GB" sz="1050" dirty="0"/>
              <a:t>-II</a:t>
            </a:r>
            <a:endParaRPr lang="en-US" sz="1050" dirty="0"/>
          </a:p>
        </p:txBody>
      </p:sp>
      <p:sp>
        <p:nvSpPr>
          <p:cNvPr id="22" name="TextBox 21"/>
          <p:cNvSpPr txBox="1"/>
          <p:nvPr/>
        </p:nvSpPr>
        <p:spPr>
          <a:xfrm>
            <a:off x="7375298" y="3172619"/>
            <a:ext cx="1371600" cy="415498"/>
          </a:xfrm>
          <a:prstGeom prst="rect">
            <a:avLst/>
          </a:prstGeom>
          <a:noFill/>
          <a:ln w="19050">
            <a:solidFill>
              <a:schemeClr val="accent2"/>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050" b="1" dirty="0"/>
              <a:t>HB-1964 </a:t>
            </a:r>
          </a:p>
          <a:p>
            <a:pPr algn="ctr"/>
            <a:r>
              <a:rPr lang="en-US" sz="1050" b="1" dirty="0"/>
              <a:t>HB-1963</a:t>
            </a:r>
          </a:p>
        </p:txBody>
      </p:sp>
      <p:sp>
        <p:nvSpPr>
          <p:cNvPr id="23" name="TextBox 22"/>
          <p:cNvSpPr txBox="1"/>
          <p:nvPr/>
        </p:nvSpPr>
        <p:spPr>
          <a:xfrm>
            <a:off x="7375298" y="3671782"/>
            <a:ext cx="1371600" cy="577081"/>
          </a:xfrm>
          <a:prstGeom prst="rect">
            <a:avLst/>
          </a:prstGeom>
          <a:noFill/>
          <a:ln w="19050">
            <a:solidFill>
              <a:srgbClr val="FF000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050" b="1" dirty="0" err="1"/>
              <a:t>Mulato</a:t>
            </a:r>
            <a:r>
              <a:rPr lang="en-US" sz="1050" b="1" dirty="0"/>
              <a:t> II              Cayman</a:t>
            </a:r>
          </a:p>
          <a:p>
            <a:pPr algn="ctr"/>
            <a:r>
              <a:rPr lang="en-US" sz="1050" b="1" dirty="0"/>
              <a:t>Cobra</a:t>
            </a:r>
          </a:p>
        </p:txBody>
      </p:sp>
      <p:sp>
        <p:nvSpPr>
          <p:cNvPr id="24" name="TextBox 23"/>
          <p:cNvSpPr txBox="1"/>
          <p:nvPr/>
        </p:nvSpPr>
        <p:spPr>
          <a:xfrm>
            <a:off x="4528795" y="4333294"/>
            <a:ext cx="1234440" cy="415498"/>
          </a:xfrm>
          <a:prstGeom prst="rect">
            <a:avLst/>
          </a:prstGeom>
          <a:ln w="19050">
            <a:solidFill>
              <a:srgbClr val="FFC00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050" b="1" dirty="0" err="1"/>
              <a:t>Bh</a:t>
            </a:r>
            <a:r>
              <a:rPr lang="en-US" sz="1050" b="1" dirty="0"/>
              <a:t> 16 population of 26 hybrids</a:t>
            </a:r>
          </a:p>
        </p:txBody>
      </p:sp>
      <p:sp>
        <p:nvSpPr>
          <p:cNvPr id="25" name="TextBox 24"/>
          <p:cNvSpPr txBox="1"/>
          <p:nvPr/>
        </p:nvSpPr>
        <p:spPr>
          <a:xfrm>
            <a:off x="7375298" y="5333155"/>
            <a:ext cx="1371600" cy="415498"/>
          </a:xfrm>
          <a:prstGeom prst="rect">
            <a:avLst/>
          </a:prstGeom>
          <a:solidFill>
            <a:schemeClr val="bg1"/>
          </a:solidFill>
          <a:ln w="19050">
            <a:solidFill>
              <a:srgbClr val="7030A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IN" sz="1050" b="1" dirty="0"/>
              <a:t>CAH153</a:t>
            </a:r>
            <a:r>
              <a:rPr lang="en-IN" sz="1050" dirty="0"/>
              <a:t> </a:t>
            </a:r>
          </a:p>
          <a:p>
            <a:pPr algn="ctr"/>
            <a:r>
              <a:rPr lang="en-IN" sz="1050" dirty="0"/>
              <a:t>hybrid </a:t>
            </a:r>
            <a:r>
              <a:rPr lang="en-US" sz="1050" dirty="0"/>
              <a:t>maize</a:t>
            </a:r>
          </a:p>
        </p:txBody>
      </p:sp>
      <p:sp>
        <p:nvSpPr>
          <p:cNvPr id="26" name="TextBox 25"/>
          <p:cNvSpPr txBox="1"/>
          <p:nvPr/>
        </p:nvSpPr>
        <p:spPr>
          <a:xfrm>
            <a:off x="3043054" y="2689249"/>
            <a:ext cx="1335494" cy="1015663"/>
          </a:xfrm>
          <a:prstGeom prst="rect">
            <a:avLst/>
          </a:prstGeom>
        </p:spPr>
        <p:style>
          <a:lnRef idx="3">
            <a:schemeClr val="lt1"/>
          </a:lnRef>
          <a:fillRef idx="1">
            <a:schemeClr val="dk1"/>
          </a:fillRef>
          <a:effectRef idx="1">
            <a:schemeClr val="dk1"/>
          </a:effectRef>
          <a:fontRef idx="minor">
            <a:schemeClr val="lt1"/>
          </a:fontRef>
        </p:style>
        <p:txBody>
          <a:bodyPr wrap="square" rtlCol="0" anchor="ctr">
            <a:spAutoFit/>
          </a:bodyPr>
          <a:lstStyle/>
          <a:p>
            <a:pPr algn="ctr"/>
            <a:r>
              <a:rPr lang="en-US" sz="1200" dirty="0"/>
              <a:t>Crosses and selections according to each crop breeding strategy</a:t>
            </a:r>
          </a:p>
        </p:txBody>
      </p:sp>
      <p:sp>
        <p:nvSpPr>
          <p:cNvPr id="27" name="Right Arrow 26"/>
          <p:cNvSpPr/>
          <p:nvPr/>
        </p:nvSpPr>
        <p:spPr>
          <a:xfrm>
            <a:off x="4889262" y="2403283"/>
            <a:ext cx="639462" cy="283361"/>
          </a:xfrm>
          <a:prstGeom prst="right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350"/>
          </a:p>
        </p:txBody>
      </p:sp>
      <p:sp>
        <p:nvSpPr>
          <p:cNvPr id="28" name="Right Arrow 27"/>
          <p:cNvSpPr/>
          <p:nvPr/>
        </p:nvSpPr>
        <p:spPr>
          <a:xfrm>
            <a:off x="4899048" y="3227146"/>
            <a:ext cx="639462" cy="283361"/>
          </a:xfrm>
          <a:prstGeom prst="rightArrow">
            <a:avLst/>
          </a:prstGeom>
          <a:ln w="19050">
            <a:solidFill>
              <a:schemeClr val="accent2"/>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350"/>
          </a:p>
        </p:txBody>
      </p:sp>
      <p:sp>
        <p:nvSpPr>
          <p:cNvPr id="29" name="Right Arrow 28"/>
          <p:cNvSpPr/>
          <p:nvPr/>
        </p:nvSpPr>
        <p:spPr>
          <a:xfrm>
            <a:off x="4899048" y="3807100"/>
            <a:ext cx="639462" cy="283361"/>
          </a:xfrm>
          <a:prstGeom prst="rightArrow">
            <a:avLst/>
          </a:prstGeom>
          <a:ln w="1905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350"/>
          </a:p>
        </p:txBody>
      </p:sp>
      <p:sp>
        <p:nvSpPr>
          <p:cNvPr id="30" name="Right Arrow 29"/>
          <p:cNvSpPr/>
          <p:nvPr/>
        </p:nvSpPr>
        <p:spPr>
          <a:xfrm>
            <a:off x="4889262" y="5387683"/>
            <a:ext cx="639462" cy="283361"/>
          </a:xfrm>
          <a:prstGeom prst="rightArrow">
            <a:avLst/>
          </a:prstGeom>
          <a:ln w="1905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31" name="Right Arrow 30"/>
          <p:cNvSpPr/>
          <p:nvPr/>
        </p:nvSpPr>
        <p:spPr>
          <a:xfrm>
            <a:off x="6365901" y="2403283"/>
            <a:ext cx="639462" cy="283361"/>
          </a:xfrm>
          <a:prstGeom prst="right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350"/>
          </a:p>
        </p:txBody>
      </p:sp>
      <p:sp>
        <p:nvSpPr>
          <p:cNvPr id="32" name="Right Arrow 31"/>
          <p:cNvSpPr/>
          <p:nvPr/>
        </p:nvSpPr>
        <p:spPr>
          <a:xfrm>
            <a:off x="6375687" y="3227146"/>
            <a:ext cx="639462" cy="283361"/>
          </a:xfrm>
          <a:prstGeom prst="rightArrow">
            <a:avLst/>
          </a:prstGeom>
          <a:ln w="19050">
            <a:solidFill>
              <a:schemeClr val="accent2"/>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350"/>
          </a:p>
        </p:txBody>
      </p:sp>
      <p:sp>
        <p:nvSpPr>
          <p:cNvPr id="33" name="Right Arrow 32"/>
          <p:cNvSpPr/>
          <p:nvPr/>
        </p:nvSpPr>
        <p:spPr>
          <a:xfrm>
            <a:off x="6375687" y="3807100"/>
            <a:ext cx="639462" cy="283361"/>
          </a:xfrm>
          <a:prstGeom prst="rightArrow">
            <a:avLst/>
          </a:prstGeom>
          <a:ln w="1905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350"/>
          </a:p>
        </p:txBody>
      </p:sp>
      <p:sp>
        <p:nvSpPr>
          <p:cNvPr id="34" name="Right Arrow 33"/>
          <p:cNvSpPr/>
          <p:nvPr/>
        </p:nvSpPr>
        <p:spPr>
          <a:xfrm>
            <a:off x="6365901" y="5387683"/>
            <a:ext cx="639462" cy="283361"/>
          </a:xfrm>
          <a:prstGeom prst="rightArrow">
            <a:avLst/>
          </a:prstGeom>
          <a:ln w="1905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35" name="TextBox 34"/>
          <p:cNvSpPr txBox="1"/>
          <p:nvPr/>
        </p:nvSpPr>
        <p:spPr>
          <a:xfrm>
            <a:off x="3992524" y="4833224"/>
            <a:ext cx="1371600" cy="415498"/>
          </a:xfrm>
          <a:prstGeom prst="rect">
            <a:avLst/>
          </a:prstGeom>
          <a:ln w="19050">
            <a:solidFill>
              <a:srgbClr val="00B05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050" b="1" dirty="0"/>
              <a:t>Pm16 population of 5 promising hybrids</a:t>
            </a:r>
            <a:endParaRPr lang="en-US" sz="1050" b="1" i="1" dirty="0"/>
          </a:p>
        </p:txBody>
      </p:sp>
      <p:sp>
        <p:nvSpPr>
          <p:cNvPr id="36" name="TextBox 35"/>
          <p:cNvSpPr txBox="1"/>
          <p:nvPr/>
        </p:nvSpPr>
        <p:spPr>
          <a:xfrm>
            <a:off x="1673799" y="5427163"/>
            <a:ext cx="1250812" cy="253916"/>
          </a:xfrm>
          <a:prstGeom prst="rect">
            <a:avLst/>
          </a:prstGeom>
        </p:spPr>
        <p:style>
          <a:lnRef idx="3">
            <a:schemeClr val="lt1"/>
          </a:lnRef>
          <a:fillRef idx="1">
            <a:schemeClr val="dk1"/>
          </a:fillRef>
          <a:effectRef idx="1">
            <a:schemeClr val="dk1"/>
          </a:effectRef>
          <a:fontRef idx="minor">
            <a:schemeClr val="lt1"/>
          </a:fontRef>
        </p:style>
        <p:txBody>
          <a:bodyPr wrap="square" rtlCol="0" anchor="ctr">
            <a:spAutoFit/>
          </a:bodyPr>
          <a:lstStyle/>
          <a:p>
            <a:pPr algn="ctr"/>
            <a:r>
              <a:rPr lang="en-US" sz="1050" dirty="0"/>
              <a:t>Define Strategy</a:t>
            </a:r>
          </a:p>
        </p:txBody>
      </p:sp>
      <p:sp>
        <p:nvSpPr>
          <p:cNvPr id="37" name="Right Arrow 36"/>
          <p:cNvSpPr/>
          <p:nvPr/>
        </p:nvSpPr>
        <p:spPr>
          <a:xfrm>
            <a:off x="3462728" y="5387683"/>
            <a:ext cx="639462" cy="283361"/>
          </a:xfrm>
          <a:prstGeom prst="rightArrow">
            <a:avLst/>
          </a:prstGeom>
          <a:ln w="1905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38" name="TextBox 37"/>
          <p:cNvSpPr txBox="1"/>
          <p:nvPr/>
        </p:nvSpPr>
        <p:spPr>
          <a:xfrm>
            <a:off x="106322" y="2348757"/>
            <a:ext cx="1371600" cy="577081"/>
          </a:xfrm>
          <a:prstGeom prst="rect">
            <a:avLst/>
          </a:prstGeom>
          <a:noFill/>
        </p:spPr>
        <p:txBody>
          <a:bodyPr wrap="square" rtlCol="0">
            <a:spAutoFit/>
          </a:bodyPr>
          <a:lstStyle/>
          <a:p>
            <a:r>
              <a:rPr lang="en-US" sz="1050" b="1" dirty="0">
                <a:solidFill>
                  <a:srgbClr val="006EB6"/>
                </a:solidFill>
              </a:rPr>
              <a:t>Diversity in germplasm resources</a:t>
            </a:r>
          </a:p>
          <a:p>
            <a:r>
              <a:rPr lang="en-US" sz="1050" b="1" dirty="0">
                <a:solidFill>
                  <a:srgbClr val="006EB6"/>
                </a:solidFill>
              </a:rPr>
              <a:t>e.g. Napier grass</a:t>
            </a:r>
          </a:p>
        </p:txBody>
      </p:sp>
      <p:sp>
        <p:nvSpPr>
          <p:cNvPr id="39" name="TextBox 38"/>
          <p:cNvSpPr txBox="1"/>
          <p:nvPr/>
        </p:nvSpPr>
        <p:spPr>
          <a:xfrm>
            <a:off x="106322" y="3241869"/>
            <a:ext cx="1371600" cy="253916"/>
          </a:xfrm>
          <a:prstGeom prst="rect">
            <a:avLst/>
          </a:prstGeom>
          <a:noFill/>
        </p:spPr>
        <p:txBody>
          <a:bodyPr wrap="square" rtlCol="0" anchor="ctr">
            <a:spAutoFit/>
          </a:bodyPr>
          <a:lstStyle/>
          <a:p>
            <a:r>
              <a:rPr lang="en-US" sz="1050" b="1" dirty="0">
                <a:solidFill>
                  <a:schemeClr val="accent2"/>
                </a:solidFill>
              </a:rPr>
              <a:t>Barley</a:t>
            </a:r>
          </a:p>
        </p:txBody>
      </p:sp>
      <p:sp>
        <p:nvSpPr>
          <p:cNvPr id="40" name="TextBox 39"/>
          <p:cNvSpPr txBox="1"/>
          <p:nvPr/>
        </p:nvSpPr>
        <p:spPr>
          <a:xfrm>
            <a:off x="106322" y="3752573"/>
            <a:ext cx="1371600" cy="415498"/>
          </a:xfrm>
          <a:prstGeom prst="rect">
            <a:avLst/>
          </a:prstGeom>
          <a:noFill/>
        </p:spPr>
        <p:txBody>
          <a:bodyPr wrap="square" rtlCol="0">
            <a:spAutoFit/>
          </a:bodyPr>
          <a:lstStyle/>
          <a:p>
            <a:r>
              <a:rPr lang="en-US" sz="1050" b="1" dirty="0">
                <a:solidFill>
                  <a:srgbClr val="FF0000"/>
                </a:solidFill>
              </a:rPr>
              <a:t>Interspecific hybrids</a:t>
            </a:r>
          </a:p>
          <a:p>
            <a:r>
              <a:rPr lang="en-US" sz="1050" b="1" dirty="0">
                <a:solidFill>
                  <a:srgbClr val="FF0000"/>
                </a:solidFill>
              </a:rPr>
              <a:t>of </a:t>
            </a:r>
            <a:r>
              <a:rPr lang="en-US" sz="1050" b="1" i="1" dirty="0">
                <a:solidFill>
                  <a:srgbClr val="FF0000"/>
                </a:solidFill>
              </a:rPr>
              <a:t>Urochloa </a:t>
            </a:r>
          </a:p>
        </p:txBody>
      </p:sp>
      <p:sp>
        <p:nvSpPr>
          <p:cNvPr id="41" name="TextBox 40"/>
          <p:cNvSpPr txBox="1"/>
          <p:nvPr/>
        </p:nvSpPr>
        <p:spPr>
          <a:xfrm>
            <a:off x="106322" y="4333293"/>
            <a:ext cx="1371600" cy="415498"/>
          </a:xfrm>
          <a:prstGeom prst="rect">
            <a:avLst/>
          </a:prstGeom>
          <a:noFill/>
        </p:spPr>
        <p:txBody>
          <a:bodyPr wrap="square" rtlCol="0">
            <a:spAutoFit/>
          </a:bodyPr>
          <a:lstStyle/>
          <a:p>
            <a:r>
              <a:rPr lang="en-US" sz="1050" b="1" dirty="0">
                <a:solidFill>
                  <a:srgbClr val="FFC000"/>
                </a:solidFill>
              </a:rPr>
              <a:t>Hybrids of </a:t>
            </a:r>
            <a:r>
              <a:rPr lang="en-US" sz="1050" b="1" i="1" dirty="0">
                <a:solidFill>
                  <a:srgbClr val="FFC000"/>
                </a:solidFill>
              </a:rPr>
              <a:t>Urochloa </a:t>
            </a:r>
          </a:p>
          <a:p>
            <a:r>
              <a:rPr lang="en-US" sz="1050" b="1" i="1" dirty="0">
                <a:solidFill>
                  <a:srgbClr val="FFC000"/>
                </a:solidFill>
              </a:rPr>
              <a:t>humidicola</a:t>
            </a:r>
          </a:p>
        </p:txBody>
      </p:sp>
      <p:sp>
        <p:nvSpPr>
          <p:cNvPr id="42" name="TextBox 41"/>
          <p:cNvSpPr txBox="1"/>
          <p:nvPr/>
        </p:nvSpPr>
        <p:spPr>
          <a:xfrm>
            <a:off x="106322" y="4833224"/>
            <a:ext cx="1371600" cy="577081"/>
          </a:xfrm>
          <a:prstGeom prst="rect">
            <a:avLst/>
          </a:prstGeom>
          <a:noFill/>
        </p:spPr>
        <p:txBody>
          <a:bodyPr wrap="square" rtlCol="0">
            <a:spAutoFit/>
          </a:bodyPr>
          <a:lstStyle/>
          <a:p>
            <a:r>
              <a:rPr lang="en-US" sz="1050" b="1" dirty="0">
                <a:solidFill>
                  <a:srgbClr val="00B050"/>
                </a:solidFill>
              </a:rPr>
              <a:t>Hybrids of </a:t>
            </a:r>
            <a:r>
              <a:rPr lang="en-US" sz="1050" i="1" dirty="0">
                <a:solidFill>
                  <a:srgbClr val="00B050"/>
                </a:solidFill>
              </a:rPr>
              <a:t>Megathyrsus </a:t>
            </a:r>
            <a:r>
              <a:rPr lang="en-US" sz="1050" i="1" dirty="0" err="1">
                <a:solidFill>
                  <a:srgbClr val="00B050"/>
                </a:solidFill>
              </a:rPr>
              <a:t>maximus</a:t>
            </a:r>
            <a:endParaRPr lang="en-US" sz="1050" i="1" dirty="0">
              <a:solidFill>
                <a:srgbClr val="00B050"/>
              </a:solidFill>
            </a:endParaRPr>
          </a:p>
        </p:txBody>
      </p:sp>
      <p:sp>
        <p:nvSpPr>
          <p:cNvPr id="43" name="TextBox 42"/>
          <p:cNvSpPr txBox="1"/>
          <p:nvPr/>
        </p:nvSpPr>
        <p:spPr>
          <a:xfrm>
            <a:off x="106322" y="5333155"/>
            <a:ext cx="1371600" cy="415498"/>
          </a:xfrm>
          <a:prstGeom prst="rect">
            <a:avLst/>
          </a:prstGeom>
          <a:noFill/>
        </p:spPr>
        <p:txBody>
          <a:bodyPr wrap="square" rtlCol="0">
            <a:spAutoFit/>
          </a:bodyPr>
          <a:lstStyle/>
          <a:p>
            <a:r>
              <a:rPr lang="en-US" sz="1050" b="1" dirty="0">
                <a:solidFill>
                  <a:srgbClr val="7030A0"/>
                </a:solidFill>
              </a:rPr>
              <a:t>Double purpose</a:t>
            </a:r>
          </a:p>
          <a:p>
            <a:r>
              <a:rPr lang="en-US" sz="1050" b="1" dirty="0">
                <a:solidFill>
                  <a:srgbClr val="7030A0"/>
                </a:solidFill>
              </a:rPr>
              <a:t>maize</a:t>
            </a:r>
          </a:p>
        </p:txBody>
      </p:sp>
    </p:spTree>
    <p:extLst>
      <p:ext uri="{BB962C8B-B14F-4D97-AF65-F5344CB8AC3E}">
        <p14:creationId xmlns:p14="http://schemas.microsoft.com/office/powerpoint/2010/main" val="2340166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Innovations that benefit smallholder farmers</a:t>
            </a:r>
          </a:p>
        </p:txBody>
      </p:sp>
      <p:sp>
        <p:nvSpPr>
          <p:cNvPr id="3" name="Text Placeholder 2"/>
          <p:cNvSpPr>
            <a:spLocks noGrp="1"/>
          </p:cNvSpPr>
          <p:nvPr>
            <p:ph type="body" sz="quarter" idx="16"/>
          </p:nvPr>
        </p:nvSpPr>
        <p:spPr>
          <a:xfrm>
            <a:off x="5736981" y="2037613"/>
            <a:ext cx="3185015" cy="3105883"/>
          </a:xfrm>
        </p:spPr>
        <p:txBody>
          <a:bodyPr/>
          <a:lstStyle/>
          <a:p>
            <a:pPr>
              <a:lnSpc>
                <a:spcPct val="100000"/>
              </a:lnSpc>
            </a:pPr>
            <a:r>
              <a:rPr lang="en-US" sz="1500" b="1" i="1" dirty="0">
                <a:solidFill>
                  <a:srgbClr val="C24D2C"/>
                </a:solidFill>
                <a:latin typeface="Times New Roman" panose="02020603050405020304" pitchFamily="18" charset="0"/>
                <a:cs typeface="Times New Roman" panose="02020603050405020304" pitchFamily="18" charset="0"/>
              </a:rPr>
              <a:t>“</a:t>
            </a:r>
            <a:r>
              <a:rPr lang="en-US" sz="1500" i="1" dirty="0"/>
              <a:t>Working with the rotation system and improved pastures, the animals have more to eat as they take better advantage of the feed.</a:t>
            </a:r>
            <a:r>
              <a:rPr lang="en-US" sz="1500" b="1" i="1" dirty="0">
                <a:solidFill>
                  <a:srgbClr val="C24D2C"/>
                </a:solidFill>
                <a:latin typeface="Times New Roman" panose="02020603050405020304" pitchFamily="18" charset="0"/>
                <a:cs typeface="Times New Roman" panose="02020603050405020304" pitchFamily="18" charset="0"/>
              </a:rPr>
              <a:t>”</a:t>
            </a:r>
          </a:p>
          <a:p>
            <a:pPr>
              <a:lnSpc>
                <a:spcPct val="100000"/>
              </a:lnSpc>
            </a:pPr>
            <a:r>
              <a:rPr lang="en-US" sz="1500" b="1" i="1" dirty="0">
                <a:solidFill>
                  <a:srgbClr val="C24D2C"/>
                </a:solidFill>
                <a:latin typeface="Times New Roman" panose="02020603050405020304" pitchFamily="18" charset="0"/>
                <a:cs typeface="Times New Roman" panose="02020603050405020304" pitchFamily="18" charset="0"/>
              </a:rPr>
              <a:t>“</a:t>
            </a:r>
            <a:r>
              <a:rPr lang="en-US" sz="1500" i="1" dirty="0"/>
              <a:t>We have seen improvements with the animals, in the quality of the meat or even the performance of the animals has improved. In the production of milk, the density was low but now it is much better.</a:t>
            </a:r>
            <a:r>
              <a:rPr lang="en-US" sz="1500" b="1" i="1" dirty="0">
                <a:solidFill>
                  <a:srgbClr val="C24D2C"/>
                </a:solidFill>
                <a:latin typeface="Times New Roman" panose="02020603050405020304" pitchFamily="18" charset="0"/>
                <a:cs typeface="Times New Roman" panose="02020603050405020304" pitchFamily="18" charset="0"/>
              </a:rPr>
              <a:t>”</a:t>
            </a:r>
            <a:endParaRPr lang="en-US" sz="1500" i="1" dirty="0"/>
          </a:p>
          <a:p>
            <a:pPr algn="r">
              <a:lnSpc>
                <a:spcPct val="100000"/>
              </a:lnSpc>
            </a:pPr>
            <a:r>
              <a:rPr lang="en-US" sz="1200" b="1" dirty="0"/>
              <a:t>Patricia Ulloa, Beef &amp; Dairy Farmer</a:t>
            </a:r>
            <a:br>
              <a:rPr lang="en-US" sz="1200" b="1" dirty="0"/>
            </a:br>
            <a:r>
              <a:rPr lang="en-US" sz="1200" dirty="0" err="1"/>
              <a:t>Patía</a:t>
            </a:r>
            <a:r>
              <a:rPr lang="en-US" sz="1200" dirty="0"/>
              <a:t>, Cauca, Colombia</a:t>
            </a:r>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573" y="1941649"/>
            <a:ext cx="5715626" cy="3215040"/>
          </a:xfrm>
          <a:prstGeom prst="rect">
            <a:avLst/>
          </a:prstGeom>
        </p:spPr>
      </p:pic>
      <p:sp>
        <p:nvSpPr>
          <p:cNvPr id="6" name="Rectangle 5"/>
          <p:cNvSpPr/>
          <p:nvPr/>
        </p:nvSpPr>
        <p:spPr>
          <a:xfrm>
            <a:off x="1375421" y="5457078"/>
            <a:ext cx="2980047" cy="415498"/>
          </a:xfrm>
          <a:prstGeom prst="rect">
            <a:avLst/>
          </a:prstGeom>
        </p:spPr>
        <p:txBody>
          <a:bodyPr wrap="none">
            <a:spAutoFit/>
          </a:bodyPr>
          <a:lstStyle/>
          <a:p>
            <a:r>
              <a:rPr lang="en-US" sz="2100" dirty="0"/>
              <a:t>Video: </a:t>
            </a:r>
            <a:r>
              <a:rPr lang="en-US" sz="2100" dirty="0">
                <a:hlinkClick r:id="rId3"/>
              </a:rPr>
              <a:t>bit.ly/</a:t>
            </a:r>
            <a:r>
              <a:rPr lang="en-US" sz="2100" dirty="0" err="1">
                <a:hlinkClick r:id="rId3"/>
              </a:rPr>
              <a:t>PatriciaUlloa</a:t>
            </a:r>
            <a:endParaRPr lang="en-US" sz="2100" dirty="0"/>
          </a:p>
        </p:txBody>
      </p:sp>
    </p:spTree>
    <p:extLst>
      <p:ext uri="{BB962C8B-B14F-4D97-AF65-F5344CB8AC3E}">
        <p14:creationId xmlns:p14="http://schemas.microsoft.com/office/powerpoint/2010/main" val="133648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next…..</a:t>
            </a:r>
          </a:p>
        </p:txBody>
      </p:sp>
      <p:sp>
        <p:nvSpPr>
          <p:cNvPr id="3" name="Text Placeholder 2"/>
          <p:cNvSpPr>
            <a:spLocks noGrp="1"/>
          </p:cNvSpPr>
          <p:nvPr>
            <p:ph type="body" sz="quarter" idx="16"/>
          </p:nvPr>
        </p:nvSpPr>
        <p:spPr>
          <a:xfrm>
            <a:off x="6213653" y="1640699"/>
            <a:ext cx="2708343" cy="1125591"/>
          </a:xfrm>
        </p:spPr>
        <p:txBody>
          <a:bodyPr>
            <a:normAutofit fontScale="92500" lnSpcReduction="10000"/>
          </a:bodyPr>
          <a:lstStyle/>
          <a:p>
            <a:pPr marL="342900" indent="-342900">
              <a:buFont typeface="Arial" panose="020B0604020202020204" pitchFamily="34" charset="0"/>
              <a:buChar char="•"/>
            </a:pPr>
            <a:r>
              <a:rPr lang="en-US" sz="1800" dirty="0"/>
              <a:t>Value-chain and seed systems in East Africa to promote dissemination</a:t>
            </a:r>
          </a:p>
          <a:p>
            <a:pPr marL="342900" indent="-342900">
              <a:buFont typeface="Arial" panose="020B0604020202020204" pitchFamily="34" charset="0"/>
              <a:buChar char="•"/>
            </a:pPr>
            <a:r>
              <a:rPr lang="en-US" sz="1800" dirty="0"/>
              <a:t>Spidermite resistance</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530" y="1640699"/>
            <a:ext cx="6058674" cy="4041644"/>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4548" y="3575958"/>
            <a:ext cx="2173073" cy="145324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235399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achievements, outcomes and Impacts</a:t>
            </a:r>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430" y="1131095"/>
            <a:ext cx="9121140" cy="4352731"/>
          </a:xfrm>
          <a:prstGeom prst="rect">
            <a:avLst/>
          </a:prstGeom>
        </p:spPr>
      </p:pic>
      <p:sp>
        <p:nvSpPr>
          <p:cNvPr id="5" name="TextBox 4"/>
          <p:cNvSpPr txBox="1"/>
          <p:nvPr/>
        </p:nvSpPr>
        <p:spPr>
          <a:xfrm>
            <a:off x="2402627" y="2128350"/>
            <a:ext cx="1553550" cy="1107996"/>
          </a:xfrm>
          <a:prstGeom prst="rect">
            <a:avLst/>
          </a:prstGeom>
          <a:noFill/>
        </p:spPr>
        <p:txBody>
          <a:bodyPr wrap="square" rtlCol="0">
            <a:spAutoFit/>
          </a:bodyPr>
          <a:lstStyle/>
          <a:p>
            <a:r>
              <a:rPr lang="en-US" sz="1050" b="1" dirty="0">
                <a:solidFill>
                  <a:srgbClr val="006EB6"/>
                </a:solidFill>
              </a:rPr>
              <a:t>Napier Grass </a:t>
            </a:r>
            <a:r>
              <a:rPr lang="en-US" sz="1050" b="1" dirty="0">
                <a:solidFill>
                  <a:srgbClr val="3B3838"/>
                </a:solidFill>
              </a:rPr>
              <a:t>support</a:t>
            </a:r>
            <a:endParaRPr lang="en-GB" sz="1050" dirty="0"/>
          </a:p>
          <a:p>
            <a:r>
              <a:rPr lang="en-GB" sz="2400" b="1" dirty="0"/>
              <a:t>1.5 million</a:t>
            </a:r>
          </a:p>
          <a:p>
            <a:r>
              <a:rPr lang="en-GB" sz="1050" dirty="0"/>
              <a:t>Smallholder dairy farmers</a:t>
            </a:r>
          </a:p>
          <a:p>
            <a:r>
              <a:rPr lang="en-GB" sz="1050" dirty="0"/>
              <a:t>In Kenya and Ethiopia</a:t>
            </a:r>
            <a:r>
              <a:rPr lang="en-GB" sz="1050" dirty="0">
                <a:solidFill>
                  <a:srgbClr val="FF0000"/>
                </a:solidFill>
              </a:rPr>
              <a:t>*</a:t>
            </a:r>
            <a:endParaRPr lang="en-US" sz="1050" dirty="0">
              <a:solidFill>
                <a:srgbClr val="FF0000"/>
              </a:solidFill>
            </a:endParaRPr>
          </a:p>
        </p:txBody>
      </p:sp>
      <p:sp>
        <p:nvSpPr>
          <p:cNvPr id="6" name="TextBox 5"/>
          <p:cNvSpPr txBox="1"/>
          <p:nvPr/>
        </p:nvSpPr>
        <p:spPr>
          <a:xfrm>
            <a:off x="5139183" y="1720818"/>
            <a:ext cx="2318892" cy="946413"/>
          </a:xfrm>
          <a:prstGeom prst="rect">
            <a:avLst/>
          </a:prstGeom>
          <a:noFill/>
        </p:spPr>
        <p:txBody>
          <a:bodyPr wrap="square" rtlCol="0">
            <a:spAutoFit/>
          </a:bodyPr>
          <a:lstStyle/>
          <a:p>
            <a:r>
              <a:rPr lang="en-US" sz="1050" b="1" dirty="0">
                <a:solidFill>
                  <a:schemeClr val="accent2"/>
                </a:solidFill>
              </a:rPr>
              <a:t>Barley</a:t>
            </a:r>
          </a:p>
          <a:p>
            <a:r>
              <a:rPr lang="en-US" sz="2400" b="1" dirty="0"/>
              <a:t>21 new varieties </a:t>
            </a:r>
            <a:r>
              <a:rPr lang="en-US" sz="1050" dirty="0"/>
              <a:t>released by NARS partners in 7 countries in the last 4 years</a:t>
            </a:r>
          </a:p>
        </p:txBody>
      </p:sp>
      <p:sp>
        <p:nvSpPr>
          <p:cNvPr id="7" name="TextBox 6"/>
          <p:cNvSpPr txBox="1"/>
          <p:nvPr/>
        </p:nvSpPr>
        <p:spPr>
          <a:xfrm>
            <a:off x="329257" y="4547155"/>
            <a:ext cx="2389450" cy="992579"/>
          </a:xfrm>
          <a:prstGeom prst="rect">
            <a:avLst/>
          </a:prstGeom>
          <a:noFill/>
        </p:spPr>
        <p:txBody>
          <a:bodyPr wrap="square" rtlCol="0">
            <a:spAutoFit/>
          </a:bodyPr>
          <a:lstStyle/>
          <a:p>
            <a:r>
              <a:rPr lang="en-US" sz="1050" b="1" dirty="0">
                <a:solidFill>
                  <a:srgbClr val="FF0066"/>
                </a:solidFill>
              </a:rPr>
              <a:t>Hybrids</a:t>
            </a:r>
            <a:r>
              <a:rPr lang="en-US" sz="1050" b="1" dirty="0"/>
              <a:t> </a:t>
            </a:r>
            <a:r>
              <a:rPr lang="en-US" sz="1050" dirty="0"/>
              <a:t>have been a success in the market, reaching a total area of </a:t>
            </a:r>
            <a:r>
              <a:rPr lang="en-US" sz="2700" b="1" dirty="0">
                <a:solidFill>
                  <a:srgbClr val="FF0066"/>
                </a:solidFill>
              </a:rPr>
              <a:t>1MM</a:t>
            </a:r>
            <a:r>
              <a:rPr lang="en-US" sz="2700" dirty="0">
                <a:solidFill>
                  <a:schemeClr val="tx1">
                    <a:lumMod val="65000"/>
                    <a:lumOff val="35000"/>
                  </a:schemeClr>
                </a:solidFill>
              </a:rPr>
              <a:t> </a:t>
            </a:r>
            <a:r>
              <a:rPr lang="en-US" sz="2700" dirty="0"/>
              <a:t>ha</a:t>
            </a:r>
            <a:r>
              <a:rPr lang="en-US" sz="2700" baseline="30000" dirty="0">
                <a:solidFill>
                  <a:srgbClr val="FF0000"/>
                </a:solidFill>
              </a:rPr>
              <a:t>*</a:t>
            </a:r>
          </a:p>
          <a:p>
            <a:r>
              <a:rPr lang="en-US" sz="1050" dirty="0"/>
              <a:t>based in seed sales</a:t>
            </a:r>
          </a:p>
        </p:txBody>
      </p:sp>
      <p:sp>
        <p:nvSpPr>
          <p:cNvPr id="8" name="TextBox 7"/>
          <p:cNvSpPr txBox="1"/>
          <p:nvPr/>
        </p:nvSpPr>
        <p:spPr>
          <a:xfrm>
            <a:off x="6731095" y="4222473"/>
            <a:ext cx="2194560" cy="1431161"/>
          </a:xfrm>
          <a:prstGeom prst="rect">
            <a:avLst/>
          </a:prstGeom>
          <a:noFill/>
        </p:spPr>
        <p:txBody>
          <a:bodyPr wrap="square" rtlCol="0">
            <a:spAutoFit/>
          </a:bodyPr>
          <a:lstStyle/>
          <a:p>
            <a:r>
              <a:rPr lang="en-US" sz="1050" b="1" dirty="0">
                <a:solidFill>
                  <a:srgbClr val="7030A0"/>
                </a:solidFill>
              </a:rPr>
              <a:t>Dual purpose maize</a:t>
            </a:r>
          </a:p>
          <a:p>
            <a:r>
              <a:rPr lang="en-US" sz="1050" dirty="0"/>
              <a:t>Experimental dual purpose maize hybrids commercialized by private sector.</a:t>
            </a:r>
          </a:p>
          <a:p>
            <a:r>
              <a:rPr lang="en-US" sz="2400" b="1" dirty="0"/>
              <a:t>&gt; 20 000 ha</a:t>
            </a:r>
            <a:endParaRPr lang="en-US" b="1" dirty="0"/>
          </a:p>
          <a:p>
            <a:r>
              <a:rPr lang="en-US" sz="1050" dirty="0"/>
              <a:t>3 years after commercialization in India</a:t>
            </a:r>
          </a:p>
        </p:txBody>
      </p:sp>
      <p:cxnSp>
        <p:nvCxnSpPr>
          <p:cNvPr id="9" name="Elbow Connector 8"/>
          <p:cNvCxnSpPr>
            <a:stCxn id="8" idx="1"/>
          </p:cNvCxnSpPr>
          <p:nvPr/>
        </p:nvCxnSpPr>
        <p:spPr>
          <a:xfrm rot="10800000">
            <a:off x="6297492" y="3692770"/>
            <a:ext cx="433604" cy="1233743"/>
          </a:xfrm>
          <a:prstGeom prst="bentConnector2">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6" idx="1"/>
          </p:cNvCxnSpPr>
          <p:nvPr/>
        </p:nvCxnSpPr>
        <p:spPr>
          <a:xfrm rot="10800000" flipV="1">
            <a:off x="4772608" y="2182483"/>
            <a:ext cx="366575" cy="458000"/>
          </a:xfrm>
          <a:prstGeom prst="bentConnector2">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621097" y="4406805"/>
            <a:ext cx="2545615" cy="1107996"/>
          </a:xfrm>
          <a:prstGeom prst="rect">
            <a:avLst/>
          </a:prstGeom>
        </p:spPr>
        <p:txBody>
          <a:bodyPr wrap="square">
            <a:spAutoFit/>
          </a:bodyPr>
          <a:lstStyle/>
          <a:p>
            <a:r>
              <a:rPr lang="en-US" sz="1050" dirty="0"/>
              <a:t>Over </a:t>
            </a:r>
            <a:r>
              <a:rPr lang="en-US" sz="2400" b="1" dirty="0">
                <a:solidFill>
                  <a:srgbClr val="FF0000"/>
                </a:solidFill>
              </a:rPr>
              <a:t>20,000</a:t>
            </a:r>
          </a:p>
          <a:p>
            <a:r>
              <a:rPr lang="en-US" sz="1050" b="1" dirty="0">
                <a:solidFill>
                  <a:srgbClr val="FF0000"/>
                </a:solidFill>
              </a:rPr>
              <a:t>smallholder farmers</a:t>
            </a:r>
          </a:p>
          <a:p>
            <a:r>
              <a:rPr lang="en-US" sz="1050" dirty="0"/>
              <a:t>in </a:t>
            </a:r>
            <a:r>
              <a:rPr lang="en-US" sz="1050" b="1" dirty="0"/>
              <a:t>Kenya, Uganda, Tanzania, Nigeria and Ethiopia </a:t>
            </a:r>
            <a:r>
              <a:rPr lang="en-US" sz="1050" dirty="0"/>
              <a:t>have already planted CIAT-</a:t>
            </a:r>
            <a:r>
              <a:rPr lang="en-US" sz="1050" dirty="0" err="1"/>
              <a:t>breded</a:t>
            </a:r>
            <a:r>
              <a:rPr lang="en-US" sz="1050" dirty="0"/>
              <a:t> </a:t>
            </a:r>
            <a:r>
              <a:rPr lang="en-US" sz="1050" i="1" dirty="0" err="1"/>
              <a:t>Urochloa</a:t>
            </a:r>
            <a:r>
              <a:rPr lang="en-US" sz="1050" dirty="0"/>
              <a:t>. </a:t>
            </a:r>
            <a:r>
              <a:rPr lang="en-US" sz="1050" baseline="30000" dirty="0"/>
              <a:t>(Maas et al 2015)</a:t>
            </a:r>
            <a:endParaRPr lang="en-US" sz="1050" dirty="0"/>
          </a:p>
        </p:txBody>
      </p:sp>
      <p:sp>
        <p:nvSpPr>
          <p:cNvPr id="12" name="TextBox 11"/>
          <p:cNvSpPr txBox="1"/>
          <p:nvPr/>
        </p:nvSpPr>
        <p:spPr>
          <a:xfrm>
            <a:off x="122343" y="3181698"/>
            <a:ext cx="1853423" cy="1107996"/>
          </a:xfrm>
          <a:prstGeom prst="rect">
            <a:avLst/>
          </a:prstGeom>
          <a:noFill/>
        </p:spPr>
        <p:txBody>
          <a:bodyPr wrap="square" rtlCol="0">
            <a:spAutoFit/>
          </a:bodyPr>
          <a:lstStyle/>
          <a:p>
            <a:r>
              <a:rPr lang="en-US" sz="2400" b="1" dirty="0"/>
              <a:t>26 hybrids</a:t>
            </a:r>
            <a:endParaRPr lang="en-US" sz="1050" dirty="0"/>
          </a:p>
          <a:p>
            <a:r>
              <a:rPr lang="en-US" sz="1050" dirty="0"/>
              <a:t>of </a:t>
            </a:r>
            <a:r>
              <a:rPr lang="en-US" sz="1050" b="1" i="1" dirty="0">
                <a:solidFill>
                  <a:srgbClr val="FFC000"/>
                </a:solidFill>
              </a:rPr>
              <a:t>Urochloa humidicola</a:t>
            </a:r>
            <a:r>
              <a:rPr lang="en-US" sz="1050" dirty="0"/>
              <a:t> released to partners for further testing and dissemination</a:t>
            </a:r>
            <a:endParaRPr lang="en-US" sz="1050" i="1" dirty="0"/>
          </a:p>
        </p:txBody>
      </p:sp>
    </p:spTree>
    <p:extLst>
      <p:ext uri="{BB962C8B-B14F-4D97-AF65-F5344CB8AC3E}">
        <p14:creationId xmlns:p14="http://schemas.microsoft.com/office/powerpoint/2010/main" val="1012831497"/>
      </p:ext>
    </p:extLst>
  </p:cSld>
  <p:clrMapOvr>
    <a:masterClrMapping/>
  </p:clrMapOvr>
</p:sld>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B85590-8B73-4576-93CE-79ECAF74AFCD}">
  <ds:schemaRefs>
    <ds:schemaRef ds:uri="http://purl.org/dc/dcmitype/"/>
    <ds:schemaRef ds:uri="http://schemas.openxmlformats.org/package/2006/metadata/core-properties"/>
    <ds:schemaRef ds:uri="http://purl.org/dc/elements/1.1/"/>
    <ds:schemaRef ds:uri="http://purl.org/dc/terms/"/>
    <ds:schemaRef ds:uri="http://schemas.microsoft.com/office/2006/documentManagement/types"/>
    <ds:schemaRef ds:uri="9f5e9607-a28b-487e-b093-da60e75ee109"/>
    <ds:schemaRef ds:uri="http://schemas.microsoft.com/office/2006/metadata/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239CAA18-B8ED-4A5F-AE1D-7FAA1652DFD8}">
  <ds:schemaRefs>
    <ds:schemaRef ds:uri="http://schemas.microsoft.com/sharepoint/v3/contenttype/forms"/>
  </ds:schemaRefs>
</ds:datastoreItem>
</file>

<file path=customXml/itemProps3.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livestockcrp_powerpoint_template</Template>
  <TotalTime>0</TotalTime>
  <Words>1118</Words>
  <Application>Microsoft Office PowerPoint</Application>
  <PresentationFormat>On-screen Show (4:3)</PresentationFormat>
  <Paragraphs>213</Paragraphs>
  <Slides>10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livestockfish_powerpoint_template</vt:lpstr>
      <vt:lpstr>PowerPoint Presentation</vt:lpstr>
      <vt:lpstr>Why are Livestock feeds and forages important: The facts</vt:lpstr>
      <vt:lpstr>Why are Livestock feeds and forages important: The facts</vt:lpstr>
      <vt:lpstr>Huge and diverse portfolio of forage alternatives</vt:lpstr>
      <vt:lpstr>PowerPoint Presentation</vt:lpstr>
      <vt:lpstr>PowerPoint Presentation</vt:lpstr>
      <vt:lpstr>Innovations that benefit smallholder farmers</vt:lpstr>
      <vt:lpstr>What is next…..</vt:lpstr>
      <vt:lpstr>Main achievements, outcomes and Impacts</vt:lpstr>
      <vt:lpstr>Acknowledgments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2017-12-06T04:57:32Z</cp:lastPrinted>
  <dcterms:created xsi:type="dcterms:W3CDTF">2017-11-08T11:35:39Z</dcterms:created>
  <dcterms:modified xsi:type="dcterms:W3CDTF">2020-06-11T16:16:15Z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