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notesMasterIdLst>
    <p:notesMasterId r:id="rId47"/>
  </p:notesMasterIdLst>
  <p:sldIdLst>
    <p:sldId id="257" r:id="rId3"/>
    <p:sldId id="316" r:id="rId4"/>
    <p:sldId id="317" r:id="rId5"/>
    <p:sldId id="318" r:id="rId6"/>
    <p:sldId id="319" r:id="rId7"/>
    <p:sldId id="320" r:id="rId8"/>
    <p:sldId id="321" r:id="rId9"/>
    <p:sldId id="322" r:id="rId10"/>
    <p:sldId id="323" r:id="rId11"/>
    <p:sldId id="324" r:id="rId12"/>
    <p:sldId id="325" r:id="rId13"/>
    <p:sldId id="326" r:id="rId14"/>
    <p:sldId id="327" r:id="rId15"/>
    <p:sldId id="328" r:id="rId16"/>
    <p:sldId id="329" r:id="rId17"/>
    <p:sldId id="330" r:id="rId18"/>
    <p:sldId id="331" r:id="rId19"/>
    <p:sldId id="332" r:id="rId20"/>
    <p:sldId id="333" r:id="rId21"/>
    <p:sldId id="334" r:id="rId22"/>
    <p:sldId id="335" r:id="rId23"/>
    <p:sldId id="338" r:id="rId24"/>
    <p:sldId id="337" r:id="rId25"/>
    <p:sldId id="339" r:id="rId26"/>
    <p:sldId id="340" r:id="rId27"/>
    <p:sldId id="341" r:id="rId28"/>
    <p:sldId id="342" r:id="rId29"/>
    <p:sldId id="343" r:id="rId30"/>
    <p:sldId id="344" r:id="rId31"/>
    <p:sldId id="345" r:id="rId32"/>
    <p:sldId id="348" r:id="rId33"/>
    <p:sldId id="346" r:id="rId34"/>
    <p:sldId id="350" r:id="rId35"/>
    <p:sldId id="351" r:id="rId36"/>
    <p:sldId id="352" r:id="rId37"/>
    <p:sldId id="353" r:id="rId38"/>
    <p:sldId id="354" r:id="rId39"/>
    <p:sldId id="355" r:id="rId40"/>
    <p:sldId id="356" r:id="rId41"/>
    <p:sldId id="357" r:id="rId42"/>
    <p:sldId id="358" r:id="rId43"/>
    <p:sldId id="359" r:id="rId44"/>
    <p:sldId id="265" r:id="rId45"/>
    <p:sldId id="259"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817" autoAdjust="0"/>
  </p:normalViewPr>
  <p:slideViewPr>
    <p:cSldViewPr snapToGrid="0">
      <p:cViewPr varScale="1">
        <p:scale>
          <a:sx n="62" d="100"/>
          <a:sy n="62" d="100"/>
        </p:scale>
        <p:origin x="828"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embeddings/oleObject4.bin"/></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embeddings/oleObject5.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Seasonal Availability of</a:t>
            </a:r>
            <a:r>
              <a:rPr lang="en-US" baseline="0"/>
              <a:t> Cereals</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'Per Avail Cereal'!$A$3</c:f>
              <c:strCache>
                <c:ptCount val="1"/>
                <c:pt idx="0">
                  <c:v>Basona</c:v>
                </c:pt>
              </c:strCache>
            </c:strRef>
          </c:tx>
          <c:spPr>
            <a:ln w="28575" cap="rnd">
              <a:solidFill>
                <a:schemeClr val="accent1"/>
              </a:solidFill>
              <a:round/>
            </a:ln>
            <a:effectLst/>
          </c:spPr>
          <c:marker>
            <c:symbol val="none"/>
          </c:marker>
          <c:cat>
            <c:strRef>
              <c:f>'Per Avail Cereal'!$B$2:$M$2</c:f>
              <c:strCache>
                <c:ptCount val="12"/>
                <c:pt idx="0">
                  <c:v>Jan</c:v>
                </c:pt>
                <c:pt idx="1">
                  <c:v>Feb</c:v>
                </c:pt>
                <c:pt idx="2">
                  <c:v>March</c:v>
                </c:pt>
                <c:pt idx="3">
                  <c:v>April</c:v>
                </c:pt>
                <c:pt idx="4">
                  <c:v>May</c:v>
                </c:pt>
                <c:pt idx="5">
                  <c:v>June</c:v>
                </c:pt>
                <c:pt idx="6">
                  <c:v>July</c:v>
                </c:pt>
                <c:pt idx="7">
                  <c:v>Aug</c:v>
                </c:pt>
                <c:pt idx="8">
                  <c:v> Sept</c:v>
                </c:pt>
                <c:pt idx="9">
                  <c:v>Oct</c:v>
                </c:pt>
                <c:pt idx="10">
                  <c:v>Nov</c:v>
                </c:pt>
                <c:pt idx="11">
                  <c:v>Dec</c:v>
                </c:pt>
              </c:strCache>
            </c:strRef>
          </c:cat>
          <c:val>
            <c:numRef>
              <c:f>'Per Avail Cereal'!$B$3:$M$3</c:f>
              <c:numCache>
                <c:formatCode>General</c:formatCode>
                <c:ptCount val="12"/>
                <c:pt idx="0">
                  <c:v>1</c:v>
                </c:pt>
                <c:pt idx="1">
                  <c:v>1.4</c:v>
                </c:pt>
                <c:pt idx="2">
                  <c:v>1.6</c:v>
                </c:pt>
                <c:pt idx="3">
                  <c:v>2</c:v>
                </c:pt>
                <c:pt idx="4">
                  <c:v>2.2000000000000002</c:v>
                </c:pt>
                <c:pt idx="5">
                  <c:v>1.9</c:v>
                </c:pt>
                <c:pt idx="6">
                  <c:v>1.4</c:v>
                </c:pt>
                <c:pt idx="7">
                  <c:v>1.5</c:v>
                </c:pt>
                <c:pt idx="8">
                  <c:v>1.4</c:v>
                </c:pt>
                <c:pt idx="9">
                  <c:v>1.3</c:v>
                </c:pt>
                <c:pt idx="10">
                  <c:v>1</c:v>
                </c:pt>
                <c:pt idx="11">
                  <c:v>1</c:v>
                </c:pt>
              </c:numCache>
            </c:numRef>
          </c:val>
          <c:smooth val="0"/>
          <c:extLst>
            <c:ext xmlns:c16="http://schemas.microsoft.com/office/drawing/2014/chart" uri="{C3380CC4-5D6E-409C-BE32-E72D297353CC}">
              <c16:uniqueId val="{00000000-758C-4733-BE70-34A33E83BA8F}"/>
            </c:ext>
          </c:extLst>
        </c:ser>
        <c:ser>
          <c:idx val="1"/>
          <c:order val="1"/>
          <c:tx>
            <c:strRef>
              <c:f>'Per Avail Cereal'!$A$4</c:f>
              <c:strCache>
                <c:ptCount val="1"/>
                <c:pt idx="0">
                  <c:v>Sinana</c:v>
                </c:pt>
              </c:strCache>
            </c:strRef>
          </c:tx>
          <c:spPr>
            <a:ln w="28575" cap="rnd">
              <a:solidFill>
                <a:schemeClr val="accent2"/>
              </a:solidFill>
              <a:round/>
            </a:ln>
            <a:effectLst/>
          </c:spPr>
          <c:marker>
            <c:symbol val="none"/>
          </c:marker>
          <c:cat>
            <c:strRef>
              <c:f>'Per Avail Cereal'!$B$2:$M$2</c:f>
              <c:strCache>
                <c:ptCount val="12"/>
                <c:pt idx="0">
                  <c:v>Jan</c:v>
                </c:pt>
                <c:pt idx="1">
                  <c:v>Feb</c:v>
                </c:pt>
                <c:pt idx="2">
                  <c:v>March</c:v>
                </c:pt>
                <c:pt idx="3">
                  <c:v>April</c:v>
                </c:pt>
                <c:pt idx="4">
                  <c:v>May</c:v>
                </c:pt>
                <c:pt idx="5">
                  <c:v>June</c:v>
                </c:pt>
                <c:pt idx="6">
                  <c:v>July</c:v>
                </c:pt>
                <c:pt idx="7">
                  <c:v>Aug</c:v>
                </c:pt>
                <c:pt idx="8">
                  <c:v> Sept</c:v>
                </c:pt>
                <c:pt idx="9">
                  <c:v>Oct</c:v>
                </c:pt>
                <c:pt idx="10">
                  <c:v>Nov</c:v>
                </c:pt>
                <c:pt idx="11">
                  <c:v>Dec</c:v>
                </c:pt>
              </c:strCache>
            </c:strRef>
          </c:cat>
          <c:val>
            <c:numRef>
              <c:f>'Per Avail Cereal'!$B$4:$M$4</c:f>
              <c:numCache>
                <c:formatCode>General</c:formatCode>
                <c:ptCount val="12"/>
                <c:pt idx="0">
                  <c:v>2.7</c:v>
                </c:pt>
                <c:pt idx="1">
                  <c:v>2.2999999999999998</c:v>
                </c:pt>
                <c:pt idx="2">
                  <c:v>2.23</c:v>
                </c:pt>
                <c:pt idx="3">
                  <c:v>2.1</c:v>
                </c:pt>
                <c:pt idx="4">
                  <c:v>2.1</c:v>
                </c:pt>
                <c:pt idx="5">
                  <c:v>2.2000000000000002</c:v>
                </c:pt>
                <c:pt idx="6">
                  <c:v>2.23</c:v>
                </c:pt>
                <c:pt idx="7">
                  <c:v>2.2999999999999998</c:v>
                </c:pt>
                <c:pt idx="8">
                  <c:v>2.2999999999999998</c:v>
                </c:pt>
                <c:pt idx="9">
                  <c:v>2.23</c:v>
                </c:pt>
                <c:pt idx="10">
                  <c:v>2.5</c:v>
                </c:pt>
                <c:pt idx="11">
                  <c:v>2.5</c:v>
                </c:pt>
              </c:numCache>
            </c:numRef>
          </c:val>
          <c:smooth val="0"/>
          <c:extLst>
            <c:ext xmlns:c16="http://schemas.microsoft.com/office/drawing/2014/chart" uri="{C3380CC4-5D6E-409C-BE32-E72D297353CC}">
              <c16:uniqueId val="{00000001-758C-4733-BE70-34A33E83BA8F}"/>
            </c:ext>
          </c:extLst>
        </c:ser>
        <c:ser>
          <c:idx val="2"/>
          <c:order val="2"/>
          <c:tx>
            <c:strRef>
              <c:f>'Per Avail Cereal'!$A$5</c:f>
              <c:strCache>
                <c:ptCount val="1"/>
                <c:pt idx="0">
                  <c:v>Lemo</c:v>
                </c:pt>
              </c:strCache>
            </c:strRef>
          </c:tx>
          <c:spPr>
            <a:ln w="28575" cap="rnd">
              <a:solidFill>
                <a:schemeClr val="accent3"/>
              </a:solidFill>
              <a:round/>
            </a:ln>
            <a:effectLst/>
          </c:spPr>
          <c:marker>
            <c:symbol val="none"/>
          </c:marker>
          <c:cat>
            <c:strRef>
              <c:f>'Per Avail Cereal'!$B$2:$M$2</c:f>
              <c:strCache>
                <c:ptCount val="12"/>
                <c:pt idx="0">
                  <c:v>Jan</c:v>
                </c:pt>
                <c:pt idx="1">
                  <c:v>Feb</c:v>
                </c:pt>
                <c:pt idx="2">
                  <c:v>March</c:v>
                </c:pt>
                <c:pt idx="3">
                  <c:v>April</c:v>
                </c:pt>
                <c:pt idx="4">
                  <c:v>May</c:v>
                </c:pt>
                <c:pt idx="5">
                  <c:v>June</c:v>
                </c:pt>
                <c:pt idx="6">
                  <c:v>July</c:v>
                </c:pt>
                <c:pt idx="7">
                  <c:v>Aug</c:v>
                </c:pt>
                <c:pt idx="8">
                  <c:v> Sept</c:v>
                </c:pt>
                <c:pt idx="9">
                  <c:v>Oct</c:v>
                </c:pt>
                <c:pt idx="10">
                  <c:v>Nov</c:v>
                </c:pt>
                <c:pt idx="11">
                  <c:v>Dec</c:v>
                </c:pt>
              </c:strCache>
            </c:strRef>
          </c:cat>
          <c:val>
            <c:numRef>
              <c:f>'Per Avail Cereal'!$B$5:$M$5</c:f>
              <c:numCache>
                <c:formatCode>General</c:formatCode>
                <c:ptCount val="12"/>
                <c:pt idx="0">
                  <c:v>1.2</c:v>
                </c:pt>
                <c:pt idx="1">
                  <c:v>1.4</c:v>
                </c:pt>
                <c:pt idx="2">
                  <c:v>2.6</c:v>
                </c:pt>
                <c:pt idx="3">
                  <c:v>2.7</c:v>
                </c:pt>
                <c:pt idx="4">
                  <c:v>2.8</c:v>
                </c:pt>
                <c:pt idx="5">
                  <c:v>2.5</c:v>
                </c:pt>
                <c:pt idx="6">
                  <c:v>2.2000000000000002</c:v>
                </c:pt>
                <c:pt idx="7">
                  <c:v>1.7</c:v>
                </c:pt>
                <c:pt idx="8">
                  <c:v>1.6</c:v>
                </c:pt>
                <c:pt idx="9">
                  <c:v>1.2</c:v>
                </c:pt>
                <c:pt idx="10">
                  <c:v>1.2</c:v>
                </c:pt>
                <c:pt idx="11">
                  <c:v>1.4</c:v>
                </c:pt>
              </c:numCache>
            </c:numRef>
          </c:val>
          <c:smooth val="0"/>
          <c:extLst>
            <c:ext xmlns:c16="http://schemas.microsoft.com/office/drawing/2014/chart" uri="{C3380CC4-5D6E-409C-BE32-E72D297353CC}">
              <c16:uniqueId val="{00000002-758C-4733-BE70-34A33E83BA8F}"/>
            </c:ext>
          </c:extLst>
        </c:ser>
        <c:dLbls>
          <c:showLegendKey val="0"/>
          <c:showVal val="0"/>
          <c:showCatName val="0"/>
          <c:showSerName val="0"/>
          <c:showPercent val="0"/>
          <c:showBubbleSize val="0"/>
        </c:dLbls>
        <c:smooth val="0"/>
        <c:axId val="337730464"/>
        <c:axId val="337723248"/>
      </c:lineChart>
      <c:catAx>
        <c:axId val="33773046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Month</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37723248"/>
        <c:crosses val="autoZero"/>
        <c:auto val="1"/>
        <c:lblAlgn val="ctr"/>
        <c:lblOffset val="100"/>
        <c:noMultiLvlLbl val="0"/>
      </c:catAx>
      <c:valAx>
        <c:axId val="3377232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Availability</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37730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a:effectLst/>
              </a:rPr>
              <a:t>Seasonal Availability of Nuts</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'Per Avail Nuts'!$P$4</c:f>
              <c:strCache>
                <c:ptCount val="1"/>
                <c:pt idx="0">
                  <c:v>Basona</c:v>
                </c:pt>
              </c:strCache>
            </c:strRef>
          </c:tx>
          <c:spPr>
            <a:ln w="28575" cap="rnd">
              <a:solidFill>
                <a:schemeClr val="accent1"/>
              </a:solidFill>
              <a:round/>
            </a:ln>
            <a:effectLst/>
          </c:spPr>
          <c:marker>
            <c:symbol val="none"/>
          </c:marker>
          <c:cat>
            <c:strRef>
              <c:f>'Per Avail Nuts'!$Q$3:$AB$3</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Nuts'!$Q$4:$AB$4</c:f>
              <c:numCache>
                <c:formatCode>General</c:formatCode>
                <c:ptCount val="12"/>
                <c:pt idx="0">
                  <c:v>1</c:v>
                </c:pt>
                <c:pt idx="1">
                  <c:v>1.2</c:v>
                </c:pt>
                <c:pt idx="2">
                  <c:v>1.3</c:v>
                </c:pt>
                <c:pt idx="3">
                  <c:v>1.7</c:v>
                </c:pt>
                <c:pt idx="4">
                  <c:v>1.6</c:v>
                </c:pt>
                <c:pt idx="5">
                  <c:v>1.6</c:v>
                </c:pt>
                <c:pt idx="6">
                  <c:v>1.2</c:v>
                </c:pt>
                <c:pt idx="7">
                  <c:v>1.1000000000000001</c:v>
                </c:pt>
                <c:pt idx="8">
                  <c:v>1</c:v>
                </c:pt>
                <c:pt idx="9">
                  <c:v>1</c:v>
                </c:pt>
                <c:pt idx="10">
                  <c:v>1</c:v>
                </c:pt>
                <c:pt idx="11">
                  <c:v>1</c:v>
                </c:pt>
              </c:numCache>
            </c:numRef>
          </c:val>
          <c:smooth val="0"/>
          <c:extLst>
            <c:ext xmlns:c16="http://schemas.microsoft.com/office/drawing/2014/chart" uri="{C3380CC4-5D6E-409C-BE32-E72D297353CC}">
              <c16:uniqueId val="{00000000-4BB7-46CC-ADCC-D9B64397CBAC}"/>
            </c:ext>
          </c:extLst>
        </c:ser>
        <c:ser>
          <c:idx val="1"/>
          <c:order val="1"/>
          <c:tx>
            <c:strRef>
              <c:f>'Per Avail Nuts'!$P$5</c:f>
              <c:strCache>
                <c:ptCount val="1"/>
                <c:pt idx="0">
                  <c:v>Sinana</c:v>
                </c:pt>
              </c:strCache>
            </c:strRef>
          </c:tx>
          <c:spPr>
            <a:ln w="28575" cap="rnd">
              <a:solidFill>
                <a:schemeClr val="accent2"/>
              </a:solidFill>
              <a:round/>
            </a:ln>
            <a:effectLst/>
          </c:spPr>
          <c:marker>
            <c:symbol val="none"/>
          </c:marker>
          <c:cat>
            <c:strRef>
              <c:f>'Per Avail Nuts'!$Q$3:$AB$3</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Nuts'!$Q$5:$AB$5</c:f>
              <c:numCache>
                <c:formatCode>General</c:formatCode>
                <c:ptCount val="12"/>
                <c:pt idx="0">
                  <c:v>1.8</c:v>
                </c:pt>
                <c:pt idx="1">
                  <c:v>1.8</c:v>
                </c:pt>
                <c:pt idx="2">
                  <c:v>1.7</c:v>
                </c:pt>
                <c:pt idx="3">
                  <c:v>1.6</c:v>
                </c:pt>
                <c:pt idx="4">
                  <c:v>1.6</c:v>
                </c:pt>
                <c:pt idx="5">
                  <c:v>1.6</c:v>
                </c:pt>
                <c:pt idx="6">
                  <c:v>1.6</c:v>
                </c:pt>
                <c:pt idx="7">
                  <c:v>1.7</c:v>
                </c:pt>
                <c:pt idx="8">
                  <c:v>1.7</c:v>
                </c:pt>
                <c:pt idx="9">
                  <c:v>1.7</c:v>
                </c:pt>
                <c:pt idx="10">
                  <c:v>1.7</c:v>
                </c:pt>
                <c:pt idx="11">
                  <c:v>1.6</c:v>
                </c:pt>
              </c:numCache>
            </c:numRef>
          </c:val>
          <c:smooth val="0"/>
          <c:extLst>
            <c:ext xmlns:c16="http://schemas.microsoft.com/office/drawing/2014/chart" uri="{C3380CC4-5D6E-409C-BE32-E72D297353CC}">
              <c16:uniqueId val="{00000001-4BB7-46CC-ADCC-D9B64397CBAC}"/>
            </c:ext>
          </c:extLst>
        </c:ser>
        <c:ser>
          <c:idx val="2"/>
          <c:order val="2"/>
          <c:tx>
            <c:strRef>
              <c:f>'Per Avail Nuts'!$P$6</c:f>
              <c:strCache>
                <c:ptCount val="1"/>
                <c:pt idx="0">
                  <c:v>Lemo</c:v>
                </c:pt>
              </c:strCache>
            </c:strRef>
          </c:tx>
          <c:spPr>
            <a:ln w="28575" cap="rnd">
              <a:solidFill>
                <a:schemeClr val="accent3"/>
              </a:solidFill>
              <a:round/>
            </a:ln>
            <a:effectLst/>
          </c:spPr>
          <c:marker>
            <c:symbol val="none"/>
          </c:marker>
          <c:cat>
            <c:strRef>
              <c:f>'Per Avail Nuts'!$Q$3:$AB$3</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Nuts'!$Q$6:$AB$6</c:f>
              <c:numCache>
                <c:formatCode>General</c:formatCode>
                <c:ptCount val="12"/>
                <c:pt idx="0">
                  <c:v>2.5</c:v>
                </c:pt>
                <c:pt idx="1">
                  <c:v>2.5</c:v>
                </c:pt>
                <c:pt idx="2">
                  <c:v>2</c:v>
                </c:pt>
                <c:pt idx="3">
                  <c:v>2</c:v>
                </c:pt>
                <c:pt idx="4">
                  <c:v>1</c:v>
                </c:pt>
                <c:pt idx="5">
                  <c:v>1</c:v>
                </c:pt>
                <c:pt idx="6">
                  <c:v>1</c:v>
                </c:pt>
                <c:pt idx="7">
                  <c:v>1</c:v>
                </c:pt>
                <c:pt idx="8">
                  <c:v>1</c:v>
                </c:pt>
                <c:pt idx="9">
                  <c:v>1</c:v>
                </c:pt>
                <c:pt idx="10">
                  <c:v>2.5</c:v>
                </c:pt>
                <c:pt idx="11">
                  <c:v>2.5</c:v>
                </c:pt>
              </c:numCache>
            </c:numRef>
          </c:val>
          <c:smooth val="0"/>
          <c:extLst>
            <c:ext xmlns:c16="http://schemas.microsoft.com/office/drawing/2014/chart" uri="{C3380CC4-5D6E-409C-BE32-E72D297353CC}">
              <c16:uniqueId val="{00000002-4BB7-46CC-ADCC-D9B64397CBAC}"/>
            </c:ext>
          </c:extLst>
        </c:ser>
        <c:dLbls>
          <c:showLegendKey val="0"/>
          <c:showVal val="0"/>
          <c:showCatName val="0"/>
          <c:showSerName val="0"/>
          <c:showPercent val="0"/>
          <c:showBubbleSize val="0"/>
        </c:dLbls>
        <c:smooth val="0"/>
        <c:axId val="510476808"/>
        <c:axId val="510472544"/>
      </c:lineChart>
      <c:catAx>
        <c:axId val="51047680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Month</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0472544"/>
        <c:crosses val="autoZero"/>
        <c:auto val="1"/>
        <c:lblAlgn val="ctr"/>
        <c:lblOffset val="100"/>
        <c:noMultiLvlLbl val="0"/>
      </c:catAx>
      <c:valAx>
        <c:axId val="5104725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Availability</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04768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a:effectLst/>
              </a:rPr>
              <a:t>Seasonal Availability of V-A Rich F&amp;V</a:t>
            </a:r>
            <a:endParaRPr lang="en-US"/>
          </a:p>
        </c:rich>
      </c:tx>
      <c:layout>
        <c:manualLayout>
          <c:xMode val="edge"/>
          <c:yMode val="edge"/>
          <c:x val="0.26695822397200347"/>
          <c:y val="2.314814814814814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'Per Avail Other V-A Rich F&amp;V'!$P$3</c:f>
              <c:strCache>
                <c:ptCount val="1"/>
                <c:pt idx="0">
                  <c:v>Basona</c:v>
                </c:pt>
              </c:strCache>
            </c:strRef>
          </c:tx>
          <c:spPr>
            <a:ln w="28575" cap="rnd">
              <a:solidFill>
                <a:schemeClr val="accent1"/>
              </a:solidFill>
              <a:round/>
            </a:ln>
            <a:effectLst/>
          </c:spPr>
          <c:marker>
            <c:symbol val="none"/>
          </c:marker>
          <c:cat>
            <c:strRef>
              <c:f>'Per Avail Other V-A Rich F&amp;V'!$Q$2:$AB$2</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Other V-A Rich F&amp;V'!$Q$3:$AB$3</c:f>
              <c:numCache>
                <c:formatCode>General</c:formatCode>
                <c:ptCount val="12"/>
                <c:pt idx="0">
                  <c:v>1.6</c:v>
                </c:pt>
                <c:pt idx="1">
                  <c:v>1.6</c:v>
                </c:pt>
                <c:pt idx="2">
                  <c:v>1.4</c:v>
                </c:pt>
                <c:pt idx="3">
                  <c:v>1.1000000000000001</c:v>
                </c:pt>
                <c:pt idx="4">
                  <c:v>1.1000000000000001</c:v>
                </c:pt>
                <c:pt idx="5">
                  <c:v>1</c:v>
                </c:pt>
                <c:pt idx="6">
                  <c:v>1.5</c:v>
                </c:pt>
                <c:pt idx="7">
                  <c:v>1.5</c:v>
                </c:pt>
                <c:pt idx="8">
                  <c:v>2</c:v>
                </c:pt>
                <c:pt idx="9">
                  <c:v>1.8</c:v>
                </c:pt>
                <c:pt idx="10">
                  <c:v>1.1000000000000001</c:v>
                </c:pt>
                <c:pt idx="11">
                  <c:v>1.3</c:v>
                </c:pt>
              </c:numCache>
            </c:numRef>
          </c:val>
          <c:smooth val="0"/>
          <c:extLst>
            <c:ext xmlns:c16="http://schemas.microsoft.com/office/drawing/2014/chart" uri="{C3380CC4-5D6E-409C-BE32-E72D297353CC}">
              <c16:uniqueId val="{00000000-90E9-442E-B0D9-BD9C8CDA0AB9}"/>
            </c:ext>
          </c:extLst>
        </c:ser>
        <c:ser>
          <c:idx val="1"/>
          <c:order val="1"/>
          <c:tx>
            <c:strRef>
              <c:f>'Per Avail Other V-A Rich F&amp;V'!$P$4</c:f>
              <c:strCache>
                <c:ptCount val="1"/>
                <c:pt idx="0">
                  <c:v>Sinana</c:v>
                </c:pt>
              </c:strCache>
            </c:strRef>
          </c:tx>
          <c:spPr>
            <a:ln w="28575" cap="rnd">
              <a:solidFill>
                <a:schemeClr val="accent2"/>
              </a:solidFill>
              <a:round/>
            </a:ln>
            <a:effectLst/>
          </c:spPr>
          <c:marker>
            <c:symbol val="none"/>
          </c:marker>
          <c:cat>
            <c:strRef>
              <c:f>'Per Avail Other V-A Rich F&amp;V'!$Q$2:$AB$2</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Other V-A Rich F&amp;V'!$Q$4:$AB$4</c:f>
              <c:numCache>
                <c:formatCode>General</c:formatCode>
                <c:ptCount val="12"/>
                <c:pt idx="0">
                  <c:v>1.5</c:v>
                </c:pt>
                <c:pt idx="1">
                  <c:v>1.3</c:v>
                </c:pt>
                <c:pt idx="2">
                  <c:v>1</c:v>
                </c:pt>
                <c:pt idx="3">
                  <c:v>0.9</c:v>
                </c:pt>
                <c:pt idx="4">
                  <c:v>1.3</c:v>
                </c:pt>
                <c:pt idx="5">
                  <c:v>1.3</c:v>
                </c:pt>
                <c:pt idx="6">
                  <c:v>1.1000000000000001</c:v>
                </c:pt>
                <c:pt idx="7">
                  <c:v>1.1000000000000001</c:v>
                </c:pt>
                <c:pt idx="8">
                  <c:v>1.1000000000000001</c:v>
                </c:pt>
                <c:pt idx="9">
                  <c:v>1.1000000000000001</c:v>
                </c:pt>
                <c:pt idx="10">
                  <c:v>1.8</c:v>
                </c:pt>
                <c:pt idx="11">
                  <c:v>1.6</c:v>
                </c:pt>
              </c:numCache>
            </c:numRef>
          </c:val>
          <c:smooth val="0"/>
          <c:extLst>
            <c:ext xmlns:c16="http://schemas.microsoft.com/office/drawing/2014/chart" uri="{C3380CC4-5D6E-409C-BE32-E72D297353CC}">
              <c16:uniqueId val="{00000001-90E9-442E-B0D9-BD9C8CDA0AB9}"/>
            </c:ext>
          </c:extLst>
        </c:ser>
        <c:ser>
          <c:idx val="2"/>
          <c:order val="2"/>
          <c:tx>
            <c:strRef>
              <c:f>'Per Avail Other V-A Rich F&amp;V'!$P$5</c:f>
              <c:strCache>
                <c:ptCount val="1"/>
                <c:pt idx="0">
                  <c:v>Lemo</c:v>
                </c:pt>
              </c:strCache>
            </c:strRef>
          </c:tx>
          <c:spPr>
            <a:ln w="28575" cap="rnd">
              <a:solidFill>
                <a:schemeClr val="accent3"/>
              </a:solidFill>
              <a:round/>
            </a:ln>
            <a:effectLst/>
          </c:spPr>
          <c:marker>
            <c:symbol val="none"/>
          </c:marker>
          <c:cat>
            <c:strRef>
              <c:f>'Per Avail Other V-A Rich F&amp;V'!$Q$2:$AB$2</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Other V-A Rich F&amp;V'!$Q$5:$AB$5</c:f>
              <c:numCache>
                <c:formatCode>General</c:formatCode>
                <c:ptCount val="12"/>
                <c:pt idx="0">
                  <c:v>1.7</c:v>
                </c:pt>
                <c:pt idx="1">
                  <c:v>1.7</c:v>
                </c:pt>
                <c:pt idx="2">
                  <c:v>1.8</c:v>
                </c:pt>
                <c:pt idx="3">
                  <c:v>1.8</c:v>
                </c:pt>
                <c:pt idx="4">
                  <c:v>2.1</c:v>
                </c:pt>
                <c:pt idx="5">
                  <c:v>1.4</c:v>
                </c:pt>
                <c:pt idx="6">
                  <c:v>0.3</c:v>
                </c:pt>
                <c:pt idx="7">
                  <c:v>0.3</c:v>
                </c:pt>
                <c:pt idx="8">
                  <c:v>1.3</c:v>
                </c:pt>
                <c:pt idx="9">
                  <c:v>1.3</c:v>
                </c:pt>
                <c:pt idx="10">
                  <c:v>1.8</c:v>
                </c:pt>
                <c:pt idx="11">
                  <c:v>1.5</c:v>
                </c:pt>
              </c:numCache>
            </c:numRef>
          </c:val>
          <c:smooth val="0"/>
          <c:extLst>
            <c:ext xmlns:c16="http://schemas.microsoft.com/office/drawing/2014/chart" uri="{C3380CC4-5D6E-409C-BE32-E72D297353CC}">
              <c16:uniqueId val="{00000002-90E9-442E-B0D9-BD9C8CDA0AB9}"/>
            </c:ext>
          </c:extLst>
        </c:ser>
        <c:dLbls>
          <c:showLegendKey val="0"/>
          <c:showVal val="0"/>
          <c:showCatName val="0"/>
          <c:showSerName val="0"/>
          <c:showPercent val="0"/>
          <c:showBubbleSize val="0"/>
        </c:dLbls>
        <c:smooth val="0"/>
        <c:axId val="451069648"/>
        <c:axId val="438976384"/>
      </c:lineChart>
      <c:catAx>
        <c:axId val="45106964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Month</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8976384"/>
        <c:crosses val="autoZero"/>
        <c:auto val="1"/>
        <c:lblAlgn val="ctr"/>
        <c:lblOffset val="100"/>
        <c:noMultiLvlLbl val="0"/>
      </c:catAx>
      <c:valAx>
        <c:axId val="4389763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Availbility</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51069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a:effectLst/>
              </a:rPr>
              <a:t>Seasonal Availability of Other Vegetables</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'Per Avail other Veg'!$A$26</c:f>
              <c:strCache>
                <c:ptCount val="1"/>
                <c:pt idx="0">
                  <c:v>Basona</c:v>
                </c:pt>
              </c:strCache>
            </c:strRef>
          </c:tx>
          <c:spPr>
            <a:ln w="28575" cap="rnd">
              <a:solidFill>
                <a:schemeClr val="accent1"/>
              </a:solidFill>
              <a:round/>
            </a:ln>
            <a:effectLst/>
          </c:spPr>
          <c:marker>
            <c:symbol val="none"/>
          </c:marker>
          <c:cat>
            <c:strRef>
              <c:f>'Per Avail other Veg'!$B$25:$M$25</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other Veg'!$B$26:$M$26</c:f>
              <c:numCache>
                <c:formatCode>General</c:formatCode>
                <c:ptCount val="12"/>
                <c:pt idx="0">
                  <c:v>1.6</c:v>
                </c:pt>
                <c:pt idx="1">
                  <c:v>1.6</c:v>
                </c:pt>
                <c:pt idx="2">
                  <c:v>1.6</c:v>
                </c:pt>
                <c:pt idx="3">
                  <c:v>1.7</c:v>
                </c:pt>
                <c:pt idx="4">
                  <c:v>1.6</c:v>
                </c:pt>
                <c:pt idx="5">
                  <c:v>1.5</c:v>
                </c:pt>
                <c:pt idx="6">
                  <c:v>1.4</c:v>
                </c:pt>
                <c:pt idx="7">
                  <c:v>1.4</c:v>
                </c:pt>
                <c:pt idx="8">
                  <c:v>1.6</c:v>
                </c:pt>
                <c:pt idx="9">
                  <c:v>1.5</c:v>
                </c:pt>
                <c:pt idx="10">
                  <c:v>1.3</c:v>
                </c:pt>
                <c:pt idx="11">
                  <c:v>1.3</c:v>
                </c:pt>
              </c:numCache>
            </c:numRef>
          </c:val>
          <c:smooth val="0"/>
          <c:extLst>
            <c:ext xmlns:c16="http://schemas.microsoft.com/office/drawing/2014/chart" uri="{C3380CC4-5D6E-409C-BE32-E72D297353CC}">
              <c16:uniqueId val="{00000000-9B68-4A96-BB20-8FA4FCE97A52}"/>
            </c:ext>
          </c:extLst>
        </c:ser>
        <c:ser>
          <c:idx val="1"/>
          <c:order val="1"/>
          <c:tx>
            <c:strRef>
              <c:f>'Per Avail other Veg'!$A$27</c:f>
              <c:strCache>
                <c:ptCount val="1"/>
                <c:pt idx="0">
                  <c:v>Sinana</c:v>
                </c:pt>
              </c:strCache>
            </c:strRef>
          </c:tx>
          <c:spPr>
            <a:ln w="28575" cap="rnd">
              <a:solidFill>
                <a:schemeClr val="accent2"/>
              </a:solidFill>
              <a:round/>
            </a:ln>
            <a:effectLst/>
          </c:spPr>
          <c:marker>
            <c:symbol val="none"/>
          </c:marker>
          <c:cat>
            <c:strRef>
              <c:f>'Per Avail other Veg'!$B$25:$M$25</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other Veg'!$B$27:$M$27</c:f>
              <c:numCache>
                <c:formatCode>General</c:formatCode>
                <c:ptCount val="12"/>
                <c:pt idx="0">
                  <c:v>2.2000000000000002</c:v>
                </c:pt>
                <c:pt idx="1">
                  <c:v>2</c:v>
                </c:pt>
                <c:pt idx="2">
                  <c:v>1.6</c:v>
                </c:pt>
                <c:pt idx="3">
                  <c:v>1.6</c:v>
                </c:pt>
                <c:pt idx="4">
                  <c:v>1.6</c:v>
                </c:pt>
                <c:pt idx="5">
                  <c:v>2</c:v>
                </c:pt>
                <c:pt idx="6">
                  <c:v>2.4</c:v>
                </c:pt>
                <c:pt idx="7">
                  <c:v>2.5</c:v>
                </c:pt>
                <c:pt idx="8">
                  <c:v>2.4</c:v>
                </c:pt>
                <c:pt idx="9">
                  <c:v>2.2999999999999998</c:v>
                </c:pt>
                <c:pt idx="10">
                  <c:v>2.2999999999999998</c:v>
                </c:pt>
                <c:pt idx="11">
                  <c:v>2.4</c:v>
                </c:pt>
              </c:numCache>
            </c:numRef>
          </c:val>
          <c:smooth val="0"/>
          <c:extLst>
            <c:ext xmlns:c16="http://schemas.microsoft.com/office/drawing/2014/chart" uri="{C3380CC4-5D6E-409C-BE32-E72D297353CC}">
              <c16:uniqueId val="{00000001-9B68-4A96-BB20-8FA4FCE97A52}"/>
            </c:ext>
          </c:extLst>
        </c:ser>
        <c:ser>
          <c:idx val="2"/>
          <c:order val="2"/>
          <c:tx>
            <c:strRef>
              <c:f>'Per Avail other Veg'!$A$28</c:f>
              <c:strCache>
                <c:ptCount val="1"/>
                <c:pt idx="0">
                  <c:v>Lemo</c:v>
                </c:pt>
              </c:strCache>
            </c:strRef>
          </c:tx>
          <c:spPr>
            <a:ln w="28575" cap="rnd">
              <a:solidFill>
                <a:schemeClr val="accent3"/>
              </a:solidFill>
              <a:round/>
            </a:ln>
            <a:effectLst/>
          </c:spPr>
          <c:marker>
            <c:symbol val="none"/>
          </c:marker>
          <c:cat>
            <c:strRef>
              <c:f>'Per Avail other Veg'!$B$25:$M$25</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other Veg'!$B$28:$M$28</c:f>
              <c:numCache>
                <c:formatCode>General</c:formatCode>
                <c:ptCount val="12"/>
                <c:pt idx="0">
                  <c:v>2.4</c:v>
                </c:pt>
                <c:pt idx="1">
                  <c:v>2.1</c:v>
                </c:pt>
                <c:pt idx="2">
                  <c:v>2</c:v>
                </c:pt>
                <c:pt idx="3">
                  <c:v>1.8</c:v>
                </c:pt>
                <c:pt idx="4">
                  <c:v>1.9</c:v>
                </c:pt>
                <c:pt idx="5">
                  <c:v>1.7</c:v>
                </c:pt>
                <c:pt idx="6">
                  <c:v>1.6</c:v>
                </c:pt>
                <c:pt idx="7">
                  <c:v>1.6</c:v>
                </c:pt>
                <c:pt idx="8">
                  <c:v>1.1000000000000001</c:v>
                </c:pt>
                <c:pt idx="9">
                  <c:v>1.9</c:v>
                </c:pt>
                <c:pt idx="10">
                  <c:v>2.2999999999999998</c:v>
                </c:pt>
                <c:pt idx="11">
                  <c:v>2.4</c:v>
                </c:pt>
              </c:numCache>
            </c:numRef>
          </c:val>
          <c:smooth val="0"/>
          <c:extLst>
            <c:ext xmlns:c16="http://schemas.microsoft.com/office/drawing/2014/chart" uri="{C3380CC4-5D6E-409C-BE32-E72D297353CC}">
              <c16:uniqueId val="{00000002-9B68-4A96-BB20-8FA4FCE97A52}"/>
            </c:ext>
          </c:extLst>
        </c:ser>
        <c:dLbls>
          <c:showLegendKey val="0"/>
          <c:showVal val="0"/>
          <c:showCatName val="0"/>
          <c:showSerName val="0"/>
          <c:showPercent val="0"/>
          <c:showBubbleSize val="0"/>
        </c:dLbls>
        <c:smooth val="0"/>
        <c:axId val="565079304"/>
        <c:axId val="565080616"/>
      </c:lineChart>
      <c:catAx>
        <c:axId val="56507930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Month</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5080616"/>
        <c:crosses val="autoZero"/>
        <c:auto val="1"/>
        <c:lblAlgn val="ctr"/>
        <c:lblOffset val="100"/>
        <c:noMultiLvlLbl val="0"/>
      </c:catAx>
      <c:valAx>
        <c:axId val="5650806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Availability</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50793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Seasonal Availability of Other Fruits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'Per Avail Other Fruits'!$P$3</c:f>
              <c:strCache>
                <c:ptCount val="1"/>
                <c:pt idx="0">
                  <c:v>Basona</c:v>
                </c:pt>
              </c:strCache>
            </c:strRef>
          </c:tx>
          <c:spPr>
            <a:ln w="28575" cap="rnd">
              <a:solidFill>
                <a:schemeClr val="accent1"/>
              </a:solidFill>
              <a:round/>
            </a:ln>
            <a:effectLst/>
          </c:spPr>
          <c:marker>
            <c:symbol val="none"/>
          </c:marker>
          <c:cat>
            <c:strRef>
              <c:f>'Per Avail Other Fruits'!$Q$2:$AB$2</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Other Fruits'!$Q$3:$AB$3</c:f>
              <c:numCache>
                <c:formatCode>General</c:formatCode>
                <c:ptCount val="12"/>
                <c:pt idx="0">
                  <c:v>1.1000000000000001</c:v>
                </c:pt>
                <c:pt idx="1">
                  <c:v>1</c:v>
                </c:pt>
                <c:pt idx="2">
                  <c:v>0.8</c:v>
                </c:pt>
                <c:pt idx="3">
                  <c:v>0.8</c:v>
                </c:pt>
                <c:pt idx="4">
                  <c:v>1</c:v>
                </c:pt>
                <c:pt idx="5">
                  <c:v>1.3</c:v>
                </c:pt>
                <c:pt idx="6">
                  <c:v>1.1000000000000001</c:v>
                </c:pt>
                <c:pt idx="7">
                  <c:v>1.1000000000000001</c:v>
                </c:pt>
                <c:pt idx="8">
                  <c:v>1.3</c:v>
                </c:pt>
                <c:pt idx="9">
                  <c:v>1.1000000000000001</c:v>
                </c:pt>
                <c:pt idx="10">
                  <c:v>1</c:v>
                </c:pt>
                <c:pt idx="11">
                  <c:v>0.8</c:v>
                </c:pt>
              </c:numCache>
            </c:numRef>
          </c:val>
          <c:smooth val="0"/>
          <c:extLst>
            <c:ext xmlns:c16="http://schemas.microsoft.com/office/drawing/2014/chart" uri="{C3380CC4-5D6E-409C-BE32-E72D297353CC}">
              <c16:uniqueId val="{00000000-1CF2-48D6-B3A1-EB875C15EDE9}"/>
            </c:ext>
          </c:extLst>
        </c:ser>
        <c:ser>
          <c:idx val="1"/>
          <c:order val="1"/>
          <c:tx>
            <c:strRef>
              <c:f>'Per Avail Other Fruits'!$P$4</c:f>
              <c:strCache>
                <c:ptCount val="1"/>
                <c:pt idx="0">
                  <c:v>Sinana</c:v>
                </c:pt>
              </c:strCache>
            </c:strRef>
          </c:tx>
          <c:spPr>
            <a:ln w="28575" cap="rnd">
              <a:solidFill>
                <a:schemeClr val="accent2"/>
              </a:solidFill>
              <a:round/>
            </a:ln>
            <a:effectLst/>
          </c:spPr>
          <c:marker>
            <c:symbol val="none"/>
          </c:marker>
          <c:cat>
            <c:strRef>
              <c:f>'Per Avail Other Fruits'!$Q$2:$AB$2</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Other Fruits'!$Q$4:$AB$4</c:f>
              <c:numCache>
                <c:formatCode>General</c:formatCode>
                <c:ptCount val="12"/>
                <c:pt idx="0">
                  <c:v>1.7</c:v>
                </c:pt>
                <c:pt idx="1">
                  <c:v>1.6</c:v>
                </c:pt>
                <c:pt idx="2">
                  <c:v>1.5</c:v>
                </c:pt>
                <c:pt idx="3">
                  <c:v>0</c:v>
                </c:pt>
                <c:pt idx="4">
                  <c:v>1.7</c:v>
                </c:pt>
                <c:pt idx="5">
                  <c:v>1.8</c:v>
                </c:pt>
                <c:pt idx="6">
                  <c:v>1.7</c:v>
                </c:pt>
                <c:pt idx="7">
                  <c:v>1.6</c:v>
                </c:pt>
                <c:pt idx="8">
                  <c:v>1.4</c:v>
                </c:pt>
                <c:pt idx="9">
                  <c:v>1.3</c:v>
                </c:pt>
                <c:pt idx="10">
                  <c:v>1.4</c:v>
                </c:pt>
                <c:pt idx="11">
                  <c:v>1.6</c:v>
                </c:pt>
              </c:numCache>
            </c:numRef>
          </c:val>
          <c:smooth val="0"/>
          <c:extLst>
            <c:ext xmlns:c16="http://schemas.microsoft.com/office/drawing/2014/chart" uri="{C3380CC4-5D6E-409C-BE32-E72D297353CC}">
              <c16:uniqueId val="{00000001-1CF2-48D6-B3A1-EB875C15EDE9}"/>
            </c:ext>
          </c:extLst>
        </c:ser>
        <c:ser>
          <c:idx val="2"/>
          <c:order val="2"/>
          <c:tx>
            <c:strRef>
              <c:f>'Per Avail Other Fruits'!$P$5</c:f>
              <c:strCache>
                <c:ptCount val="1"/>
                <c:pt idx="0">
                  <c:v>Lemo</c:v>
                </c:pt>
              </c:strCache>
            </c:strRef>
          </c:tx>
          <c:spPr>
            <a:ln w="28575" cap="rnd">
              <a:solidFill>
                <a:schemeClr val="accent3"/>
              </a:solidFill>
              <a:round/>
            </a:ln>
            <a:effectLst/>
          </c:spPr>
          <c:marker>
            <c:symbol val="none"/>
          </c:marker>
          <c:cat>
            <c:strRef>
              <c:f>'Per Avail Other Fruits'!$Q$2:$AB$2</c:f>
              <c:strCache>
                <c:ptCount val="12"/>
                <c:pt idx="0">
                  <c:v>Jan</c:v>
                </c:pt>
                <c:pt idx="1">
                  <c:v>Feb</c:v>
                </c:pt>
                <c:pt idx="2">
                  <c:v>Mar</c:v>
                </c:pt>
                <c:pt idx="3">
                  <c:v>Apr</c:v>
                </c:pt>
                <c:pt idx="4">
                  <c:v>May</c:v>
                </c:pt>
                <c:pt idx="5">
                  <c:v>June</c:v>
                </c:pt>
                <c:pt idx="6">
                  <c:v>July</c:v>
                </c:pt>
                <c:pt idx="7">
                  <c:v>Aug </c:v>
                </c:pt>
                <c:pt idx="8">
                  <c:v> Sept</c:v>
                </c:pt>
                <c:pt idx="9">
                  <c:v>Oct</c:v>
                </c:pt>
                <c:pt idx="10">
                  <c:v>Nov</c:v>
                </c:pt>
                <c:pt idx="11">
                  <c:v>Dec</c:v>
                </c:pt>
              </c:strCache>
            </c:strRef>
          </c:cat>
          <c:val>
            <c:numRef>
              <c:f>'Per Avail Other Fruits'!$Q$5:$AB$5</c:f>
              <c:numCache>
                <c:formatCode>General</c:formatCode>
                <c:ptCount val="12"/>
                <c:pt idx="0">
                  <c:v>2.5</c:v>
                </c:pt>
                <c:pt idx="1">
                  <c:v>2.5</c:v>
                </c:pt>
                <c:pt idx="2">
                  <c:v>2.5</c:v>
                </c:pt>
                <c:pt idx="3">
                  <c:v>2.5</c:v>
                </c:pt>
                <c:pt idx="4">
                  <c:v>2</c:v>
                </c:pt>
                <c:pt idx="5">
                  <c:v>2</c:v>
                </c:pt>
                <c:pt idx="6">
                  <c:v>2</c:v>
                </c:pt>
                <c:pt idx="7">
                  <c:v>2</c:v>
                </c:pt>
                <c:pt idx="8">
                  <c:v>2.5</c:v>
                </c:pt>
                <c:pt idx="9">
                  <c:v>2.5</c:v>
                </c:pt>
                <c:pt idx="10">
                  <c:v>2.5</c:v>
                </c:pt>
                <c:pt idx="11">
                  <c:v>2.5</c:v>
                </c:pt>
              </c:numCache>
            </c:numRef>
          </c:val>
          <c:smooth val="0"/>
          <c:extLst>
            <c:ext xmlns:c16="http://schemas.microsoft.com/office/drawing/2014/chart" uri="{C3380CC4-5D6E-409C-BE32-E72D297353CC}">
              <c16:uniqueId val="{00000002-1CF2-48D6-B3A1-EB875C15EDE9}"/>
            </c:ext>
          </c:extLst>
        </c:ser>
        <c:dLbls>
          <c:showLegendKey val="0"/>
          <c:showVal val="0"/>
          <c:showCatName val="0"/>
          <c:showSerName val="0"/>
          <c:showPercent val="0"/>
          <c:showBubbleSize val="0"/>
        </c:dLbls>
        <c:smooth val="0"/>
        <c:axId val="690492576"/>
        <c:axId val="690493560"/>
      </c:lineChart>
      <c:catAx>
        <c:axId val="69049257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Months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0493560"/>
        <c:crosses val="autoZero"/>
        <c:auto val="1"/>
        <c:lblAlgn val="ctr"/>
        <c:lblOffset val="100"/>
        <c:noMultiLvlLbl val="0"/>
      </c:catAx>
      <c:valAx>
        <c:axId val="6904935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Availability</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04925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6C7CC8-9000-4D8D-8290-5D8A6FB2E5CD}"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3B7D2F26-6CF2-42B0-841E-0A06C46D0B58}">
      <dgm:prSet/>
      <dgm:spPr>
        <a:xfrm>
          <a:off x="0" y="3130"/>
          <a:ext cx="6775450" cy="2134899"/>
        </a:xfrm>
        <a:prstGeom prst="rect">
          <a:avLst/>
        </a:prstGeom>
        <a:noFill/>
        <a:ln>
          <a:noFill/>
        </a:ln>
        <a:effectLst/>
      </dgm:spPr>
      <dgm:t>
        <a:bodyPr/>
        <a:lstStyle/>
        <a:p>
          <a:pPr>
            <a:buNone/>
          </a:pPr>
          <a:r>
            <a:rPr lang="en-US" dirty="0">
              <a:solidFill>
                <a:sysClr val="windowText" lastClr="000000">
                  <a:hueOff val="0"/>
                  <a:satOff val="0"/>
                  <a:lumOff val="0"/>
                  <a:alphaOff val="0"/>
                </a:sysClr>
              </a:solidFill>
              <a:latin typeface="Calibri" panose="020F0502020204030204"/>
              <a:ea typeface="+mn-ea"/>
              <a:cs typeface="+mn-cs"/>
            </a:rPr>
            <a:t>The seasonal availability of food groups across the three AR sites was compared. </a:t>
          </a:r>
        </a:p>
      </dgm:t>
    </dgm:pt>
    <dgm:pt modelId="{4C218C9A-498B-4D24-9661-2646E1B30659}" type="parTrans" cxnId="{A81044C5-073A-49B8-BCD0-A23DA662B006}">
      <dgm:prSet/>
      <dgm:spPr/>
      <dgm:t>
        <a:bodyPr/>
        <a:lstStyle/>
        <a:p>
          <a:endParaRPr lang="en-US"/>
        </a:p>
      </dgm:t>
    </dgm:pt>
    <dgm:pt modelId="{9D2288E5-46DC-46F3-94F7-EA71F36DA70A}" type="sibTrans" cxnId="{A81044C5-073A-49B8-BCD0-A23DA662B006}">
      <dgm:prSet/>
      <dgm:spPr/>
      <dgm:t>
        <a:bodyPr/>
        <a:lstStyle/>
        <a:p>
          <a:endParaRPr lang="en-US"/>
        </a:p>
      </dgm:t>
    </dgm:pt>
    <dgm:pt modelId="{34A1B5CE-BD7D-46DA-B987-0F5FFF40A9B2}">
      <dgm:prSet/>
      <dgm:spPr>
        <a:xfrm>
          <a:off x="0" y="1042655"/>
          <a:ext cx="6775450" cy="2134899"/>
        </a:xfrm>
        <a:prstGeom prst="rect">
          <a:avLst/>
        </a:prstGeom>
        <a:noFill/>
        <a:ln>
          <a:noFill/>
        </a:ln>
        <a:effectLst/>
      </dgm:spPr>
      <dgm:t>
        <a:bodyPr/>
        <a:lstStyle/>
        <a:p>
          <a:pPr>
            <a:buNone/>
          </a:pPr>
          <a:r>
            <a:rPr lang="en-US" dirty="0">
              <a:solidFill>
                <a:sysClr val="windowText" lastClr="000000">
                  <a:hueOff val="0"/>
                  <a:satOff val="0"/>
                  <a:lumOff val="0"/>
                  <a:alphaOff val="0"/>
                </a:sysClr>
              </a:solidFill>
              <a:latin typeface="Calibri" panose="020F0502020204030204"/>
              <a:ea typeface="+mn-ea"/>
              <a:cs typeface="+mn-cs"/>
            </a:rPr>
            <a:t>Overall the diversity and availability of food groups slightly better in </a:t>
          </a:r>
          <a:r>
            <a:rPr lang="en-US" dirty="0" err="1">
              <a:solidFill>
                <a:sysClr val="windowText" lastClr="000000">
                  <a:hueOff val="0"/>
                  <a:satOff val="0"/>
                  <a:lumOff val="0"/>
                  <a:alphaOff val="0"/>
                </a:sysClr>
              </a:solidFill>
              <a:latin typeface="Calibri" panose="020F0502020204030204"/>
              <a:ea typeface="+mn-ea"/>
              <a:cs typeface="+mn-cs"/>
            </a:rPr>
            <a:t>Sinana</a:t>
          </a:r>
          <a:r>
            <a:rPr lang="en-US" dirty="0">
              <a:solidFill>
                <a:sysClr val="windowText" lastClr="000000">
                  <a:hueOff val="0"/>
                  <a:satOff val="0"/>
                  <a:lumOff val="0"/>
                  <a:alphaOff val="0"/>
                </a:sysClr>
              </a:solidFill>
              <a:latin typeface="Calibri" panose="020F0502020204030204"/>
              <a:ea typeface="+mn-ea"/>
              <a:cs typeface="+mn-cs"/>
            </a:rPr>
            <a:t> district when compared with the other two AR sites. </a:t>
          </a:r>
        </a:p>
      </dgm:t>
    </dgm:pt>
    <dgm:pt modelId="{15FC35A7-1322-4453-9839-8362C837FD8F}" type="parTrans" cxnId="{872DB1B7-7ACD-4C67-9382-E1EF2FB0E7DB}">
      <dgm:prSet/>
      <dgm:spPr/>
      <dgm:t>
        <a:bodyPr/>
        <a:lstStyle/>
        <a:p>
          <a:endParaRPr lang="en-US"/>
        </a:p>
      </dgm:t>
    </dgm:pt>
    <dgm:pt modelId="{3DA13AA8-28BA-4CC2-AEC5-7C9F6C21F97E}" type="sibTrans" cxnId="{872DB1B7-7ACD-4C67-9382-E1EF2FB0E7DB}">
      <dgm:prSet/>
      <dgm:spPr/>
      <dgm:t>
        <a:bodyPr/>
        <a:lstStyle/>
        <a:p>
          <a:endParaRPr lang="en-US"/>
        </a:p>
      </dgm:t>
    </dgm:pt>
    <dgm:pt modelId="{BF9AC64C-075F-4F1F-80FA-E44567451B6F}">
      <dgm:prSet/>
      <dgm:spPr>
        <a:xfrm>
          <a:off x="0" y="2575535"/>
          <a:ext cx="6775450" cy="2134899"/>
        </a:xfrm>
        <a:prstGeom prst="rect">
          <a:avLst/>
        </a:prstGeom>
        <a:noFill/>
        <a:ln>
          <a:noFill/>
        </a:ln>
        <a:effectLst/>
      </dgm:spPr>
      <dgm:t>
        <a:bodyPr/>
        <a:lstStyle/>
        <a:p>
          <a:pPr>
            <a:buNone/>
          </a:pPr>
          <a:r>
            <a:rPr lang="en-US" dirty="0">
              <a:solidFill>
                <a:sysClr val="windowText" lastClr="000000">
                  <a:hueOff val="0"/>
                  <a:satOff val="0"/>
                  <a:lumOff val="0"/>
                  <a:alphaOff val="0"/>
                </a:sysClr>
              </a:solidFill>
              <a:latin typeface="Calibri" panose="020F0502020204030204" pitchFamily="34" charset="0"/>
              <a:ea typeface="+mn-ea"/>
              <a:cs typeface="Calibri" panose="020F0502020204030204" pitchFamily="34" charset="0"/>
            </a:rPr>
            <a:t>The food items listed under dark green leafy vegetables, Other V-A rich vegetables and fruits are low in diversity and availability across all districts and this may lead to low intake of fruits and vegetables by the community. </a:t>
          </a:r>
        </a:p>
      </dgm:t>
    </dgm:pt>
    <dgm:pt modelId="{75ED566E-67BB-4DFC-96F0-3C8AE233C717}" type="parTrans" cxnId="{541DD263-887F-404E-9763-EEA36790034A}">
      <dgm:prSet/>
      <dgm:spPr/>
      <dgm:t>
        <a:bodyPr/>
        <a:lstStyle/>
        <a:p>
          <a:endParaRPr lang="en-US"/>
        </a:p>
      </dgm:t>
    </dgm:pt>
    <dgm:pt modelId="{B184839D-86EC-44F0-BA06-2AB04DE59EAB}" type="sibTrans" cxnId="{541DD263-887F-404E-9763-EEA36790034A}">
      <dgm:prSet/>
      <dgm:spPr/>
      <dgm:t>
        <a:bodyPr/>
        <a:lstStyle/>
        <a:p>
          <a:endParaRPr lang="en-US"/>
        </a:p>
      </dgm:t>
    </dgm:pt>
    <dgm:pt modelId="{2B2CD910-0091-45F6-8E0A-B738E4916E9F}" type="pres">
      <dgm:prSet presAssocID="{526C7CC8-9000-4D8D-8290-5D8A6FB2E5CD}" presName="vert0" presStyleCnt="0">
        <dgm:presLayoutVars>
          <dgm:dir/>
          <dgm:animOne val="branch"/>
          <dgm:animLvl val="lvl"/>
        </dgm:presLayoutVars>
      </dgm:prSet>
      <dgm:spPr/>
    </dgm:pt>
    <dgm:pt modelId="{0BFE491A-A245-4893-817D-67F8F43E42EF}" type="pres">
      <dgm:prSet presAssocID="{3B7D2F26-6CF2-42B0-841E-0A06C46D0B58}" presName="thickLine" presStyleLbl="alignNode1" presStyleIdx="0" presStyleCnt="3"/>
      <dgm:spPr>
        <a:xfrm>
          <a:off x="0" y="3130"/>
          <a:ext cx="6775450" cy="0"/>
        </a:xfrm>
        <a:prstGeom prst="line">
          <a:avLst/>
        </a:prstGeom>
        <a:solidFill>
          <a:srgbClr val="ED7D31">
            <a:hueOff val="0"/>
            <a:satOff val="0"/>
            <a:lumOff val="0"/>
            <a:alphaOff val="0"/>
          </a:srgbClr>
        </a:solidFill>
        <a:ln w="12700" cap="flat" cmpd="sng" algn="ctr">
          <a:solidFill>
            <a:srgbClr val="ED7D31">
              <a:hueOff val="0"/>
              <a:satOff val="0"/>
              <a:lumOff val="0"/>
              <a:alphaOff val="0"/>
            </a:srgbClr>
          </a:solidFill>
          <a:prstDash val="solid"/>
          <a:miter lim="800000"/>
        </a:ln>
        <a:effectLst/>
      </dgm:spPr>
    </dgm:pt>
    <dgm:pt modelId="{B645B6AE-5CF4-497A-BE37-01975CC1E0A6}" type="pres">
      <dgm:prSet presAssocID="{3B7D2F26-6CF2-42B0-841E-0A06C46D0B58}" presName="horz1" presStyleCnt="0"/>
      <dgm:spPr/>
    </dgm:pt>
    <dgm:pt modelId="{7F725A1D-3B4B-46B9-90F5-CA5A5971A059}" type="pres">
      <dgm:prSet presAssocID="{3B7D2F26-6CF2-42B0-841E-0A06C46D0B58}" presName="tx1" presStyleLbl="revTx" presStyleIdx="0" presStyleCnt="3"/>
      <dgm:spPr/>
    </dgm:pt>
    <dgm:pt modelId="{0A4267A6-5362-42F1-8B3D-19DB190ECEE1}" type="pres">
      <dgm:prSet presAssocID="{3B7D2F26-6CF2-42B0-841E-0A06C46D0B58}" presName="vert1" presStyleCnt="0"/>
      <dgm:spPr/>
    </dgm:pt>
    <dgm:pt modelId="{62D1CA35-ECB0-4215-8CA0-B3E33D4E46C8}" type="pres">
      <dgm:prSet presAssocID="{34A1B5CE-BD7D-46DA-B987-0F5FFF40A9B2}" presName="thickLine" presStyleLbl="alignNode1" presStyleIdx="1" presStyleCnt="3" custLinFactNeighborX="-475" custLinFactNeighborY="6663"/>
      <dgm:spPr>
        <a:xfrm>
          <a:off x="0" y="2280278"/>
          <a:ext cx="6775450" cy="0"/>
        </a:xfrm>
        <a:prstGeom prst="line">
          <a:avLst/>
        </a:prstGeom>
        <a:solidFill>
          <a:srgbClr val="ED7D31">
            <a:hueOff val="-727682"/>
            <a:satOff val="-41964"/>
            <a:lumOff val="4314"/>
            <a:alphaOff val="0"/>
          </a:srgbClr>
        </a:solidFill>
        <a:ln w="12700" cap="flat" cmpd="sng" algn="ctr">
          <a:solidFill>
            <a:srgbClr val="ED7D31">
              <a:hueOff val="-727682"/>
              <a:satOff val="-41964"/>
              <a:lumOff val="4314"/>
              <a:alphaOff val="0"/>
            </a:srgbClr>
          </a:solidFill>
          <a:prstDash val="solid"/>
          <a:miter lim="800000"/>
        </a:ln>
        <a:effectLst/>
      </dgm:spPr>
    </dgm:pt>
    <dgm:pt modelId="{920CBCB6-6280-40AD-8F78-076059DC6E7F}" type="pres">
      <dgm:prSet presAssocID="{34A1B5CE-BD7D-46DA-B987-0F5FFF40A9B2}" presName="horz1" presStyleCnt="0"/>
      <dgm:spPr/>
    </dgm:pt>
    <dgm:pt modelId="{E698F99A-5E94-44C8-9D63-7289ABA54F66}" type="pres">
      <dgm:prSet presAssocID="{34A1B5CE-BD7D-46DA-B987-0F5FFF40A9B2}" presName="tx1" presStyleLbl="revTx" presStyleIdx="1" presStyleCnt="3" custLinFactNeighborX="551" custLinFactNeighborY="-51308"/>
      <dgm:spPr/>
    </dgm:pt>
    <dgm:pt modelId="{85F929EC-A6CC-4B18-A804-83DE0CA9D9FD}" type="pres">
      <dgm:prSet presAssocID="{34A1B5CE-BD7D-46DA-B987-0F5FFF40A9B2}" presName="vert1" presStyleCnt="0"/>
      <dgm:spPr/>
    </dgm:pt>
    <dgm:pt modelId="{43D65DB4-DABE-4336-A403-1B4C83393F46}" type="pres">
      <dgm:prSet presAssocID="{BF9AC64C-075F-4F1F-80FA-E44567451B6F}" presName="thickLine" presStyleLbl="alignNode1" presStyleIdx="2" presStyleCnt="3"/>
      <dgm:spPr>
        <a:xfrm>
          <a:off x="0" y="4272929"/>
          <a:ext cx="6775450" cy="0"/>
        </a:xfrm>
        <a:prstGeom prst="line">
          <a:avLst/>
        </a:prstGeom>
        <a:solidFill>
          <a:srgbClr val="ED7D31">
            <a:hueOff val="-1455363"/>
            <a:satOff val="-83928"/>
            <a:lumOff val="8628"/>
            <a:alphaOff val="0"/>
          </a:srgbClr>
        </a:solidFill>
        <a:ln w="12700" cap="flat" cmpd="sng" algn="ctr">
          <a:solidFill>
            <a:srgbClr val="ED7D31">
              <a:hueOff val="-1455363"/>
              <a:satOff val="-83928"/>
              <a:lumOff val="8628"/>
              <a:alphaOff val="0"/>
            </a:srgbClr>
          </a:solidFill>
          <a:prstDash val="solid"/>
          <a:miter lim="800000"/>
        </a:ln>
        <a:effectLst/>
      </dgm:spPr>
    </dgm:pt>
    <dgm:pt modelId="{4E915C07-EDEB-4D91-B742-7C08B14D75A1}" type="pres">
      <dgm:prSet presAssocID="{BF9AC64C-075F-4F1F-80FA-E44567451B6F}" presName="horz1" presStyleCnt="0"/>
      <dgm:spPr/>
    </dgm:pt>
    <dgm:pt modelId="{E2F5DCAC-FEF2-4BCA-9BF6-5584A5482420}" type="pres">
      <dgm:prSet presAssocID="{BF9AC64C-075F-4F1F-80FA-E44567451B6F}" presName="tx1" presStyleLbl="revTx" presStyleIdx="2" presStyleCnt="3" custScaleX="98538" custScaleY="82228" custLinFactNeighborX="9" custLinFactNeighborY="-79507"/>
      <dgm:spPr/>
    </dgm:pt>
    <dgm:pt modelId="{EA7205B0-B452-4FAF-8C1F-BBAA8EB1DABF}" type="pres">
      <dgm:prSet presAssocID="{BF9AC64C-075F-4F1F-80FA-E44567451B6F}" presName="vert1" presStyleCnt="0"/>
      <dgm:spPr/>
    </dgm:pt>
  </dgm:ptLst>
  <dgm:cxnLst>
    <dgm:cxn modelId="{541DD263-887F-404E-9763-EEA36790034A}" srcId="{526C7CC8-9000-4D8D-8290-5D8A6FB2E5CD}" destId="{BF9AC64C-075F-4F1F-80FA-E44567451B6F}" srcOrd="2" destOrd="0" parTransId="{75ED566E-67BB-4DFC-96F0-3C8AE233C717}" sibTransId="{B184839D-86EC-44F0-BA06-2AB04DE59EAB}"/>
    <dgm:cxn modelId="{E9144C66-A1A1-4EA5-9C8D-A29D4284C284}" type="presOf" srcId="{3B7D2F26-6CF2-42B0-841E-0A06C46D0B58}" destId="{7F725A1D-3B4B-46B9-90F5-CA5A5971A059}" srcOrd="0" destOrd="0" presId="urn:microsoft.com/office/officeart/2008/layout/LinedList"/>
    <dgm:cxn modelId="{584AA39B-1BC4-4AAF-941A-BA5CCCF6CE77}" type="presOf" srcId="{34A1B5CE-BD7D-46DA-B987-0F5FFF40A9B2}" destId="{E698F99A-5E94-44C8-9D63-7289ABA54F66}" srcOrd="0" destOrd="0" presId="urn:microsoft.com/office/officeart/2008/layout/LinedList"/>
    <dgm:cxn modelId="{FFC14CAF-0F4E-49C2-BED2-C7F571D5E71B}" type="presOf" srcId="{BF9AC64C-075F-4F1F-80FA-E44567451B6F}" destId="{E2F5DCAC-FEF2-4BCA-9BF6-5584A5482420}" srcOrd="0" destOrd="0" presId="urn:microsoft.com/office/officeart/2008/layout/LinedList"/>
    <dgm:cxn modelId="{872DB1B7-7ACD-4C67-9382-E1EF2FB0E7DB}" srcId="{526C7CC8-9000-4D8D-8290-5D8A6FB2E5CD}" destId="{34A1B5CE-BD7D-46DA-B987-0F5FFF40A9B2}" srcOrd="1" destOrd="0" parTransId="{15FC35A7-1322-4453-9839-8362C837FD8F}" sibTransId="{3DA13AA8-28BA-4CC2-AEC5-7C9F6C21F97E}"/>
    <dgm:cxn modelId="{A81044C5-073A-49B8-BCD0-A23DA662B006}" srcId="{526C7CC8-9000-4D8D-8290-5D8A6FB2E5CD}" destId="{3B7D2F26-6CF2-42B0-841E-0A06C46D0B58}" srcOrd="0" destOrd="0" parTransId="{4C218C9A-498B-4D24-9661-2646E1B30659}" sibTransId="{9D2288E5-46DC-46F3-94F7-EA71F36DA70A}"/>
    <dgm:cxn modelId="{BE144CE8-2B2C-40D4-B34F-D43B03B14B48}" type="presOf" srcId="{526C7CC8-9000-4D8D-8290-5D8A6FB2E5CD}" destId="{2B2CD910-0091-45F6-8E0A-B738E4916E9F}" srcOrd="0" destOrd="0" presId="urn:microsoft.com/office/officeart/2008/layout/LinedList"/>
    <dgm:cxn modelId="{4C374424-5EB2-4CE3-B39A-AACB4A21B8B6}" type="presParOf" srcId="{2B2CD910-0091-45F6-8E0A-B738E4916E9F}" destId="{0BFE491A-A245-4893-817D-67F8F43E42EF}" srcOrd="0" destOrd="0" presId="urn:microsoft.com/office/officeart/2008/layout/LinedList"/>
    <dgm:cxn modelId="{D1D2234E-59C1-43DC-AFEA-9128A605AAA9}" type="presParOf" srcId="{2B2CD910-0091-45F6-8E0A-B738E4916E9F}" destId="{B645B6AE-5CF4-497A-BE37-01975CC1E0A6}" srcOrd="1" destOrd="0" presId="urn:microsoft.com/office/officeart/2008/layout/LinedList"/>
    <dgm:cxn modelId="{A19D28AA-718E-41F8-8DA0-721A6F48C523}" type="presParOf" srcId="{B645B6AE-5CF4-497A-BE37-01975CC1E0A6}" destId="{7F725A1D-3B4B-46B9-90F5-CA5A5971A059}" srcOrd="0" destOrd="0" presId="urn:microsoft.com/office/officeart/2008/layout/LinedList"/>
    <dgm:cxn modelId="{45B9C389-EDC6-4287-B3BF-524159615A54}" type="presParOf" srcId="{B645B6AE-5CF4-497A-BE37-01975CC1E0A6}" destId="{0A4267A6-5362-42F1-8B3D-19DB190ECEE1}" srcOrd="1" destOrd="0" presId="urn:microsoft.com/office/officeart/2008/layout/LinedList"/>
    <dgm:cxn modelId="{58AA4761-4F1A-48D0-B3E8-EB0035775621}" type="presParOf" srcId="{2B2CD910-0091-45F6-8E0A-B738E4916E9F}" destId="{62D1CA35-ECB0-4215-8CA0-B3E33D4E46C8}" srcOrd="2" destOrd="0" presId="urn:microsoft.com/office/officeart/2008/layout/LinedList"/>
    <dgm:cxn modelId="{9DA70015-A1D4-4F3A-99FE-FA8BB27AA512}" type="presParOf" srcId="{2B2CD910-0091-45F6-8E0A-B738E4916E9F}" destId="{920CBCB6-6280-40AD-8F78-076059DC6E7F}" srcOrd="3" destOrd="0" presId="urn:microsoft.com/office/officeart/2008/layout/LinedList"/>
    <dgm:cxn modelId="{04548D1C-5EFB-4C30-A58A-A8A3EAE1AE14}" type="presParOf" srcId="{920CBCB6-6280-40AD-8F78-076059DC6E7F}" destId="{E698F99A-5E94-44C8-9D63-7289ABA54F66}" srcOrd="0" destOrd="0" presId="urn:microsoft.com/office/officeart/2008/layout/LinedList"/>
    <dgm:cxn modelId="{A1D41FBC-BEEC-4663-9B71-F34E63AE28A4}" type="presParOf" srcId="{920CBCB6-6280-40AD-8F78-076059DC6E7F}" destId="{85F929EC-A6CC-4B18-A804-83DE0CA9D9FD}" srcOrd="1" destOrd="0" presId="urn:microsoft.com/office/officeart/2008/layout/LinedList"/>
    <dgm:cxn modelId="{31A7C701-612E-4DCA-A8B0-8141F31923AD}" type="presParOf" srcId="{2B2CD910-0091-45F6-8E0A-B738E4916E9F}" destId="{43D65DB4-DABE-4336-A403-1B4C83393F46}" srcOrd="4" destOrd="0" presId="urn:microsoft.com/office/officeart/2008/layout/LinedList"/>
    <dgm:cxn modelId="{78195ED6-C92F-43FE-9144-0DCA4DE7E98E}" type="presParOf" srcId="{2B2CD910-0091-45F6-8E0A-B738E4916E9F}" destId="{4E915C07-EDEB-4D91-B742-7C08B14D75A1}" srcOrd="5" destOrd="0" presId="urn:microsoft.com/office/officeart/2008/layout/LinedList"/>
    <dgm:cxn modelId="{8F2E11BC-435F-40F0-8DCC-46A2DDFFB387}" type="presParOf" srcId="{4E915C07-EDEB-4D91-B742-7C08B14D75A1}" destId="{E2F5DCAC-FEF2-4BCA-9BF6-5584A5482420}" srcOrd="0" destOrd="0" presId="urn:microsoft.com/office/officeart/2008/layout/LinedList"/>
    <dgm:cxn modelId="{DFC3EF95-FDB6-4A80-A76E-1109B7331FE4}" type="presParOf" srcId="{4E915C07-EDEB-4D91-B742-7C08B14D75A1}" destId="{EA7205B0-B452-4FAF-8C1F-BBAA8EB1DAB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FE491A-A245-4893-817D-67F8F43E42EF}">
      <dsp:nvSpPr>
        <dsp:cNvPr id="0" name=""/>
        <dsp:cNvSpPr/>
      </dsp:nvSpPr>
      <dsp:spPr>
        <a:xfrm>
          <a:off x="0" y="2602"/>
          <a:ext cx="6575424" cy="0"/>
        </a:xfrm>
        <a:prstGeom prst="line">
          <a:avLst/>
        </a:prstGeom>
        <a:solidFill>
          <a:srgbClr val="ED7D31">
            <a:hueOff val="0"/>
            <a:satOff val="0"/>
            <a:lumOff val="0"/>
            <a:alphaOff val="0"/>
          </a:srgbClr>
        </a:solidFill>
        <a:ln w="12700" cap="flat" cmpd="sng" algn="ctr">
          <a:solidFill>
            <a:srgbClr val="ED7D31">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725A1D-3B4B-46B9-90F5-CA5A5971A059}">
      <dsp:nvSpPr>
        <dsp:cNvPr id="0" name=""/>
        <dsp:cNvSpPr/>
      </dsp:nvSpPr>
      <dsp:spPr>
        <a:xfrm>
          <a:off x="0" y="2602"/>
          <a:ext cx="6575424" cy="2042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solidFill>
                <a:sysClr val="windowText" lastClr="000000">
                  <a:hueOff val="0"/>
                  <a:satOff val="0"/>
                  <a:lumOff val="0"/>
                  <a:alphaOff val="0"/>
                </a:sysClr>
              </a:solidFill>
              <a:latin typeface="Calibri" panose="020F0502020204030204"/>
              <a:ea typeface="+mn-ea"/>
              <a:cs typeface="+mn-cs"/>
            </a:rPr>
            <a:t>The seasonal availability of food groups across the three AR sites was compared. </a:t>
          </a:r>
        </a:p>
      </dsp:txBody>
      <dsp:txXfrm>
        <a:off x="0" y="2602"/>
        <a:ext cx="6575424" cy="2042914"/>
      </dsp:txXfrm>
    </dsp:sp>
    <dsp:sp modelId="{62D1CA35-ECB0-4215-8CA0-B3E33D4E46C8}">
      <dsp:nvSpPr>
        <dsp:cNvPr id="0" name=""/>
        <dsp:cNvSpPr/>
      </dsp:nvSpPr>
      <dsp:spPr>
        <a:xfrm>
          <a:off x="0" y="2181635"/>
          <a:ext cx="6575424" cy="0"/>
        </a:xfrm>
        <a:prstGeom prst="line">
          <a:avLst/>
        </a:prstGeom>
        <a:solidFill>
          <a:srgbClr val="ED7D31">
            <a:hueOff val="-727682"/>
            <a:satOff val="-41964"/>
            <a:lumOff val="4314"/>
            <a:alphaOff val="0"/>
          </a:srgbClr>
        </a:solidFill>
        <a:ln w="12700" cap="flat" cmpd="sng" algn="ctr">
          <a:solidFill>
            <a:srgbClr val="ED7D31">
              <a:hueOff val="-727682"/>
              <a:satOff val="-41964"/>
              <a:lumOff val="4314"/>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98F99A-5E94-44C8-9D63-7289ABA54F66}">
      <dsp:nvSpPr>
        <dsp:cNvPr id="0" name=""/>
        <dsp:cNvSpPr/>
      </dsp:nvSpPr>
      <dsp:spPr>
        <a:xfrm>
          <a:off x="0" y="997337"/>
          <a:ext cx="6575424" cy="2042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solidFill>
                <a:sysClr val="windowText" lastClr="000000">
                  <a:hueOff val="0"/>
                  <a:satOff val="0"/>
                  <a:lumOff val="0"/>
                  <a:alphaOff val="0"/>
                </a:sysClr>
              </a:solidFill>
              <a:latin typeface="Calibri" panose="020F0502020204030204"/>
              <a:ea typeface="+mn-ea"/>
              <a:cs typeface="+mn-cs"/>
            </a:rPr>
            <a:t>Overall the diversity and availability of food groups slightly better in </a:t>
          </a:r>
          <a:r>
            <a:rPr lang="en-US" sz="2100" kern="1200" dirty="0" err="1">
              <a:solidFill>
                <a:sysClr val="windowText" lastClr="000000">
                  <a:hueOff val="0"/>
                  <a:satOff val="0"/>
                  <a:lumOff val="0"/>
                  <a:alphaOff val="0"/>
                </a:sysClr>
              </a:solidFill>
              <a:latin typeface="Calibri" panose="020F0502020204030204"/>
              <a:ea typeface="+mn-ea"/>
              <a:cs typeface="+mn-cs"/>
            </a:rPr>
            <a:t>Sinana</a:t>
          </a:r>
          <a:r>
            <a:rPr lang="en-US" sz="2100" kern="1200" dirty="0">
              <a:solidFill>
                <a:sysClr val="windowText" lastClr="000000">
                  <a:hueOff val="0"/>
                  <a:satOff val="0"/>
                  <a:lumOff val="0"/>
                  <a:alphaOff val="0"/>
                </a:sysClr>
              </a:solidFill>
              <a:latin typeface="Calibri" panose="020F0502020204030204"/>
              <a:ea typeface="+mn-ea"/>
              <a:cs typeface="+mn-cs"/>
            </a:rPr>
            <a:t> district when compared with the other two AR sites. </a:t>
          </a:r>
        </a:p>
      </dsp:txBody>
      <dsp:txXfrm>
        <a:off x="0" y="997337"/>
        <a:ext cx="6575424" cy="2042914"/>
      </dsp:txXfrm>
    </dsp:sp>
    <dsp:sp modelId="{43D65DB4-DABE-4336-A403-1B4C83393F46}">
      <dsp:nvSpPr>
        <dsp:cNvPr id="0" name=""/>
        <dsp:cNvSpPr/>
      </dsp:nvSpPr>
      <dsp:spPr>
        <a:xfrm>
          <a:off x="0" y="4088430"/>
          <a:ext cx="6575424" cy="0"/>
        </a:xfrm>
        <a:prstGeom prst="line">
          <a:avLst/>
        </a:prstGeom>
        <a:solidFill>
          <a:srgbClr val="ED7D31">
            <a:hueOff val="-1455363"/>
            <a:satOff val="-83928"/>
            <a:lumOff val="8628"/>
            <a:alphaOff val="0"/>
          </a:srgbClr>
        </a:solidFill>
        <a:ln w="12700" cap="flat" cmpd="sng" algn="ctr">
          <a:solidFill>
            <a:srgbClr val="ED7D31">
              <a:hueOff val="-1455363"/>
              <a:satOff val="-83928"/>
              <a:lumOff val="8628"/>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F5DCAC-FEF2-4BCA-9BF6-5584A5482420}">
      <dsp:nvSpPr>
        <dsp:cNvPr id="0" name=""/>
        <dsp:cNvSpPr/>
      </dsp:nvSpPr>
      <dsp:spPr>
        <a:xfrm>
          <a:off x="591" y="2464170"/>
          <a:ext cx="6479291" cy="16798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solidFill>
                <a:sysClr val="windowText" lastClr="000000">
                  <a:hueOff val="0"/>
                  <a:satOff val="0"/>
                  <a:lumOff val="0"/>
                  <a:alphaOff val="0"/>
                </a:sysClr>
              </a:solidFill>
              <a:latin typeface="Calibri" panose="020F0502020204030204" pitchFamily="34" charset="0"/>
              <a:ea typeface="+mn-ea"/>
              <a:cs typeface="Calibri" panose="020F0502020204030204" pitchFamily="34" charset="0"/>
            </a:rPr>
            <a:t>The food items listed under dark green leafy vegetables, Other V-A rich vegetables and fruits are low in diversity and availability across all districts and this may lead to low intake of fruits and vegetables by the community. </a:t>
          </a:r>
        </a:p>
      </dsp:txBody>
      <dsp:txXfrm>
        <a:off x="591" y="2464170"/>
        <a:ext cx="6479291" cy="167984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3A5563-04BB-44E1-B494-ACD430AFD0F1}" type="datetimeFigureOut">
              <a:rPr lang="en-US" smtClean="0"/>
              <a:t>5/18/2021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DEB2F8-0BD7-441E-8E8D-AAE2283D2460}" type="slidenum">
              <a:rPr lang="en-US" smtClean="0"/>
              <a:t>‹#›</a:t>
            </a:fld>
            <a:endParaRPr lang="en-US"/>
          </a:p>
        </p:txBody>
      </p:sp>
    </p:spTree>
    <p:extLst>
      <p:ext uri="{BB962C8B-B14F-4D97-AF65-F5344CB8AC3E}">
        <p14:creationId xmlns:p14="http://schemas.microsoft.com/office/powerpoint/2010/main" val="667057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5DB3CD-82CE-4D61-A55F-4B85DC44DB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0611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DEB2F8-0BD7-441E-8E8D-AAE2283D2460}" type="slidenum">
              <a:rPr lang="en-US" smtClean="0"/>
              <a:t>8</a:t>
            </a:fld>
            <a:endParaRPr lang="en-US"/>
          </a:p>
        </p:txBody>
      </p:sp>
    </p:spTree>
    <p:extLst>
      <p:ext uri="{BB962C8B-B14F-4D97-AF65-F5344CB8AC3E}">
        <p14:creationId xmlns:p14="http://schemas.microsoft.com/office/powerpoint/2010/main" val="3551022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DEB2F8-0BD7-441E-8E8D-AAE2283D2460}" type="slidenum">
              <a:rPr lang="en-US" smtClean="0"/>
              <a:t>35</a:t>
            </a:fld>
            <a:endParaRPr lang="en-US"/>
          </a:p>
        </p:txBody>
      </p:sp>
    </p:spTree>
    <p:extLst>
      <p:ext uri="{BB962C8B-B14F-4D97-AF65-F5344CB8AC3E}">
        <p14:creationId xmlns:p14="http://schemas.microsoft.com/office/powerpoint/2010/main" val="4179597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a:solidFill>
                  <a:schemeClr val="tx1"/>
                </a:solidFill>
                <a:effectLst/>
                <a:latin typeface="+mn-lt"/>
                <a:ea typeface="+mn-ea"/>
                <a:cs typeface="+mn-cs"/>
              </a:rPr>
              <a:t>Sinana</a:t>
            </a:r>
            <a:r>
              <a:rPr lang="en-US" sz="1200" kern="1200" dirty="0">
                <a:solidFill>
                  <a:schemeClr val="tx1"/>
                </a:solidFill>
                <a:effectLst/>
                <a:latin typeface="+mn-lt"/>
                <a:ea typeface="+mn-ea"/>
                <a:cs typeface="+mn-cs"/>
              </a:rPr>
              <a:t> it is moderate throughout the year</a:t>
            </a:r>
            <a:endParaRPr lang="en-US" dirty="0"/>
          </a:p>
        </p:txBody>
      </p:sp>
      <p:sp>
        <p:nvSpPr>
          <p:cNvPr id="4" name="Slide Number Placeholder 3"/>
          <p:cNvSpPr>
            <a:spLocks noGrp="1"/>
          </p:cNvSpPr>
          <p:nvPr>
            <p:ph type="sldNum" sz="quarter" idx="5"/>
          </p:nvPr>
        </p:nvSpPr>
        <p:spPr/>
        <p:txBody>
          <a:bodyPr/>
          <a:lstStyle/>
          <a:p>
            <a:fld id="{5FDEB2F8-0BD7-441E-8E8D-AAE2283D2460}" type="slidenum">
              <a:rPr lang="en-US" smtClean="0"/>
              <a:t>37</a:t>
            </a:fld>
            <a:endParaRPr lang="en-US"/>
          </a:p>
        </p:txBody>
      </p:sp>
    </p:spTree>
    <p:extLst>
      <p:ext uri="{BB962C8B-B14F-4D97-AF65-F5344CB8AC3E}">
        <p14:creationId xmlns:p14="http://schemas.microsoft.com/office/powerpoint/2010/main" val="889143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Ethiopia</a:t>
            </a:r>
          </a:p>
        </p:txBody>
      </p:sp>
      <p:sp>
        <p:nvSpPr>
          <p:cNvPr id="4" name="Slide Number Placeholder 3"/>
          <p:cNvSpPr>
            <a:spLocks noGrp="1"/>
          </p:cNvSpPr>
          <p:nvPr>
            <p:ph type="sldNum" sz="quarter" idx="10"/>
          </p:nvPr>
        </p:nvSpPr>
        <p:spPr/>
        <p:txBody>
          <a:bodyPr/>
          <a:lstStyle/>
          <a:p>
            <a:fld id="{A85DB3CD-82CE-4D61-A55F-4B85DC44DBC7}" type="slidenum">
              <a:rPr lang="en-US" smtClean="0"/>
              <a:pPr/>
              <a:t>43</a:t>
            </a:fld>
            <a:endParaRPr lang="en-US"/>
          </a:p>
        </p:txBody>
      </p:sp>
    </p:spTree>
    <p:extLst>
      <p:ext uri="{BB962C8B-B14F-4D97-AF65-F5344CB8AC3E}">
        <p14:creationId xmlns:p14="http://schemas.microsoft.com/office/powerpoint/2010/main" val="1751243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1117600" y="1752600"/>
            <a:ext cx="94996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3147485" y="3581400"/>
            <a:ext cx="6100233"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2316967" y="5907790"/>
            <a:ext cx="779780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691630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1"/>
            <a:ext cx="12192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576848" y="5486401"/>
            <a:ext cx="94488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584891" y="6543671"/>
            <a:ext cx="1024872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032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A40B4-2602-4DA6-90D5-D3E99159CB8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8FB531-8EA9-43A1-B3C7-A3E58FC5E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883488-9247-4B92-B225-7C17192361EE}"/>
              </a:ext>
            </a:extLst>
          </p:cNvPr>
          <p:cNvSpPr>
            <a:spLocks noGrp="1"/>
          </p:cNvSpPr>
          <p:nvPr>
            <p:ph type="dt" sz="half" idx="10"/>
          </p:nvPr>
        </p:nvSpPr>
        <p:spPr/>
        <p:txBody>
          <a:bodyPr/>
          <a:lstStyle/>
          <a:p>
            <a:fld id="{8BD93FB2-9FB7-4726-BB7A-1FD87C92375B}" type="datetimeFigureOut">
              <a:rPr lang="en-GB" smtClean="0"/>
              <a:t>18/05/2021</a:t>
            </a:fld>
            <a:endParaRPr lang="en-GB"/>
          </a:p>
        </p:txBody>
      </p:sp>
      <p:sp>
        <p:nvSpPr>
          <p:cNvPr id="5" name="Footer Placeholder 4">
            <a:extLst>
              <a:ext uri="{FF2B5EF4-FFF2-40B4-BE49-F238E27FC236}">
                <a16:creationId xmlns:a16="http://schemas.microsoft.com/office/drawing/2014/main" id="{4A7B84E3-F51B-45C0-8D54-A54633CA5D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69EED6-686E-44CC-8141-8A5FA4EC6BE5}"/>
              </a:ext>
            </a:extLst>
          </p:cNvPr>
          <p:cNvSpPr>
            <a:spLocks noGrp="1"/>
          </p:cNvSpPr>
          <p:nvPr>
            <p:ph type="sldNum" sz="quarter" idx="12"/>
          </p:nvPr>
        </p:nvSpPr>
        <p:spPr/>
        <p:txBody>
          <a:bodyPr/>
          <a:lstStyle/>
          <a:p>
            <a:fld id="{460B9A20-DC39-4CD3-B40F-C1D9BA7231CC}" type="slidenum">
              <a:rPr lang="en-GB" smtClean="0"/>
              <a:t>‹#›</a:t>
            </a:fld>
            <a:endParaRPr lang="en-GB"/>
          </a:p>
        </p:txBody>
      </p:sp>
    </p:spTree>
    <p:extLst>
      <p:ext uri="{BB962C8B-B14F-4D97-AF65-F5344CB8AC3E}">
        <p14:creationId xmlns:p14="http://schemas.microsoft.com/office/powerpoint/2010/main" val="1936900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711200" y="1676400"/>
            <a:ext cx="103632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432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8000" y="1600200"/>
            <a:ext cx="1016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711200" y="3352800"/>
            <a:ext cx="4978400" cy="2743200"/>
          </a:xfrm>
          <a:prstGeom prst="rect">
            <a:avLst/>
          </a:prstGeom>
          <a:blipFill>
            <a:blip r:embed="rId2" cstate="print">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214540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295400"/>
            <a:ext cx="1016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609600" y="2667000"/>
            <a:ext cx="1016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101600" y="0"/>
            <a:ext cx="1016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3693185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295400"/>
            <a:ext cx="1016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609600" y="2667000"/>
            <a:ext cx="1016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101600" y="0"/>
            <a:ext cx="1016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217741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11200" y="838200"/>
            <a:ext cx="9144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3257819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219200"/>
            <a:ext cx="109728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7655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5885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1"/>
            <a:ext cx="12192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576848" y="5486401"/>
            <a:ext cx="94488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243646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a:ext>
            </a:extLst>
          </a:blip>
          <a:srcRect/>
          <a:stretch>
            <a:fillRect/>
          </a:stretch>
        </p:blipFill>
        <p:spPr bwMode="auto">
          <a:xfrm>
            <a:off x="1654140" y="6569512"/>
            <a:ext cx="782320" cy="207645"/>
          </a:xfrm>
          <a:prstGeom prst="rect">
            <a:avLst/>
          </a:prstGeom>
          <a:noFill/>
          <a:ln>
            <a:noFill/>
          </a:ln>
        </p:spPr>
      </p:pic>
    </p:spTree>
    <p:extLst>
      <p:ext uri="{BB962C8B-B14F-4D97-AF65-F5344CB8AC3E}">
        <p14:creationId xmlns:p14="http://schemas.microsoft.com/office/powerpoint/2010/main" val="41693598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31308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609600" y="1600201"/>
            <a:ext cx="69088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8208637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png"/><Relationship Id="rId7" Type="http://schemas.openxmlformats.org/officeDocument/2006/relationships/image" Target="../media/image15.jpeg"/><Relationship Id="rId12"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4.png"/><Relationship Id="rId11" Type="http://schemas.openxmlformats.org/officeDocument/2006/relationships/image" Target="../media/image19.jpe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61925" y="1647825"/>
            <a:ext cx="11849100" cy="2190749"/>
          </a:xfrm>
        </p:spPr>
        <p:txBody>
          <a:bodyPr/>
          <a:lstStyle/>
          <a:p>
            <a:pPr algn="just"/>
            <a:r>
              <a:rPr lang="en-US" sz="2800" dirty="0">
                <a:cs typeface="Times New Roman" panose="02020603050405020304" pitchFamily="18" charset="0"/>
              </a:rPr>
              <a:t>Contribution of Africa RISING Validated Technologies, Nutrition-Education Interventions to Household Nutrition and Participatory Nutrition-education need assessment with seasonal food availability In Amhara, Oromia and SNNP Regions of Ethiopia</a:t>
            </a:r>
            <a:endParaRPr lang="en-US" sz="2800" dirty="0"/>
          </a:p>
        </p:txBody>
      </p:sp>
      <p:sp>
        <p:nvSpPr>
          <p:cNvPr id="3" name="Text Placeholder 2"/>
          <p:cNvSpPr>
            <a:spLocks noGrp="1"/>
          </p:cNvSpPr>
          <p:nvPr>
            <p:ph type="body" sz="quarter" idx="12"/>
          </p:nvPr>
        </p:nvSpPr>
        <p:spPr>
          <a:xfrm>
            <a:off x="2423585" y="3990974"/>
            <a:ext cx="6547695" cy="1621591"/>
          </a:xfrm>
        </p:spPr>
        <p:txBody>
          <a:bodyPr/>
          <a:lstStyle/>
          <a:p>
            <a:r>
              <a:rPr lang="en-US" sz="2800" dirty="0"/>
              <a:t>By Mestawet Gebru, Research Officer</a:t>
            </a:r>
          </a:p>
          <a:p>
            <a:r>
              <a:rPr lang="en-US" sz="2800" dirty="0"/>
              <a:t>Alliance of Bioversity-CIAT</a:t>
            </a:r>
          </a:p>
          <a:p>
            <a:r>
              <a:rPr lang="en-US" sz="2800" dirty="0"/>
              <a:t>14</a:t>
            </a:r>
            <a:r>
              <a:rPr lang="en-US" sz="2800" baseline="30000" dirty="0"/>
              <a:t>th</a:t>
            </a:r>
            <a:r>
              <a:rPr lang="en-US" sz="2800" dirty="0"/>
              <a:t> May 2021</a:t>
            </a:r>
          </a:p>
          <a:p>
            <a:endParaRPr lang="en-US" dirty="0"/>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89B5651-5667-4CC6-9971-0329E020CB4E}"/>
              </a:ext>
            </a:extLst>
          </p:cNvPr>
          <p:cNvSpPr txBox="1">
            <a:spLocks/>
          </p:cNvSpPr>
          <p:nvPr/>
        </p:nvSpPr>
        <p:spPr>
          <a:xfrm>
            <a:off x="121920" y="1432560"/>
            <a:ext cx="3220720" cy="113792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Methodology</a:t>
            </a:r>
          </a:p>
        </p:txBody>
      </p:sp>
      <p:graphicFrame>
        <p:nvGraphicFramePr>
          <p:cNvPr id="4" name="Content Placeholder 3">
            <a:extLst>
              <a:ext uri="{FF2B5EF4-FFF2-40B4-BE49-F238E27FC236}">
                <a16:creationId xmlns:a16="http://schemas.microsoft.com/office/drawing/2014/main" id="{7631F181-2226-4AD4-A0F5-7D2A105B734B}"/>
              </a:ext>
            </a:extLst>
          </p:cNvPr>
          <p:cNvGraphicFramePr>
            <a:graphicFrameLocks/>
          </p:cNvGraphicFramePr>
          <p:nvPr>
            <p:extLst>
              <p:ext uri="{D42A27DB-BD31-4B8C-83A1-F6EECF244321}">
                <p14:modId xmlns:p14="http://schemas.microsoft.com/office/powerpoint/2010/main" val="3044791661"/>
              </p:ext>
            </p:extLst>
          </p:nvPr>
        </p:nvGraphicFramePr>
        <p:xfrm>
          <a:off x="3607435" y="1703070"/>
          <a:ext cx="8105774" cy="4513714"/>
        </p:xfrm>
        <a:graphic>
          <a:graphicData uri="http://schemas.openxmlformats.org/drawingml/2006/table">
            <a:tbl>
              <a:tblPr firstRow="1" firstCol="1" bandRow="1"/>
              <a:tblGrid>
                <a:gridCol w="2613022">
                  <a:extLst>
                    <a:ext uri="{9D8B030D-6E8A-4147-A177-3AD203B41FA5}">
                      <a16:colId xmlns:a16="http://schemas.microsoft.com/office/drawing/2014/main" val="811302418"/>
                    </a:ext>
                  </a:extLst>
                </a:gridCol>
                <a:gridCol w="2067080">
                  <a:extLst>
                    <a:ext uri="{9D8B030D-6E8A-4147-A177-3AD203B41FA5}">
                      <a16:colId xmlns:a16="http://schemas.microsoft.com/office/drawing/2014/main" val="563380035"/>
                    </a:ext>
                  </a:extLst>
                </a:gridCol>
                <a:gridCol w="2067963">
                  <a:extLst>
                    <a:ext uri="{9D8B030D-6E8A-4147-A177-3AD203B41FA5}">
                      <a16:colId xmlns:a16="http://schemas.microsoft.com/office/drawing/2014/main" val="1610155123"/>
                    </a:ext>
                  </a:extLst>
                </a:gridCol>
                <a:gridCol w="1357709">
                  <a:extLst>
                    <a:ext uri="{9D8B030D-6E8A-4147-A177-3AD203B41FA5}">
                      <a16:colId xmlns:a16="http://schemas.microsoft.com/office/drawing/2014/main" val="1826500998"/>
                    </a:ext>
                  </a:extLst>
                </a:gridCol>
              </a:tblGrid>
              <a:tr h="276008">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a:lnSpc>
                          <a:spcPct val="107000"/>
                        </a:lnSpc>
                        <a:spcBef>
                          <a:spcPts val="0"/>
                        </a:spcBef>
                        <a:spcAft>
                          <a:spcPts val="0"/>
                        </a:spcAft>
                      </a:pPr>
                      <a:r>
                        <a:rPr lang="en-US" sz="1800">
                          <a:effectLst/>
                        </a:rPr>
                        <a:t>Methods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a:lnSpc>
                          <a:spcPct val="107000"/>
                        </a:lnSpc>
                        <a:spcBef>
                          <a:spcPts val="0"/>
                        </a:spcBef>
                        <a:spcAft>
                          <a:spcPts val="0"/>
                        </a:spcAft>
                      </a:pPr>
                      <a:r>
                        <a:rPr lang="en-US" sz="1800">
                          <a:effectLst/>
                        </a:rPr>
                        <a:t>Level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a:lnSpc>
                          <a:spcPct val="107000"/>
                        </a:lnSpc>
                        <a:spcBef>
                          <a:spcPts val="0"/>
                        </a:spcBef>
                        <a:spcAft>
                          <a:spcPts val="0"/>
                        </a:spcAft>
                      </a:pPr>
                      <a:r>
                        <a:rPr lang="en-US" sz="1800">
                          <a:effectLst/>
                        </a:rPr>
                        <a:t>Participants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a:lnSpc>
                          <a:spcPct val="107000"/>
                        </a:lnSpc>
                        <a:spcBef>
                          <a:spcPts val="0"/>
                        </a:spcBef>
                        <a:spcAft>
                          <a:spcPts val="0"/>
                        </a:spcAft>
                      </a:pPr>
                      <a:r>
                        <a:rPr lang="en-US" sz="1800" dirty="0">
                          <a:effectLst/>
                        </a:rPr>
                        <a:t>Total Number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solidFill>
                  </a:tcPr>
                </a:tc>
                <a:extLst>
                  <a:ext uri="{0D108BD9-81ED-4DB2-BD59-A6C34878D82A}">
                    <a16:rowId xmlns:a16="http://schemas.microsoft.com/office/drawing/2014/main" val="191003838"/>
                  </a:ext>
                </a:extLst>
              </a:tr>
              <a:tr h="564796">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Focus Group Discussion (FGD)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rowSpan="4">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Community at </a:t>
                      </a:r>
                      <a:r>
                        <a:rPr lang="en-US" sz="1800" dirty="0" err="1">
                          <a:effectLst/>
                        </a:rPr>
                        <a:t>Basona</a:t>
                      </a:r>
                      <a:r>
                        <a:rPr lang="en-US" sz="1800" dirty="0">
                          <a:effectLst/>
                        </a:rPr>
                        <a:t> </a:t>
                      </a:r>
                      <a:r>
                        <a:rPr lang="en-US" sz="1800" dirty="0" err="1">
                          <a:effectLst/>
                        </a:rPr>
                        <a:t>Worena</a:t>
                      </a: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Female Merchants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4165233383"/>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Male Merchants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9</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2093840330"/>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Female Farmer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9</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57118834"/>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Male Farmer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148943013"/>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rowSpan="4">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Community at Sinana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Female Merchants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350181556"/>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Male Merchants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3246333544"/>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Female Farmer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2515135714"/>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Male Farmer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8</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3193201337"/>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rowSpan="4">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Community at Lemo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Female Merchants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1326017354"/>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Male Merchants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3824645610"/>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Female Farmer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7563358"/>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Male Farmer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789780411"/>
                  </a:ext>
                </a:extLst>
              </a:tr>
              <a:tr h="276008">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Total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80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189" marR="67189"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1236086056"/>
                  </a:ext>
                </a:extLst>
              </a:tr>
            </a:tbl>
          </a:graphicData>
        </a:graphic>
      </p:graphicFrame>
    </p:spTree>
    <p:extLst>
      <p:ext uri="{BB962C8B-B14F-4D97-AF65-F5344CB8AC3E}">
        <p14:creationId xmlns:p14="http://schemas.microsoft.com/office/powerpoint/2010/main" val="3684760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AD904DF-648B-4653-A968-93EFF01AF5F9}"/>
              </a:ext>
            </a:extLst>
          </p:cNvPr>
          <p:cNvSpPr txBox="1">
            <a:spLocks/>
          </p:cNvSpPr>
          <p:nvPr/>
        </p:nvSpPr>
        <p:spPr>
          <a:xfrm>
            <a:off x="797560" y="1188720"/>
            <a:ext cx="10327640" cy="9185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Methodology: Challenges</a:t>
            </a:r>
          </a:p>
        </p:txBody>
      </p:sp>
      <p:sp>
        <p:nvSpPr>
          <p:cNvPr id="4" name="Content Placeholder 2">
            <a:extLst>
              <a:ext uri="{FF2B5EF4-FFF2-40B4-BE49-F238E27FC236}">
                <a16:creationId xmlns:a16="http://schemas.microsoft.com/office/drawing/2014/main" id="{A26BC381-29FE-421B-8F6E-EAAAC7358DCB}"/>
              </a:ext>
            </a:extLst>
          </p:cNvPr>
          <p:cNvSpPr txBox="1">
            <a:spLocks/>
          </p:cNvSpPr>
          <p:nvPr/>
        </p:nvSpPr>
        <p:spPr>
          <a:xfrm>
            <a:off x="1051560" y="231330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ea typeface="+mn-ea"/>
                <a:cs typeface="+mn-cs"/>
              </a:rPr>
              <a:t>Delays in obtaining ethical clearance</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ea typeface="+mn-ea"/>
                <a:cs typeface="+mn-cs"/>
              </a:rPr>
              <a:t>Travel restriction due to COVID </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ea typeface="+mn-ea"/>
                <a:cs typeface="+mn-cs"/>
              </a:rPr>
              <a:t>Timing of data collection</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Beneficiaries </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AR site coordinators</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HEWs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5902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B18918-5373-420E-ACCD-86D01C31F15E}"/>
              </a:ext>
            </a:extLst>
          </p:cNvPr>
          <p:cNvSpPr txBox="1">
            <a:spLocks/>
          </p:cNvSpPr>
          <p:nvPr/>
        </p:nvSpPr>
        <p:spPr>
          <a:xfrm>
            <a:off x="909320" y="2199640"/>
            <a:ext cx="10668000" cy="4576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i</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Contribution of AR technologies to household nutrition in SNNPR</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ii. Contribution of AR nutrition-education intervention to household   nutrition in Amhara and Oromia	</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iii. Participatory nutrition-education need assessment in SNNPR	</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iv. Seasonal food availability assessment in, Amhara, Oromia and SNNP regions</a:t>
            </a:r>
          </a:p>
        </p:txBody>
      </p:sp>
      <p:sp>
        <p:nvSpPr>
          <p:cNvPr id="4" name="Title 1">
            <a:extLst>
              <a:ext uri="{FF2B5EF4-FFF2-40B4-BE49-F238E27FC236}">
                <a16:creationId xmlns:a16="http://schemas.microsoft.com/office/drawing/2014/main" id="{E12F3C1A-97F4-4D8F-9E25-34AAAB50AE94}"/>
              </a:ext>
            </a:extLst>
          </p:cNvPr>
          <p:cNvSpPr txBox="1">
            <a:spLocks/>
          </p:cNvSpPr>
          <p:nvPr/>
        </p:nvSpPr>
        <p:spPr>
          <a:xfrm>
            <a:off x="614680" y="1342072"/>
            <a:ext cx="10317480" cy="8575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Result</a:t>
            </a:r>
          </a:p>
        </p:txBody>
      </p:sp>
    </p:spTree>
    <p:extLst>
      <p:ext uri="{BB962C8B-B14F-4D97-AF65-F5344CB8AC3E}">
        <p14:creationId xmlns:p14="http://schemas.microsoft.com/office/powerpoint/2010/main" val="1818217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4F41CA4-8C0E-45CD-B186-10F72A88DC0F}"/>
              </a:ext>
            </a:extLst>
          </p:cNvPr>
          <p:cNvSpPr txBox="1">
            <a:spLocks/>
          </p:cNvSpPr>
          <p:nvPr/>
        </p:nvSpPr>
        <p:spPr>
          <a:xfrm>
            <a:off x="1524000" y="1122363"/>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I. Contribution of Africa RISING Technologies to Household Nutrition in SNNPR</a:t>
            </a:r>
            <a:endParaRPr kumimoji="0" lang="en-US" sz="60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8064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7A3821B-2758-4F0F-9735-1112B8291E7F}"/>
              </a:ext>
            </a:extLst>
          </p:cNvPr>
          <p:cNvSpPr txBox="1">
            <a:spLocks/>
          </p:cNvSpPr>
          <p:nvPr/>
        </p:nvSpPr>
        <p:spPr>
          <a:xfrm>
            <a:off x="807720" y="1310640"/>
            <a:ext cx="10205720" cy="8270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Key agricultural technologies identified and discussed </a:t>
            </a:r>
          </a:p>
        </p:txBody>
      </p:sp>
      <p:sp>
        <p:nvSpPr>
          <p:cNvPr id="4" name="Content Placeholder 2">
            <a:extLst>
              <a:ext uri="{FF2B5EF4-FFF2-40B4-BE49-F238E27FC236}">
                <a16:creationId xmlns:a16="http://schemas.microsoft.com/office/drawing/2014/main" id="{30E33F50-78C0-4CAD-8809-108CC4D27E96}"/>
              </a:ext>
            </a:extLst>
          </p:cNvPr>
          <p:cNvSpPr txBox="1">
            <a:spLocks/>
          </p:cNvSpPr>
          <p:nvPr/>
        </p:nvSpPr>
        <p:spPr>
          <a:xfrm>
            <a:off x="838200" y="2333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Livestock feeds and forage technologies and management practices</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Improved crop varieties and management</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High value horticultural crops</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Water lifting technology</a:t>
            </a:r>
          </a:p>
        </p:txBody>
      </p:sp>
    </p:spTree>
    <p:extLst>
      <p:ext uri="{BB962C8B-B14F-4D97-AF65-F5344CB8AC3E}">
        <p14:creationId xmlns:p14="http://schemas.microsoft.com/office/powerpoint/2010/main" val="30654080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B56E9B2-F9A8-4E2E-A1E2-2D8B7EC77C90}"/>
              </a:ext>
            </a:extLst>
          </p:cNvPr>
          <p:cNvSpPr txBox="1">
            <a:spLocks/>
          </p:cNvSpPr>
          <p:nvPr/>
        </p:nvSpPr>
        <p:spPr>
          <a:xfrm>
            <a:off x="797560" y="1127760"/>
            <a:ext cx="10226040" cy="1040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Best performing technologies include </a:t>
            </a:r>
          </a:p>
        </p:txBody>
      </p:sp>
      <p:sp>
        <p:nvSpPr>
          <p:cNvPr id="4" name="Content Placeholder 2">
            <a:extLst>
              <a:ext uri="{FF2B5EF4-FFF2-40B4-BE49-F238E27FC236}">
                <a16:creationId xmlns:a16="http://schemas.microsoft.com/office/drawing/2014/main" id="{9B9F1E94-5728-4910-9F13-C5F0E22B6617}"/>
              </a:ext>
            </a:extLst>
          </p:cNvPr>
          <p:cNvSpPr txBox="1">
            <a:spLocks/>
          </p:cNvSpPr>
          <p:nvPr/>
        </p:nvSpPr>
        <p:spPr>
          <a:xfrm>
            <a:off x="970280" y="2272665"/>
            <a:ext cx="10515600" cy="435133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85800" marR="0" lvl="1" indent="-228600" algn="l" defTabSz="914400" rtl="0" eaLnBrk="1" fontAlgn="auto" latinLnBrk="0" hangingPunct="1">
              <a:lnSpc>
                <a:spcPct val="160000"/>
              </a:lnSpc>
              <a:spcBef>
                <a:spcPts val="50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New improved varieties of </a:t>
            </a:r>
          </a:p>
          <a:p>
            <a:pPr marL="1143000" marR="0" lvl="2" indent="-228600" algn="l" defTabSz="914400" rtl="0" eaLnBrk="1" fontAlgn="auto" latinLnBrk="0" hangingPunct="1">
              <a:lnSpc>
                <a:spcPct val="160000"/>
              </a:lnSpc>
              <a:spcBef>
                <a:spcPts val="50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Pulses -wheat, </a:t>
            </a:r>
            <a:r>
              <a:rPr kumimoji="0" lang="en-US" sz="3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faba</a:t>
            </a:r>
            <a:r>
              <a:rPr kumimoji="0" lang="en-US" sz="3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bean, malt barley </a:t>
            </a:r>
          </a:p>
          <a:p>
            <a:pPr marL="1143000" marR="0" lvl="2" indent="-228600" algn="l" defTabSz="914400" rtl="0" eaLnBrk="1" fontAlgn="auto" latinLnBrk="0" hangingPunct="1">
              <a:lnSpc>
                <a:spcPct val="160000"/>
              </a:lnSpc>
              <a:spcBef>
                <a:spcPts val="50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Vegetables - cabbage, carrot, beet root and potato</a:t>
            </a:r>
          </a:p>
          <a:p>
            <a:pPr marL="1143000" marR="0" lvl="2" indent="-228600" algn="l" defTabSz="914400" rtl="0" eaLnBrk="1" fontAlgn="auto" latinLnBrk="0" hangingPunct="1">
              <a:lnSpc>
                <a:spcPct val="160000"/>
              </a:lnSpc>
              <a:spcBef>
                <a:spcPts val="50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Fruits - avocado </a:t>
            </a:r>
          </a:p>
          <a:p>
            <a:pPr marL="685800" marR="0" lvl="1" indent="-228600" algn="l" defTabSz="914400" rtl="0" eaLnBrk="1" fontAlgn="auto" latinLnBrk="0" hangingPunct="1">
              <a:lnSpc>
                <a:spcPct val="160000"/>
              </a:lnSpc>
              <a:spcBef>
                <a:spcPts val="50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Pilot works on livestock feed improvements </a:t>
            </a:r>
          </a:p>
          <a:p>
            <a:pPr marL="1143000" marR="0" lvl="2" indent="-228600" algn="l" defTabSz="914400" rtl="0" eaLnBrk="1" fontAlgn="auto" latinLnBrk="0" hangingPunct="1">
              <a:lnSpc>
                <a:spcPct val="160000"/>
              </a:lnSpc>
              <a:spcBef>
                <a:spcPts val="50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Enhance milk production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3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9846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7821C7B-B4C5-48E8-9698-3CD4645EC775}"/>
              </a:ext>
            </a:extLst>
          </p:cNvPr>
          <p:cNvSpPr txBox="1">
            <a:spLocks/>
          </p:cNvSpPr>
          <p:nvPr/>
        </p:nvSpPr>
        <p:spPr>
          <a:xfrm>
            <a:off x="977900" y="1137920"/>
            <a:ext cx="10236200" cy="9998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Role of AR</a:t>
            </a:r>
          </a:p>
        </p:txBody>
      </p:sp>
      <p:sp>
        <p:nvSpPr>
          <p:cNvPr id="4" name="Content Placeholder 2">
            <a:extLst>
              <a:ext uri="{FF2B5EF4-FFF2-40B4-BE49-F238E27FC236}">
                <a16:creationId xmlns:a16="http://schemas.microsoft.com/office/drawing/2014/main" id="{47A90100-62EF-4A9B-B106-113239B502CA}"/>
              </a:ext>
            </a:extLst>
          </p:cNvPr>
          <p:cNvSpPr txBox="1">
            <a:spLocks/>
          </p:cNvSpPr>
          <p:nvPr/>
        </p:nvSpPr>
        <p:spPr>
          <a:xfrm>
            <a:off x="977900" y="237426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Supporting in technology scaling up efforts through </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Capacity building activities includes:</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training, field day, exposure visits and experience sharing forums to</a:t>
            </a:r>
          </a:p>
          <a:p>
            <a:pPr marL="1143000" marR="0" lvl="2"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Farmers </a:t>
            </a:r>
          </a:p>
          <a:p>
            <a:pPr marL="1143000" marR="0" lvl="2"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Government staffs - agricultural experts and Development Agents. </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721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6F0E6CF-B673-4482-AA59-F29E44BCBA18}"/>
              </a:ext>
            </a:extLst>
          </p:cNvPr>
          <p:cNvSpPr txBox="1">
            <a:spLocks/>
          </p:cNvSpPr>
          <p:nvPr/>
        </p:nvSpPr>
        <p:spPr>
          <a:xfrm>
            <a:off x="568960" y="1320800"/>
            <a:ext cx="11074400" cy="1005840"/>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How does these technologies contribute to household nutrition</a:t>
            </a:r>
          </a:p>
        </p:txBody>
      </p:sp>
      <p:sp>
        <p:nvSpPr>
          <p:cNvPr id="4" name="Content Placeholder 2">
            <a:extLst>
              <a:ext uri="{FF2B5EF4-FFF2-40B4-BE49-F238E27FC236}">
                <a16:creationId xmlns:a16="http://schemas.microsoft.com/office/drawing/2014/main" id="{D89772B3-5DDD-41D6-A29D-78418EFA0649}"/>
              </a:ext>
            </a:extLst>
          </p:cNvPr>
          <p:cNvSpPr txBox="1">
            <a:spLocks/>
          </p:cNvSpPr>
          <p:nvPr/>
        </p:nvSpPr>
        <p:spPr>
          <a:xfrm>
            <a:off x="1031240" y="2229168"/>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Helped the targeted households to </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Produce diversified nutritious foods</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Generate income from the sales of vegetables, avocado fruits, potato, milk and milk products</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Purchase other food items - cooking oils, vegetables, salt, sugar and other consumables. </a:t>
            </a:r>
          </a:p>
        </p:txBody>
      </p:sp>
    </p:spTree>
    <p:extLst>
      <p:ext uri="{BB962C8B-B14F-4D97-AF65-F5344CB8AC3E}">
        <p14:creationId xmlns:p14="http://schemas.microsoft.com/office/powerpoint/2010/main" val="7098065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5314225-EAA3-42EB-8782-07B90E1F2F52}"/>
              </a:ext>
            </a:extLst>
          </p:cNvPr>
          <p:cNvSpPr txBox="1">
            <a:spLocks/>
          </p:cNvSpPr>
          <p:nvPr/>
        </p:nvSpPr>
        <p:spPr>
          <a:xfrm>
            <a:off x="878840" y="1391920"/>
            <a:ext cx="10012680" cy="9185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Perception about the AR Intervention</a:t>
            </a:r>
          </a:p>
        </p:txBody>
      </p:sp>
      <p:sp>
        <p:nvSpPr>
          <p:cNvPr id="4" name="Speech Bubble: Rectangle with Corners Rounded 3">
            <a:extLst>
              <a:ext uri="{FF2B5EF4-FFF2-40B4-BE49-F238E27FC236}">
                <a16:creationId xmlns:a16="http://schemas.microsoft.com/office/drawing/2014/main" id="{2AF660EF-3469-4C1E-AF09-8C53E3C960F6}"/>
              </a:ext>
            </a:extLst>
          </p:cNvPr>
          <p:cNvSpPr/>
          <p:nvPr/>
        </p:nvSpPr>
        <p:spPr>
          <a:xfrm>
            <a:off x="2390775" y="2453957"/>
            <a:ext cx="7219950" cy="3767138"/>
          </a:xfrm>
          <a:prstGeom prst="wedgeRoundRectCallout">
            <a:avLst>
              <a:gd name="adj1" fmla="val -66174"/>
              <a:gd name="adj2" fmla="val -47876"/>
              <a:gd name="adj3" fmla="val 16667"/>
            </a:avLst>
          </a:prstGeom>
          <a:solidFill>
            <a:sysClr val="window" lastClr="FFFFFF"/>
          </a:solidFill>
          <a:ln w="12700" cap="flat" cmpd="sng" algn="ctr">
            <a:solidFill>
              <a:srgbClr val="70AD47"/>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prstClr val="black"/>
                </a:solidFill>
                <a:effectLst/>
                <a:uLnTx/>
                <a:uFillTx/>
                <a:latin typeface="Calibri" panose="020F0502020204030204"/>
                <a:ea typeface="+mn-ea"/>
                <a:cs typeface="+mn-cs"/>
              </a:rPr>
              <a:t>“I implemented feed technologies, high value horticulture technologies (Avocado, cabbage and carrot), and water harvesting. Particularly avocado has brought change to our household consumption and income. Initially, I planted five avocado seedlings that I got from AR project; however, only three of them survived to give fruit twice a year. My family, especially my children has been consuming avocado fruit”.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dirty="0">
              <a:ln>
                <a:noFill/>
              </a:ln>
              <a:solidFill>
                <a:prstClr val="black"/>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(KII Farmer, Upper </a:t>
            </a:r>
            <a:r>
              <a:rPr kumimoji="0" lang="en-US" sz="1800" b="0" i="0" u="none" strike="noStrike" kern="0" cap="none" spc="0" normalizeH="0" baseline="0" noProof="0" dirty="0" err="1">
                <a:ln>
                  <a:noFill/>
                </a:ln>
                <a:solidFill>
                  <a:prstClr val="black"/>
                </a:solidFill>
                <a:effectLst/>
                <a:uLnTx/>
                <a:uFillTx/>
                <a:latin typeface="Calibri" panose="020F0502020204030204"/>
                <a:ea typeface="+mn-ea"/>
                <a:cs typeface="+mn-cs"/>
              </a:rPr>
              <a:t>Gana</a:t>
            </a: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 Kebele, </a:t>
            </a:r>
            <a:r>
              <a:rPr kumimoji="0" lang="en-US" sz="1800" b="0" i="0" u="none" strike="noStrike" kern="0" cap="none" spc="0" normalizeH="0" baseline="0" noProof="0" dirty="0" err="1">
                <a:ln>
                  <a:noFill/>
                </a:ln>
                <a:solidFill>
                  <a:prstClr val="black"/>
                </a:solidFill>
                <a:effectLst/>
                <a:uLnTx/>
                <a:uFillTx/>
                <a:latin typeface="Calibri" panose="020F0502020204030204"/>
                <a:ea typeface="+mn-ea"/>
                <a:cs typeface="+mn-cs"/>
              </a:rPr>
              <a:t>Lemo</a:t>
            </a: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 Woreda, SNNPR)</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67432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E4B50B8-3B33-42C2-A098-27CBBA8B5B05}"/>
              </a:ext>
            </a:extLst>
          </p:cNvPr>
          <p:cNvSpPr txBox="1">
            <a:spLocks/>
          </p:cNvSpPr>
          <p:nvPr/>
        </p:nvSpPr>
        <p:spPr>
          <a:xfrm>
            <a:off x="406400" y="1967267"/>
            <a:ext cx="3089275" cy="1009613"/>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effectLst/>
                <a:uLnTx/>
                <a:uFillTx/>
                <a:latin typeface="Calibri" panose="020F0502020204030204" pitchFamily="34" charset="0"/>
                <a:cs typeface="Calibri" panose="020F0502020204030204" pitchFamily="34" charset="0"/>
              </a:rPr>
              <a:t>SWOT Analysis on Agricultural Interventions</a:t>
            </a:r>
            <a:endParaRPr kumimoji="0" lang="en-US" sz="2400" b="0" i="0" u="none" strike="noStrike" kern="1200" cap="none" spc="0" normalizeH="0" baseline="0" noProof="0" dirty="0">
              <a:ln>
                <a:noFill/>
              </a:ln>
              <a:effectLst/>
              <a:uLnTx/>
              <a:uFillTx/>
              <a:latin typeface="Calibri" panose="020F0502020204030204" pitchFamily="34" charset="0"/>
              <a:cs typeface="Calibri" panose="020F0502020204030204" pitchFamily="34" charset="0"/>
            </a:endParaRPr>
          </a:p>
        </p:txBody>
      </p:sp>
      <p:graphicFrame>
        <p:nvGraphicFramePr>
          <p:cNvPr id="4" name="Content Placeholder 3">
            <a:extLst>
              <a:ext uri="{FF2B5EF4-FFF2-40B4-BE49-F238E27FC236}">
                <a16:creationId xmlns:a16="http://schemas.microsoft.com/office/drawing/2014/main" id="{F2DF78BA-502A-4B11-9113-68E6FF98E260}"/>
              </a:ext>
            </a:extLst>
          </p:cNvPr>
          <p:cNvGraphicFramePr>
            <a:graphicFrameLocks/>
          </p:cNvGraphicFramePr>
          <p:nvPr>
            <p:extLst>
              <p:ext uri="{D42A27DB-BD31-4B8C-83A1-F6EECF244321}">
                <p14:modId xmlns:p14="http://schemas.microsoft.com/office/powerpoint/2010/main" val="1681186419"/>
              </p:ext>
            </p:extLst>
          </p:nvPr>
        </p:nvGraphicFramePr>
        <p:xfrm>
          <a:off x="3873711" y="1624943"/>
          <a:ext cx="6780701" cy="5007867"/>
        </p:xfrm>
        <a:graphic>
          <a:graphicData uri="http://schemas.openxmlformats.org/drawingml/2006/table">
            <a:tbl>
              <a:tblPr firstRow="1" firstCol="1" bandRow="1">
                <a:tableStyleId>{BC89EF96-8CEA-46FF-86C4-4CE0E7609802}</a:tableStyleId>
              </a:tblPr>
              <a:tblGrid>
                <a:gridCol w="3270165">
                  <a:extLst>
                    <a:ext uri="{9D8B030D-6E8A-4147-A177-3AD203B41FA5}">
                      <a16:colId xmlns:a16="http://schemas.microsoft.com/office/drawing/2014/main" val="957709190"/>
                    </a:ext>
                  </a:extLst>
                </a:gridCol>
                <a:gridCol w="3510536">
                  <a:extLst>
                    <a:ext uri="{9D8B030D-6E8A-4147-A177-3AD203B41FA5}">
                      <a16:colId xmlns:a16="http://schemas.microsoft.com/office/drawing/2014/main" val="3564975753"/>
                    </a:ext>
                  </a:extLst>
                </a:gridCol>
              </a:tblGrid>
              <a:tr h="25889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15000"/>
                        </a:lnSpc>
                        <a:spcBef>
                          <a:spcPts val="0"/>
                        </a:spcBef>
                        <a:spcAft>
                          <a:spcPts val="300"/>
                        </a:spcAft>
                      </a:pPr>
                      <a:r>
                        <a:rPr lang="en-GB" sz="1200" u="none" strike="noStrike" dirty="0">
                          <a:effectLst/>
                        </a:rPr>
                        <a:t>Strengths</a:t>
                      </a:r>
                      <a:endParaRPr lang="en-GB" sz="2100" u="none" strike="noStrike" dirty="0">
                        <a:effectLst/>
                      </a:endParaRPr>
                    </a:p>
                    <a:p>
                      <a:pPr marL="347472" marR="0" indent="-347472" algn="l" fontAlgn="t">
                        <a:lnSpc>
                          <a:spcPct val="115000"/>
                        </a:lnSpc>
                        <a:spcBef>
                          <a:spcPts val="0"/>
                        </a:spcBef>
                        <a:spcAft>
                          <a:spcPts val="300"/>
                        </a:spcAft>
                      </a:pPr>
                      <a:r>
                        <a:rPr lang="en-GB" sz="1200" b="0" u="none" strike="noStrike" dirty="0">
                          <a:effectLst/>
                        </a:rPr>
                        <a:t>Agricultural production, productivity and crop diversity improved</a:t>
                      </a:r>
                      <a:endParaRPr lang="en-GB" sz="2100" b="0" u="none" strike="noStrike" dirty="0">
                        <a:effectLst/>
                      </a:endParaRPr>
                    </a:p>
                    <a:p>
                      <a:pPr marL="347472" marR="0" indent="-347472" algn="l" fontAlgn="t">
                        <a:lnSpc>
                          <a:spcPct val="115000"/>
                        </a:lnSpc>
                        <a:spcBef>
                          <a:spcPts val="0"/>
                        </a:spcBef>
                        <a:spcAft>
                          <a:spcPts val="300"/>
                        </a:spcAft>
                      </a:pPr>
                      <a:r>
                        <a:rPr lang="en-GB" sz="1200" b="0" u="none" strike="noStrike" dirty="0">
                          <a:effectLst/>
                        </a:rPr>
                        <a:t>The project assisted the households to increase their income from the sales of agricultural produce.</a:t>
                      </a:r>
                      <a:endParaRPr lang="en-GB" sz="2100" b="0" u="none" strike="noStrike" dirty="0">
                        <a:effectLst/>
                      </a:endParaRPr>
                    </a:p>
                    <a:p>
                      <a:pPr marL="347472" marR="0" indent="-347472" algn="l" fontAlgn="t">
                        <a:lnSpc>
                          <a:spcPct val="115000"/>
                        </a:lnSpc>
                        <a:spcBef>
                          <a:spcPts val="0"/>
                        </a:spcBef>
                        <a:spcAft>
                          <a:spcPts val="300"/>
                        </a:spcAft>
                      </a:pPr>
                      <a:r>
                        <a:rPr lang="en-GB" sz="1200" b="0" u="none" strike="noStrike" dirty="0">
                          <a:effectLst/>
                        </a:rPr>
                        <a:t>Income generation from the sales of horticultural crops (cabbage and avocado fruits) increased</a:t>
                      </a:r>
                      <a:endParaRPr lang="en-GB" sz="2100" b="0" i="0" u="none" strike="noStrike" dirty="0">
                        <a:effectLst/>
                        <a:latin typeface="Arial" panose="020B0604020202020204" pitchFamily="34" charset="0"/>
                      </a:endParaRPr>
                    </a:p>
                  </a:txBody>
                  <a:tcPr marL="79877" marR="79877" marT="11094"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15000"/>
                        </a:lnSpc>
                        <a:spcBef>
                          <a:spcPts val="0"/>
                        </a:spcBef>
                        <a:spcAft>
                          <a:spcPts val="300"/>
                        </a:spcAft>
                      </a:pPr>
                      <a:r>
                        <a:rPr lang="en-GB" sz="1200" u="none" strike="noStrike" dirty="0">
                          <a:effectLst/>
                        </a:rPr>
                        <a:t>Weaknesses </a:t>
                      </a:r>
                      <a:endParaRPr lang="en-GB" sz="2100" u="none" strike="noStrike" dirty="0">
                        <a:effectLst/>
                      </a:endParaRPr>
                    </a:p>
                    <a:p>
                      <a:pPr marL="347472" marR="0" indent="-347472" algn="l" fontAlgn="t">
                        <a:lnSpc>
                          <a:spcPct val="115000"/>
                        </a:lnSpc>
                        <a:spcBef>
                          <a:spcPts val="0"/>
                        </a:spcBef>
                        <a:spcAft>
                          <a:spcPts val="300"/>
                        </a:spcAft>
                      </a:pPr>
                      <a:r>
                        <a:rPr lang="en-GB" sz="1200" b="0" u="none" strike="noStrike" dirty="0">
                          <a:effectLst/>
                        </a:rPr>
                        <a:t>The project failed to create sustainable seed supply of vegetables, </a:t>
                      </a:r>
                      <a:r>
                        <a:rPr lang="en-GB" sz="1200" b="0" u="none" strike="noStrike" dirty="0" err="1">
                          <a:effectLst/>
                        </a:rPr>
                        <a:t>faba</a:t>
                      </a:r>
                      <a:r>
                        <a:rPr lang="en-GB" sz="1200" b="0" u="none" strike="noStrike" dirty="0">
                          <a:effectLst/>
                        </a:rPr>
                        <a:t> bean and forage crops as well as grafted avocado planting materials</a:t>
                      </a:r>
                      <a:endParaRPr lang="en-GB" sz="2100" b="0" u="none" strike="noStrike" dirty="0">
                        <a:effectLst/>
                      </a:endParaRPr>
                    </a:p>
                    <a:p>
                      <a:pPr marL="347472" marR="0" indent="-347472" algn="l" fontAlgn="t">
                        <a:lnSpc>
                          <a:spcPct val="115000"/>
                        </a:lnSpc>
                        <a:spcBef>
                          <a:spcPts val="0"/>
                        </a:spcBef>
                        <a:spcAft>
                          <a:spcPts val="300"/>
                        </a:spcAft>
                      </a:pPr>
                      <a:r>
                        <a:rPr lang="en-GB" sz="1200" b="0" u="none" strike="noStrike" dirty="0">
                          <a:effectLst/>
                        </a:rPr>
                        <a:t>Limited work to expand water lifting  and water harvesting technologies </a:t>
                      </a:r>
                      <a:endParaRPr lang="en-GB" sz="2100" b="0" u="none" strike="noStrike" dirty="0">
                        <a:effectLst/>
                      </a:endParaRPr>
                    </a:p>
                    <a:p>
                      <a:pPr marL="347472" marR="0" indent="-347472" algn="l" fontAlgn="t">
                        <a:lnSpc>
                          <a:spcPct val="115000"/>
                        </a:lnSpc>
                        <a:spcBef>
                          <a:spcPts val="0"/>
                        </a:spcBef>
                        <a:spcAft>
                          <a:spcPts val="300"/>
                        </a:spcAft>
                      </a:pPr>
                      <a:r>
                        <a:rPr lang="en-GB" sz="1200" b="0" u="none" strike="noStrike" dirty="0">
                          <a:effectLst/>
                        </a:rPr>
                        <a:t>Lack of crop disease/pest resistant varieties (potato, cabbage, alfalfa, </a:t>
                      </a:r>
                      <a:r>
                        <a:rPr lang="en-GB" sz="1200" b="0" u="none" strike="noStrike" dirty="0" err="1">
                          <a:effectLst/>
                        </a:rPr>
                        <a:t>brachiara</a:t>
                      </a:r>
                      <a:r>
                        <a:rPr lang="en-GB" sz="1200" b="0" u="none" strike="noStrike" dirty="0">
                          <a:effectLst/>
                        </a:rPr>
                        <a:t>) </a:t>
                      </a:r>
                      <a:endParaRPr lang="en-GB" sz="2100" b="0" u="none" strike="noStrike" dirty="0">
                        <a:effectLst/>
                      </a:endParaRPr>
                    </a:p>
                    <a:p>
                      <a:pPr marL="347472" marR="0" indent="-347472" algn="l" fontAlgn="t">
                        <a:lnSpc>
                          <a:spcPct val="115000"/>
                        </a:lnSpc>
                        <a:spcBef>
                          <a:spcPts val="0"/>
                        </a:spcBef>
                        <a:spcAft>
                          <a:spcPts val="300"/>
                        </a:spcAft>
                      </a:pPr>
                      <a:r>
                        <a:rPr lang="en-GB" sz="1200" b="0" u="none" strike="noStrike" dirty="0">
                          <a:effectLst/>
                        </a:rPr>
                        <a:t>Failed to sustain farmers association for seed multiplication specifically </a:t>
                      </a:r>
                      <a:r>
                        <a:rPr lang="en-GB" sz="1200" b="0" u="none" strike="noStrike" dirty="0" err="1">
                          <a:effectLst/>
                        </a:rPr>
                        <a:t>faba</a:t>
                      </a:r>
                      <a:r>
                        <a:rPr lang="en-GB" sz="1200" b="0" u="none" strike="noStrike" dirty="0">
                          <a:effectLst/>
                        </a:rPr>
                        <a:t> bean that resulted in shortages of seeds</a:t>
                      </a:r>
                      <a:endParaRPr lang="en-GB" sz="2100" b="0" i="0" u="none" strike="noStrike" dirty="0">
                        <a:effectLst/>
                        <a:latin typeface="Arial" panose="020B0604020202020204" pitchFamily="34" charset="0"/>
                      </a:endParaRPr>
                    </a:p>
                  </a:txBody>
                  <a:tcPr marL="79877" marR="79877" marT="11094" marB="0"/>
                </a:tc>
                <a:extLst>
                  <a:ext uri="{0D108BD9-81ED-4DB2-BD59-A6C34878D82A}">
                    <a16:rowId xmlns:a16="http://schemas.microsoft.com/office/drawing/2014/main" val="4290639379"/>
                  </a:ext>
                </a:extLst>
              </a:tr>
              <a:tr h="241895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15000"/>
                        </a:lnSpc>
                        <a:spcBef>
                          <a:spcPts val="0"/>
                        </a:spcBef>
                        <a:spcAft>
                          <a:spcPts val="300"/>
                        </a:spcAft>
                      </a:pPr>
                      <a:r>
                        <a:rPr lang="en-GB" sz="1200" u="none" strike="noStrike" dirty="0">
                          <a:effectLst/>
                        </a:rPr>
                        <a:t>Opportunities                                                           </a:t>
                      </a:r>
                      <a:endParaRPr lang="en-GB" sz="2100" u="none" strike="noStrike" dirty="0">
                        <a:effectLst/>
                      </a:endParaRPr>
                    </a:p>
                    <a:p>
                      <a:pPr marL="347472" marR="0" indent="-347472" algn="l" fontAlgn="t">
                        <a:lnSpc>
                          <a:spcPct val="115000"/>
                        </a:lnSpc>
                        <a:spcBef>
                          <a:spcPts val="0"/>
                        </a:spcBef>
                        <a:spcAft>
                          <a:spcPts val="300"/>
                        </a:spcAft>
                      </a:pPr>
                      <a:r>
                        <a:rPr lang="en-GB" sz="1200" b="0" u="none" strike="noStrike" dirty="0">
                          <a:effectLst/>
                        </a:rPr>
                        <a:t>Favourable  </a:t>
                      </a:r>
                      <a:r>
                        <a:rPr lang="en-GB" sz="1200" b="0" u="none" strike="noStrike" dirty="0" err="1">
                          <a:effectLst/>
                        </a:rPr>
                        <a:t>agro</a:t>
                      </a:r>
                      <a:r>
                        <a:rPr lang="en-GB" sz="1200" b="0" u="none" strike="noStrike" dirty="0">
                          <a:effectLst/>
                        </a:rPr>
                        <a:t>-ecologies for horticultural crops production</a:t>
                      </a:r>
                      <a:endParaRPr lang="en-GB" sz="2100" b="0" u="none" strike="noStrike" dirty="0">
                        <a:effectLst/>
                      </a:endParaRPr>
                    </a:p>
                    <a:p>
                      <a:pPr marL="347472" marR="0" indent="-347472" algn="l" fontAlgn="t">
                        <a:lnSpc>
                          <a:spcPct val="115000"/>
                        </a:lnSpc>
                        <a:spcBef>
                          <a:spcPts val="0"/>
                        </a:spcBef>
                        <a:spcAft>
                          <a:spcPts val="300"/>
                        </a:spcAft>
                      </a:pPr>
                      <a:r>
                        <a:rPr lang="en-GB" sz="1200" b="0" u="none" strike="noStrike" dirty="0">
                          <a:effectLst/>
                        </a:rPr>
                        <a:t>Availability of water resources for irrigable crop production in some areas</a:t>
                      </a:r>
                      <a:endParaRPr lang="en-GB" sz="2100" b="0" u="none" strike="noStrike" dirty="0">
                        <a:effectLst/>
                      </a:endParaRPr>
                    </a:p>
                    <a:p>
                      <a:pPr marL="347472" marR="0" indent="-347472" algn="l" fontAlgn="t">
                        <a:lnSpc>
                          <a:spcPct val="115000"/>
                        </a:lnSpc>
                        <a:spcBef>
                          <a:spcPts val="0"/>
                        </a:spcBef>
                        <a:spcAft>
                          <a:spcPts val="300"/>
                        </a:spcAft>
                      </a:pPr>
                      <a:r>
                        <a:rPr lang="en-GB" sz="1200" b="0" u="none" strike="noStrike" dirty="0">
                          <a:effectLst/>
                        </a:rPr>
                        <a:t>Availability of agricultural research </a:t>
                      </a:r>
                      <a:r>
                        <a:rPr lang="en-GB" sz="1200" b="0" u="none" strike="noStrike" dirty="0" err="1">
                          <a:effectLst/>
                        </a:rPr>
                        <a:t>center</a:t>
                      </a:r>
                      <a:r>
                        <a:rPr lang="en-GB" sz="1200" b="0" u="none" strike="noStrike" dirty="0">
                          <a:effectLst/>
                        </a:rPr>
                        <a:t> and university that could be source of improved technologies and also assist in technology validation and scaling up activities</a:t>
                      </a:r>
                      <a:endParaRPr lang="en-GB" sz="2100" b="0" i="0" u="none" strike="noStrike" dirty="0">
                        <a:effectLst/>
                        <a:latin typeface="Arial" panose="020B0604020202020204" pitchFamily="34" charset="0"/>
                      </a:endParaRPr>
                    </a:p>
                  </a:txBody>
                  <a:tcPr marL="79877" marR="79877" marT="11094"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15000"/>
                        </a:lnSpc>
                        <a:spcBef>
                          <a:spcPts val="0"/>
                        </a:spcBef>
                        <a:spcAft>
                          <a:spcPts val="300"/>
                        </a:spcAft>
                      </a:pPr>
                      <a:r>
                        <a:rPr lang="en-GB" sz="1200" b="1" u="none" strike="noStrike" dirty="0">
                          <a:effectLst/>
                        </a:rPr>
                        <a:t>Threats</a:t>
                      </a:r>
                      <a:endParaRPr lang="en-GB" sz="2100" b="1" u="none" strike="noStrike" dirty="0">
                        <a:effectLst/>
                      </a:endParaRPr>
                    </a:p>
                    <a:p>
                      <a:pPr marL="347472" marR="0" indent="-347472" algn="l" fontAlgn="t">
                        <a:lnSpc>
                          <a:spcPct val="115000"/>
                        </a:lnSpc>
                        <a:spcBef>
                          <a:spcPts val="0"/>
                        </a:spcBef>
                        <a:spcAft>
                          <a:spcPts val="300"/>
                        </a:spcAft>
                      </a:pPr>
                      <a:r>
                        <a:rPr lang="en-GB" sz="1200" u="none" strike="noStrike" dirty="0">
                          <a:effectLst/>
                        </a:rPr>
                        <a:t>Shortages of seeds of forage crops, vegetables and </a:t>
                      </a:r>
                      <a:r>
                        <a:rPr lang="en-GB" sz="1200" u="none" strike="noStrike" dirty="0" err="1">
                          <a:effectLst/>
                        </a:rPr>
                        <a:t>faba</a:t>
                      </a:r>
                      <a:r>
                        <a:rPr lang="en-GB" sz="1200" u="none" strike="noStrike" dirty="0">
                          <a:effectLst/>
                        </a:rPr>
                        <a:t> bean  </a:t>
                      </a:r>
                      <a:endParaRPr lang="en-GB" sz="2100" u="none" strike="noStrike" dirty="0">
                        <a:effectLst/>
                      </a:endParaRPr>
                    </a:p>
                    <a:p>
                      <a:pPr marL="347472" marR="0" indent="-347472" algn="l" fontAlgn="t">
                        <a:lnSpc>
                          <a:spcPct val="115000"/>
                        </a:lnSpc>
                        <a:spcBef>
                          <a:spcPts val="0"/>
                        </a:spcBef>
                        <a:spcAft>
                          <a:spcPts val="300"/>
                        </a:spcAft>
                      </a:pPr>
                      <a:r>
                        <a:rPr lang="en-GB" sz="1200" u="none" strike="noStrike" dirty="0">
                          <a:effectLst/>
                        </a:rPr>
                        <a:t>Occurrence of crop diseases and pest</a:t>
                      </a:r>
                      <a:endParaRPr lang="en-GB" sz="2100" u="none" strike="noStrike" dirty="0">
                        <a:effectLst/>
                      </a:endParaRPr>
                    </a:p>
                    <a:p>
                      <a:pPr marL="347472" marR="0" indent="-347472" algn="l" fontAlgn="t">
                        <a:lnSpc>
                          <a:spcPct val="115000"/>
                        </a:lnSpc>
                        <a:spcBef>
                          <a:spcPts val="0"/>
                        </a:spcBef>
                        <a:spcAft>
                          <a:spcPts val="300"/>
                        </a:spcAft>
                      </a:pPr>
                      <a:r>
                        <a:rPr lang="en-GB" sz="1200" u="none" strike="noStrike" dirty="0">
                          <a:effectLst/>
                        </a:rPr>
                        <a:t>Productivity of varieties decrease from year to year due to breakage of resistance to diseases and pests</a:t>
                      </a:r>
                      <a:endParaRPr lang="en-GB" sz="2100" u="none" strike="noStrike" dirty="0">
                        <a:effectLst/>
                      </a:endParaRPr>
                    </a:p>
                    <a:p>
                      <a:pPr marL="347472" marR="0" indent="-347472" algn="l" fontAlgn="t">
                        <a:lnSpc>
                          <a:spcPct val="115000"/>
                        </a:lnSpc>
                        <a:spcBef>
                          <a:spcPts val="0"/>
                        </a:spcBef>
                        <a:spcAft>
                          <a:spcPts val="300"/>
                        </a:spcAft>
                      </a:pPr>
                      <a:r>
                        <a:rPr lang="en-GB" sz="1200" u="none" strike="noStrike" dirty="0">
                          <a:effectLst/>
                        </a:rPr>
                        <a:t>Shallow underground water sources are limited to only certain areas</a:t>
                      </a:r>
                      <a:endParaRPr lang="en-GB" sz="2100" u="none" strike="noStrike" dirty="0">
                        <a:effectLst/>
                      </a:endParaRPr>
                    </a:p>
                    <a:p>
                      <a:pPr marL="347472" marR="0" indent="-347472" algn="l" fontAlgn="t">
                        <a:lnSpc>
                          <a:spcPct val="115000"/>
                        </a:lnSpc>
                        <a:spcBef>
                          <a:spcPts val="0"/>
                        </a:spcBef>
                        <a:spcAft>
                          <a:spcPts val="300"/>
                        </a:spcAft>
                      </a:pPr>
                      <a:r>
                        <a:rPr lang="en-GB" sz="1200" u="none" strike="noStrike" dirty="0">
                          <a:effectLst/>
                        </a:rPr>
                        <a:t>Poor market linkage for avocado </a:t>
                      </a:r>
                      <a:endParaRPr lang="en-GB" sz="2100" b="0" i="0" u="none" strike="noStrike" dirty="0">
                        <a:effectLst/>
                        <a:latin typeface="Arial" panose="020B0604020202020204" pitchFamily="34" charset="0"/>
                      </a:endParaRPr>
                    </a:p>
                  </a:txBody>
                  <a:tcPr marL="79877" marR="79877" marT="11094" marB="0"/>
                </a:tc>
                <a:extLst>
                  <a:ext uri="{0D108BD9-81ED-4DB2-BD59-A6C34878D82A}">
                    <a16:rowId xmlns:a16="http://schemas.microsoft.com/office/drawing/2014/main" val="4132788598"/>
                  </a:ext>
                </a:extLst>
              </a:tr>
            </a:tbl>
          </a:graphicData>
        </a:graphic>
      </p:graphicFrame>
    </p:spTree>
    <p:extLst>
      <p:ext uri="{BB962C8B-B14F-4D97-AF65-F5344CB8AC3E}">
        <p14:creationId xmlns:p14="http://schemas.microsoft.com/office/powerpoint/2010/main" val="1640906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5C0501A-BCEE-4134-9684-B98711B12E56}"/>
              </a:ext>
            </a:extLst>
          </p:cNvPr>
          <p:cNvSpPr txBox="1">
            <a:spLocks/>
          </p:cNvSpPr>
          <p:nvPr/>
        </p:nvSpPr>
        <p:spPr>
          <a:xfrm>
            <a:off x="1051560" y="1177925"/>
            <a:ext cx="10358120" cy="8743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Outline</a:t>
            </a:r>
          </a:p>
        </p:txBody>
      </p:sp>
      <p:sp>
        <p:nvSpPr>
          <p:cNvPr id="4" name="Content Placeholder 2">
            <a:extLst>
              <a:ext uri="{FF2B5EF4-FFF2-40B4-BE49-F238E27FC236}">
                <a16:creationId xmlns:a16="http://schemas.microsoft.com/office/drawing/2014/main" id="{EBE805BD-17D2-469A-BF15-0DF07A55F496}"/>
              </a:ext>
            </a:extLst>
          </p:cNvPr>
          <p:cNvSpPr txBox="1">
            <a:spLocks/>
          </p:cNvSpPr>
          <p:nvPr/>
        </p:nvSpPr>
        <p:spPr>
          <a:xfrm>
            <a:off x="504825" y="1950720"/>
            <a:ext cx="11229975" cy="4542155"/>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1. Introduction </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2. Methodology </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3. Results: </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n-US" sz="24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i</a:t>
            </a: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Contribution of AR technologies to household nutrition in SNNPR</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ii. Contribution of AR nutrition-education intervention to household nutrition in Amhara and Oromia	</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iii. Participatory nutrition-education need assessment in SNNPR	</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iv. Seasonal food availability assessment in, Amhara, Oromia and SNNP regions</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4. Summary: Strength, Weakness/Gaps, Opportunities, Recommendations </a:t>
            </a:r>
          </a:p>
        </p:txBody>
      </p:sp>
    </p:spTree>
    <p:extLst>
      <p:ext uri="{BB962C8B-B14F-4D97-AF65-F5344CB8AC3E}">
        <p14:creationId xmlns:p14="http://schemas.microsoft.com/office/powerpoint/2010/main" val="631099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F333129-ED8F-4727-AAC6-8B36F9928068}"/>
              </a:ext>
            </a:extLst>
          </p:cNvPr>
          <p:cNvSpPr txBox="1">
            <a:spLocks/>
          </p:cNvSpPr>
          <p:nvPr/>
        </p:nvSpPr>
        <p:spPr>
          <a:xfrm>
            <a:off x="1021080" y="1828800"/>
            <a:ext cx="9921240" cy="320039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II: Contribution of Africa RISING Nutrition-Education Intervention to Household Nutrition in Amhara and Oromia</a:t>
            </a:r>
            <a:endParaRPr kumimoji="0" lang="en-US"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240197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A05331-0BDE-4EA9-94C0-73F6553A35DE}"/>
              </a:ext>
            </a:extLst>
          </p:cNvPr>
          <p:cNvSpPr txBox="1">
            <a:spLocks/>
          </p:cNvSpPr>
          <p:nvPr/>
        </p:nvSpPr>
        <p:spPr>
          <a:xfrm>
            <a:off x="756920" y="2141537"/>
            <a:ext cx="10515600" cy="4351338"/>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7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Nutrition-education interventions -</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n-US" sz="28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Sinana</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and </a:t>
            </a:r>
            <a:r>
              <a:rPr kumimoji="0" lang="en-US" sz="28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Basona</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n-US" sz="28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Worena</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districts</a:t>
            </a: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a:t>
            </a: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o address the knowledge gap of experts and farmers</a:t>
            </a:r>
          </a:p>
          <a:p>
            <a:pPr marL="228600" marR="0" lvl="0" indent="-228600" algn="l" defTabSz="914400" rtl="0" eaLnBrk="1" fontAlgn="auto" latinLnBrk="0" hangingPunct="1">
              <a:lnSpc>
                <a:spcPct val="17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Include </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Development of nutrition training manual in local languages</a:t>
            </a:r>
          </a:p>
          <a:p>
            <a:pPr lvl="1">
              <a:lnSpc>
                <a:spcPct val="170000"/>
              </a:lnSpc>
            </a:pP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Training of Trainers (</a:t>
            </a:r>
            <a:r>
              <a:rPr kumimoji="0" lang="en-AU" sz="28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ToT</a:t>
            </a: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 </a:t>
            </a:r>
            <a:r>
              <a:rPr lang="en-AU" dirty="0"/>
              <a:t>40 trainees, 20 from each region </a:t>
            </a:r>
          </a:p>
          <a:p>
            <a:pPr lvl="3"/>
            <a:r>
              <a:rPr lang="en-AU" sz="2000" dirty="0"/>
              <a:t>Health Extension Workers (HEWs)</a:t>
            </a:r>
          </a:p>
          <a:p>
            <a:pPr lvl="3"/>
            <a:r>
              <a:rPr lang="en-AU" sz="2000" dirty="0"/>
              <a:t>Development Agents (DAs)</a:t>
            </a:r>
          </a:p>
          <a:p>
            <a:pPr lvl="3"/>
            <a:r>
              <a:rPr lang="en-AU" sz="2000" dirty="0"/>
              <a:t>Project’s </a:t>
            </a:r>
            <a:r>
              <a:rPr lang="en-AU" sz="2000" i="1" dirty="0"/>
              <a:t>woreda</a:t>
            </a:r>
            <a:r>
              <a:rPr lang="en-AU" sz="2000" dirty="0"/>
              <a:t> focal persons</a:t>
            </a:r>
          </a:p>
          <a:p>
            <a:pPr lvl="3"/>
            <a:r>
              <a:rPr lang="en-AU" sz="2000" dirty="0"/>
              <a:t>Researchers and </a:t>
            </a:r>
          </a:p>
          <a:p>
            <a:pPr lvl="3"/>
            <a:r>
              <a:rPr lang="en-AU" sz="2000" dirty="0"/>
              <a:t>model women and male farmers</a:t>
            </a:r>
          </a:p>
          <a:p>
            <a:pPr lvl="3"/>
            <a:r>
              <a:rPr lang="en-AU" sz="2000" dirty="0"/>
              <a:t>experts from Debre Berhan and </a:t>
            </a:r>
            <a:r>
              <a:rPr lang="en-AU" sz="2000" dirty="0" err="1"/>
              <a:t>Mada</a:t>
            </a:r>
            <a:r>
              <a:rPr lang="en-AU" sz="2000" dirty="0"/>
              <a:t> </a:t>
            </a:r>
            <a:r>
              <a:rPr lang="en-AU" sz="2000" dirty="0" err="1"/>
              <a:t>Walabu</a:t>
            </a:r>
            <a:r>
              <a:rPr lang="en-AU" sz="2000" dirty="0"/>
              <a:t> Universities</a:t>
            </a:r>
            <a:endParaRPr lang="en-US" sz="2000" dirty="0"/>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Cooking demonstrations</a:t>
            </a: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4" name="Title 1">
            <a:extLst>
              <a:ext uri="{FF2B5EF4-FFF2-40B4-BE49-F238E27FC236}">
                <a16:creationId xmlns:a16="http://schemas.microsoft.com/office/drawing/2014/main" id="{C37753DA-85F2-4071-BEFE-22E1A284361F}"/>
              </a:ext>
            </a:extLst>
          </p:cNvPr>
          <p:cNvSpPr txBox="1">
            <a:spLocks/>
          </p:cNvSpPr>
          <p:nvPr/>
        </p:nvSpPr>
        <p:spPr>
          <a:xfrm>
            <a:off x="838200" y="1263649"/>
            <a:ext cx="10175240" cy="8778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Interventions</a:t>
            </a:r>
            <a:endParaRPr kumimoji="0" lang="en-US" sz="44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37707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AB5EA6C-7136-416C-8079-7C5ED83FE122}"/>
              </a:ext>
            </a:extLst>
          </p:cNvPr>
          <p:cNvSpPr txBox="1">
            <a:spLocks/>
          </p:cNvSpPr>
          <p:nvPr/>
        </p:nvSpPr>
        <p:spPr>
          <a:xfrm>
            <a:off x="739385" y="1568768"/>
            <a:ext cx="10114280" cy="7966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rPr>
              <a:t>Perception about the Intervention</a:t>
            </a:r>
          </a:p>
        </p:txBody>
      </p:sp>
      <p:sp>
        <p:nvSpPr>
          <p:cNvPr id="4" name="Speech Bubble: Rectangle with Corners Rounded 3">
            <a:extLst>
              <a:ext uri="{FF2B5EF4-FFF2-40B4-BE49-F238E27FC236}">
                <a16:creationId xmlns:a16="http://schemas.microsoft.com/office/drawing/2014/main" id="{2B2A8FE7-0015-41C7-B6D1-40DC7B04AD40}"/>
              </a:ext>
            </a:extLst>
          </p:cNvPr>
          <p:cNvSpPr/>
          <p:nvPr/>
        </p:nvSpPr>
        <p:spPr>
          <a:xfrm>
            <a:off x="5466082" y="2745424"/>
            <a:ext cx="5709920" cy="3521392"/>
          </a:xfrm>
          <a:prstGeom prst="wedgeRoundRectCallout">
            <a:avLst>
              <a:gd name="adj1" fmla="val -61094"/>
              <a:gd name="adj2" fmla="val -39005"/>
              <a:gd name="adj3" fmla="val 16667"/>
            </a:avLst>
          </a:prstGeom>
          <a:solidFill>
            <a:sysClr val="window" lastClr="FFFFFF"/>
          </a:solidFill>
          <a:ln w="12700" cap="flat" cmpd="sng" algn="ctr">
            <a:solidFill>
              <a:srgbClr val="70AD47"/>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prstClr val="black"/>
                </a:solidFill>
                <a:effectLst/>
                <a:uLnTx/>
                <a:uFillTx/>
                <a:latin typeface="Calibri" panose="020F0502020204030204"/>
                <a:ea typeface="+mn-ea"/>
                <a:cs typeface="+mn-cs"/>
              </a:rPr>
              <a:t> “I together with other 5 farmers from my kebele have participated on nutrition training organized by AR project in Robe, zonal capita 4 year ago. Cooking demonstration was part of the training where we learned how to prepare child food and feeding. My knowledge and skill of nutrition has been improved and started diversifying our diets as a result of it. We were informed to train other households in our kebele”.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prstClr val="black"/>
                </a:solidFill>
                <a:effectLst/>
                <a:uLnTx/>
                <a:uFillTx/>
                <a:latin typeface="Calibri" panose="020F0502020204030204"/>
                <a:ea typeface="+mn-ea"/>
                <a:cs typeface="+mn-cs"/>
              </a:rPr>
              <a:t>(KII Female farmer - Ilu-</a:t>
            </a:r>
            <a:r>
              <a:rPr kumimoji="0" lang="en-US" sz="1800" b="0" i="1" u="none" strike="noStrike" kern="0" cap="none" spc="0" normalizeH="0" baseline="0" noProof="0" dirty="0" err="1">
                <a:ln>
                  <a:noFill/>
                </a:ln>
                <a:solidFill>
                  <a:prstClr val="black"/>
                </a:solidFill>
                <a:effectLst/>
                <a:uLnTx/>
                <a:uFillTx/>
                <a:latin typeface="Calibri" panose="020F0502020204030204"/>
                <a:ea typeface="+mn-ea"/>
                <a:cs typeface="+mn-cs"/>
              </a:rPr>
              <a:t>Sambitu</a:t>
            </a:r>
            <a:r>
              <a:rPr kumimoji="0" lang="en-US" sz="1800" b="0" i="1" u="none" strike="noStrike" kern="0" cap="none" spc="0" normalizeH="0" baseline="0" noProof="0" dirty="0">
                <a:ln>
                  <a:noFill/>
                </a:ln>
                <a:solidFill>
                  <a:prstClr val="black"/>
                </a:solidFill>
                <a:effectLst/>
                <a:uLnTx/>
                <a:uFillTx/>
                <a:latin typeface="Calibri" panose="020F0502020204030204"/>
                <a:ea typeface="+mn-ea"/>
                <a:cs typeface="+mn-cs"/>
              </a:rPr>
              <a:t> kebele, </a:t>
            </a:r>
            <a:r>
              <a:rPr kumimoji="0" lang="en-US" sz="1800" b="0" i="1" u="none" strike="noStrike" kern="0" cap="none" spc="0" normalizeH="0" baseline="0" noProof="0" dirty="0" err="1">
                <a:ln>
                  <a:noFill/>
                </a:ln>
                <a:solidFill>
                  <a:prstClr val="black"/>
                </a:solidFill>
                <a:effectLst/>
                <a:uLnTx/>
                <a:uFillTx/>
                <a:latin typeface="Calibri" panose="020F0502020204030204"/>
                <a:ea typeface="+mn-ea"/>
                <a:cs typeface="+mn-cs"/>
              </a:rPr>
              <a:t>Sinana</a:t>
            </a:r>
            <a:r>
              <a:rPr kumimoji="0" lang="en-US" sz="1800" b="0" i="1" u="none" strike="noStrike" kern="0" cap="none" spc="0" normalizeH="0" baseline="0" noProof="0" dirty="0">
                <a:ln>
                  <a:noFill/>
                </a:ln>
                <a:solidFill>
                  <a:prstClr val="black"/>
                </a:solidFill>
                <a:effectLst/>
                <a:uLnTx/>
                <a:uFillTx/>
                <a:latin typeface="Calibri" panose="020F0502020204030204"/>
                <a:ea typeface="+mn-ea"/>
                <a:cs typeface="+mn-cs"/>
              </a:rPr>
              <a:t> woreda, Oromia region)</a:t>
            </a:r>
            <a:endPar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6" name="Content Placeholder 2">
            <a:extLst>
              <a:ext uri="{FF2B5EF4-FFF2-40B4-BE49-F238E27FC236}">
                <a16:creationId xmlns:a16="http://schemas.microsoft.com/office/drawing/2014/main" id="{C7C5EB2B-6178-4057-A0F5-FB241728CEB3}"/>
              </a:ext>
            </a:extLst>
          </p:cNvPr>
          <p:cNvSpPr txBox="1">
            <a:spLocks/>
          </p:cNvSpPr>
          <p:nvPr/>
        </p:nvSpPr>
        <p:spPr>
          <a:xfrm>
            <a:off x="264160" y="2926080"/>
            <a:ext cx="3972560" cy="169672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Improved beneficiary households’ knowledge and skill of food preparation and feeding practices.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5693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02A66B-1A4C-4882-9BF8-4E832D034D53}"/>
              </a:ext>
            </a:extLst>
          </p:cNvPr>
          <p:cNvSpPr txBox="1">
            <a:spLocks/>
          </p:cNvSpPr>
          <p:nvPr/>
        </p:nvSpPr>
        <p:spPr>
          <a:xfrm>
            <a:off x="386080" y="2770505"/>
            <a:ext cx="3992880" cy="28524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Changed farmers’ attitude towards production and consumption of high value farm produces - avocado, potato and animal source foods.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4" name="Speech Bubble: Rectangle with Corners Rounded 3">
            <a:extLst>
              <a:ext uri="{FF2B5EF4-FFF2-40B4-BE49-F238E27FC236}">
                <a16:creationId xmlns:a16="http://schemas.microsoft.com/office/drawing/2014/main" id="{077843A0-3C33-46A2-AAD7-B430762C39A7}"/>
              </a:ext>
            </a:extLst>
          </p:cNvPr>
          <p:cNvSpPr/>
          <p:nvPr/>
        </p:nvSpPr>
        <p:spPr>
          <a:xfrm>
            <a:off x="5669280" y="3087669"/>
            <a:ext cx="4793494" cy="2852439"/>
          </a:xfrm>
          <a:prstGeom prst="wedgeRoundRectCallout">
            <a:avLst>
              <a:gd name="adj1" fmla="val -61094"/>
              <a:gd name="adj2" fmla="val -39005"/>
              <a:gd name="adj3" fmla="val 16667"/>
            </a:avLst>
          </a:prstGeom>
          <a:solidFill>
            <a:sysClr val="window" lastClr="FFFFFF"/>
          </a:solidFill>
          <a:ln w="12700" cap="flat" cmpd="sng" algn="ctr">
            <a:solidFill>
              <a:srgbClr val="70AD47"/>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prstClr val="black"/>
                </a:solidFill>
                <a:effectLst/>
                <a:uLnTx/>
                <a:uFillTx/>
                <a:latin typeface="Calibri" panose="020F0502020204030204"/>
                <a:ea typeface="+mn-ea"/>
                <a:cs typeface="+mn-cs"/>
              </a:rPr>
              <a:t>“involvement in potato production helped us to produce more on small plot of land. Thus, our food security has been improved and we are able to generate income from sales of potato.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prstClr val="black"/>
                </a:solidFill>
                <a:effectLst/>
                <a:uLnTx/>
                <a:uFillTx/>
                <a:latin typeface="Calibri" panose="020F0502020204030204"/>
                <a:ea typeface="+mn-ea"/>
                <a:cs typeface="+mn-cs"/>
              </a:rPr>
              <a:t>(KII Male Farmer - </a:t>
            </a:r>
            <a:r>
              <a:rPr kumimoji="0" lang="en-US" sz="1800" b="0" i="1" u="none" strike="noStrike" kern="0" cap="none" spc="0" normalizeH="0" baseline="0" noProof="0" dirty="0" err="1">
                <a:ln>
                  <a:noFill/>
                </a:ln>
                <a:solidFill>
                  <a:prstClr val="black"/>
                </a:solidFill>
                <a:effectLst/>
                <a:uLnTx/>
                <a:uFillTx/>
                <a:latin typeface="Calibri" panose="020F0502020204030204"/>
                <a:ea typeface="+mn-ea"/>
                <a:cs typeface="+mn-cs"/>
              </a:rPr>
              <a:t>Selka</a:t>
            </a:r>
            <a:r>
              <a:rPr kumimoji="0" lang="en-US" sz="1800" b="0" i="1" u="none" strike="noStrike" kern="0" cap="none" spc="0" normalizeH="0" baseline="0" noProof="0" dirty="0">
                <a:ln>
                  <a:noFill/>
                </a:ln>
                <a:solidFill>
                  <a:prstClr val="black"/>
                </a:solidFill>
                <a:effectLst/>
                <a:uLnTx/>
                <a:uFillTx/>
                <a:latin typeface="Calibri" panose="020F0502020204030204"/>
                <a:ea typeface="+mn-ea"/>
                <a:cs typeface="+mn-cs"/>
              </a:rPr>
              <a:t> Kebele of </a:t>
            </a:r>
            <a:r>
              <a:rPr kumimoji="0" lang="en-US" sz="1800" b="0" i="1" u="none" strike="noStrike" kern="0" cap="none" spc="0" normalizeH="0" baseline="0" noProof="0" dirty="0" err="1">
                <a:ln>
                  <a:noFill/>
                </a:ln>
                <a:solidFill>
                  <a:prstClr val="black"/>
                </a:solidFill>
                <a:effectLst/>
                <a:uLnTx/>
                <a:uFillTx/>
                <a:latin typeface="Calibri" panose="020F0502020204030204"/>
                <a:ea typeface="+mn-ea"/>
                <a:cs typeface="+mn-cs"/>
              </a:rPr>
              <a:t>Sinana</a:t>
            </a:r>
            <a:r>
              <a:rPr kumimoji="0" lang="en-US" sz="1800" b="0" i="1" u="none" strike="noStrike" kern="0" cap="none" spc="0" normalizeH="0" baseline="0" noProof="0" dirty="0">
                <a:ln>
                  <a:noFill/>
                </a:ln>
                <a:solidFill>
                  <a:prstClr val="black"/>
                </a:solidFill>
                <a:effectLst/>
                <a:uLnTx/>
                <a:uFillTx/>
                <a:latin typeface="Calibri" panose="020F0502020204030204"/>
                <a:ea typeface="+mn-ea"/>
                <a:cs typeface="+mn-cs"/>
              </a:rPr>
              <a:t> woreda in Oromia Region)</a:t>
            </a:r>
            <a:endPar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BE90BDD7-0F21-45B3-9875-F10F34281FCB}"/>
              </a:ext>
            </a:extLst>
          </p:cNvPr>
          <p:cNvSpPr txBox="1">
            <a:spLocks/>
          </p:cNvSpPr>
          <p:nvPr/>
        </p:nvSpPr>
        <p:spPr>
          <a:xfrm>
            <a:off x="739385" y="1568768"/>
            <a:ext cx="10114280" cy="7966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rPr>
              <a:t>Perception about the Intervention</a:t>
            </a:r>
          </a:p>
        </p:txBody>
      </p:sp>
    </p:spTree>
    <p:extLst>
      <p:ext uri="{BB962C8B-B14F-4D97-AF65-F5344CB8AC3E}">
        <p14:creationId xmlns:p14="http://schemas.microsoft.com/office/powerpoint/2010/main" val="35856378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93E0690-DB94-4552-BE73-CAACF3BB972A}"/>
              </a:ext>
            </a:extLst>
          </p:cNvPr>
          <p:cNvSpPr txBox="1">
            <a:spLocks/>
          </p:cNvSpPr>
          <p:nvPr/>
        </p:nvSpPr>
        <p:spPr>
          <a:xfrm>
            <a:off x="124460" y="1571026"/>
            <a:ext cx="2628900" cy="2547257"/>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sz="2400" dirty="0">
                <a:solidFill>
                  <a:schemeClr val="tx1"/>
                </a:solidFill>
              </a:rPr>
              <a:t>SWOT analysis of nutrition education intervention</a:t>
            </a:r>
            <a:endParaRPr lang="en-US" sz="2400" dirty="0">
              <a:solidFill>
                <a:schemeClr val="tx1"/>
              </a:solidFill>
              <a:latin typeface="+mj-lt"/>
            </a:endParaRPr>
          </a:p>
        </p:txBody>
      </p:sp>
      <p:graphicFrame>
        <p:nvGraphicFramePr>
          <p:cNvPr id="4" name="Content Placeholder 3">
            <a:extLst>
              <a:ext uri="{FF2B5EF4-FFF2-40B4-BE49-F238E27FC236}">
                <a16:creationId xmlns:a16="http://schemas.microsoft.com/office/drawing/2014/main" id="{F24E60BE-CD71-4EA5-95D0-161DB060ABB0}"/>
              </a:ext>
            </a:extLst>
          </p:cNvPr>
          <p:cNvGraphicFramePr>
            <a:graphicFrameLocks/>
          </p:cNvGraphicFramePr>
          <p:nvPr>
            <p:extLst>
              <p:ext uri="{D42A27DB-BD31-4B8C-83A1-F6EECF244321}">
                <p14:modId xmlns:p14="http://schemas.microsoft.com/office/powerpoint/2010/main" val="1959751728"/>
              </p:ext>
            </p:extLst>
          </p:nvPr>
        </p:nvGraphicFramePr>
        <p:xfrm>
          <a:off x="3291840" y="1099613"/>
          <a:ext cx="8270240" cy="5692024"/>
        </p:xfrm>
        <a:graphic>
          <a:graphicData uri="http://schemas.openxmlformats.org/drawingml/2006/table">
            <a:tbl>
              <a:tblPr firstRow="1" firstCol="1" bandRow="1">
                <a:tableStyleId>{BC89EF96-8CEA-46FF-86C4-4CE0E7609802}</a:tableStyleId>
              </a:tblPr>
              <a:tblGrid>
                <a:gridCol w="4139349">
                  <a:extLst>
                    <a:ext uri="{9D8B030D-6E8A-4147-A177-3AD203B41FA5}">
                      <a16:colId xmlns:a16="http://schemas.microsoft.com/office/drawing/2014/main" val="3807367095"/>
                    </a:ext>
                  </a:extLst>
                </a:gridCol>
                <a:gridCol w="4130891">
                  <a:extLst>
                    <a:ext uri="{9D8B030D-6E8A-4147-A177-3AD203B41FA5}">
                      <a16:colId xmlns:a16="http://schemas.microsoft.com/office/drawing/2014/main" val="3800511290"/>
                    </a:ext>
                  </a:extLst>
                </a:gridCol>
              </a:tblGrid>
              <a:tr h="368888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15000"/>
                        </a:lnSpc>
                        <a:spcBef>
                          <a:spcPts val="600"/>
                        </a:spcBef>
                        <a:spcAft>
                          <a:spcPts val="600"/>
                        </a:spcAft>
                      </a:pPr>
                      <a:r>
                        <a:rPr lang="en-GB" sz="1200" u="none" strike="noStrike" dirty="0">
                          <a:effectLst/>
                        </a:rPr>
                        <a:t>Strengths</a:t>
                      </a:r>
                      <a:endParaRPr lang="en-GB" sz="2800" u="none" strike="noStrike" dirty="0">
                        <a:effectLst/>
                      </a:endParaRPr>
                    </a:p>
                    <a:p>
                      <a:pPr marL="347472" marR="0" indent="-347472" algn="l" fontAlgn="t">
                        <a:lnSpc>
                          <a:spcPct val="115000"/>
                        </a:lnSpc>
                        <a:spcBef>
                          <a:spcPts val="0"/>
                        </a:spcBef>
                        <a:spcAft>
                          <a:spcPts val="600"/>
                        </a:spcAft>
                      </a:pPr>
                      <a:r>
                        <a:rPr lang="en-GB" sz="1200" b="0" u="none" strike="noStrike" dirty="0">
                          <a:effectLst/>
                        </a:rPr>
                        <a:t>The </a:t>
                      </a:r>
                      <a:r>
                        <a:rPr lang="en-GB" sz="1200" b="0" u="none" strike="noStrike" dirty="0" err="1">
                          <a:effectLst/>
                        </a:rPr>
                        <a:t>ToT</a:t>
                      </a:r>
                      <a:r>
                        <a:rPr lang="en-GB" sz="1200" b="0" u="none" strike="noStrike" dirty="0">
                          <a:effectLst/>
                        </a:rPr>
                        <a:t> incorporated both theoretical and practical training</a:t>
                      </a:r>
                    </a:p>
                    <a:p>
                      <a:pPr marL="347472" marR="0" indent="-347472" algn="l" fontAlgn="t">
                        <a:lnSpc>
                          <a:spcPct val="115000"/>
                        </a:lnSpc>
                        <a:spcBef>
                          <a:spcPts val="0"/>
                        </a:spcBef>
                        <a:spcAft>
                          <a:spcPts val="600"/>
                        </a:spcAft>
                      </a:pPr>
                      <a:r>
                        <a:rPr lang="en-GB" sz="1200" b="0" u="none" strike="noStrike" dirty="0">
                          <a:effectLst/>
                        </a:rPr>
                        <a:t>The training material  on nutrition was prepared in local language – Amharic and  hard copies were also provided to the trainees</a:t>
                      </a:r>
                    </a:p>
                    <a:p>
                      <a:pPr marL="347472" marR="0" indent="-347472" algn="l" fontAlgn="t">
                        <a:lnSpc>
                          <a:spcPct val="115000"/>
                        </a:lnSpc>
                        <a:spcBef>
                          <a:spcPts val="0"/>
                        </a:spcBef>
                        <a:spcAft>
                          <a:spcPts val="600"/>
                        </a:spcAft>
                      </a:pPr>
                      <a:r>
                        <a:rPr lang="en-GB" sz="1200" b="0" u="none" strike="noStrike" dirty="0">
                          <a:effectLst/>
                        </a:rPr>
                        <a:t>The project provided an opportunity to bring  HEWs and DAs to work together for nutrition intervention</a:t>
                      </a:r>
                    </a:p>
                    <a:p>
                      <a:pPr marL="347472" marR="0" indent="-347472" algn="l" fontAlgn="t">
                        <a:lnSpc>
                          <a:spcPct val="115000"/>
                        </a:lnSpc>
                        <a:spcBef>
                          <a:spcPts val="0"/>
                        </a:spcBef>
                        <a:spcAft>
                          <a:spcPts val="600"/>
                        </a:spcAft>
                      </a:pPr>
                      <a:r>
                        <a:rPr lang="en-GB" sz="1200" b="0" u="none" strike="noStrike" dirty="0">
                          <a:effectLst/>
                        </a:rPr>
                        <a:t>Not only HEWS and DAS, but also model farmers were targeted for </a:t>
                      </a:r>
                      <a:r>
                        <a:rPr lang="en-GB" sz="1200" b="0" u="none" strike="noStrike" dirty="0" err="1">
                          <a:effectLst/>
                        </a:rPr>
                        <a:t>ToT</a:t>
                      </a:r>
                      <a:r>
                        <a:rPr lang="en-GB" sz="1200" b="0" u="none" strike="noStrike" dirty="0">
                          <a:effectLst/>
                        </a:rPr>
                        <a:t> on nutrition education</a:t>
                      </a:r>
                      <a:endParaRPr lang="en-GB" sz="1200" b="0" i="0" u="none" strike="noStrike" dirty="0">
                        <a:effectLst/>
                        <a:latin typeface="Arial" panose="020B0604020202020204" pitchFamily="34" charset="0"/>
                      </a:endParaRPr>
                    </a:p>
                  </a:txBody>
                  <a:tcPr marL="59930" marR="59930" marT="8324"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15000"/>
                        </a:lnSpc>
                        <a:spcBef>
                          <a:spcPts val="600"/>
                        </a:spcBef>
                        <a:spcAft>
                          <a:spcPts val="600"/>
                        </a:spcAft>
                      </a:pPr>
                      <a:r>
                        <a:rPr lang="en-GB" sz="1200" u="none" strike="noStrike" dirty="0">
                          <a:effectLst/>
                        </a:rPr>
                        <a:t>Weaknesses </a:t>
                      </a:r>
                      <a:endParaRPr lang="en-GB" sz="2800" u="none" strike="noStrike" dirty="0">
                        <a:effectLst/>
                      </a:endParaRPr>
                    </a:p>
                    <a:p>
                      <a:pPr marL="347472" marR="0" indent="-347472" algn="l" fontAlgn="t">
                        <a:lnSpc>
                          <a:spcPct val="115000"/>
                        </a:lnSpc>
                        <a:spcBef>
                          <a:spcPts val="0"/>
                        </a:spcBef>
                        <a:spcAft>
                          <a:spcPts val="600"/>
                        </a:spcAft>
                      </a:pPr>
                      <a:r>
                        <a:rPr lang="en-GB" sz="1050" b="0" u="none" strike="noStrike" dirty="0">
                          <a:effectLst/>
                        </a:rPr>
                        <a:t>Contrary to the AR project’s second phase protocol, nutrition component is almost ignored while focusing on only improvement of agricultural production and farm income</a:t>
                      </a:r>
                      <a:endParaRPr lang="en-GB" sz="2000" b="0" u="none" strike="noStrike" dirty="0">
                        <a:effectLst/>
                      </a:endParaRPr>
                    </a:p>
                    <a:p>
                      <a:pPr marL="347472" marR="0" indent="-347472" algn="l" fontAlgn="t">
                        <a:lnSpc>
                          <a:spcPct val="115000"/>
                        </a:lnSpc>
                        <a:spcBef>
                          <a:spcPts val="0"/>
                        </a:spcBef>
                        <a:spcAft>
                          <a:spcPts val="600"/>
                        </a:spcAft>
                      </a:pPr>
                      <a:r>
                        <a:rPr lang="en-GB" sz="1050" b="0" u="none" strike="noStrike" dirty="0">
                          <a:effectLst/>
                        </a:rPr>
                        <a:t>Limited focus on nutrition activities and poor linkage of production and farm income to nutrition.</a:t>
                      </a:r>
                      <a:endParaRPr lang="en-GB" sz="2000" b="0" u="none" strike="noStrike" dirty="0">
                        <a:effectLst/>
                      </a:endParaRPr>
                    </a:p>
                    <a:p>
                      <a:pPr marL="347472" marR="0" indent="-347472" algn="l" fontAlgn="t">
                        <a:lnSpc>
                          <a:spcPct val="115000"/>
                        </a:lnSpc>
                        <a:spcBef>
                          <a:spcPts val="0"/>
                        </a:spcBef>
                        <a:spcAft>
                          <a:spcPts val="600"/>
                        </a:spcAft>
                      </a:pPr>
                      <a:r>
                        <a:rPr lang="en-GB" sz="1050" b="0" u="none" strike="noStrike" dirty="0" err="1">
                          <a:effectLst/>
                        </a:rPr>
                        <a:t>ToT</a:t>
                      </a:r>
                      <a:r>
                        <a:rPr lang="en-GB" sz="1050" b="0" u="none" strike="noStrike" dirty="0">
                          <a:effectLst/>
                        </a:rPr>
                        <a:t> on nutrition education was provided in 2016 at the end of the first phase of the project, but failed to cascade at the farmers level during in the second phase </a:t>
                      </a:r>
                    </a:p>
                    <a:p>
                      <a:pPr marL="347472" marR="0" lvl="0" indent="-347472" algn="l" defTabSz="914400" rtl="0" eaLnBrk="1" fontAlgn="t" latinLnBrk="0" hangingPunct="1">
                        <a:lnSpc>
                          <a:spcPct val="115000"/>
                        </a:lnSpc>
                        <a:spcBef>
                          <a:spcPts val="0"/>
                        </a:spcBef>
                        <a:spcAft>
                          <a:spcPts val="600"/>
                        </a:spcAft>
                        <a:buClrTx/>
                        <a:buSzTx/>
                        <a:buFontTx/>
                        <a:buNone/>
                        <a:tabLst/>
                        <a:defRPr/>
                      </a:pPr>
                      <a:r>
                        <a:rPr kumimoji="0" lang="en-AU" sz="1050" b="0" u="none" strike="noStrike" kern="1200" cap="none" spc="0" normalizeH="0" baseline="0" noProof="0" dirty="0">
                          <a:ln>
                            <a:noFill/>
                          </a:ln>
                          <a:effectLst/>
                          <a:uLnTx/>
                          <a:uFillTx/>
                        </a:rPr>
                        <a:t>Cascaded only to selected lactating and pregnant women by HEWs in some villages of </a:t>
                      </a:r>
                      <a:r>
                        <a:rPr kumimoji="0" lang="en-AU" sz="1050" b="0" u="none" strike="noStrike" kern="1200" cap="none" spc="0" normalizeH="0" baseline="0" noProof="0" dirty="0" err="1">
                          <a:ln>
                            <a:noFill/>
                          </a:ln>
                          <a:effectLst/>
                          <a:uLnTx/>
                          <a:uFillTx/>
                        </a:rPr>
                        <a:t>Selka</a:t>
                      </a:r>
                      <a:r>
                        <a:rPr kumimoji="0" lang="en-AU" sz="1050" b="0" u="none" strike="noStrike" kern="1200" cap="none" spc="0" normalizeH="0" baseline="0" noProof="0" dirty="0">
                          <a:ln>
                            <a:noFill/>
                          </a:ln>
                          <a:effectLst/>
                          <a:uLnTx/>
                          <a:uFillTx/>
                        </a:rPr>
                        <a:t> and Ilu-</a:t>
                      </a:r>
                      <a:r>
                        <a:rPr kumimoji="0" lang="en-AU" sz="1050" b="0" u="none" strike="noStrike" kern="1200" cap="none" spc="0" normalizeH="0" baseline="0" noProof="0" dirty="0" err="1">
                          <a:ln>
                            <a:noFill/>
                          </a:ln>
                          <a:effectLst/>
                          <a:uLnTx/>
                          <a:uFillTx/>
                        </a:rPr>
                        <a:t>Sambitu</a:t>
                      </a:r>
                      <a:r>
                        <a:rPr kumimoji="0" lang="en-AU" sz="1050" b="0" u="none" strike="noStrike" kern="1200" cap="none" spc="0" normalizeH="0" baseline="0" noProof="0" dirty="0">
                          <a:ln>
                            <a:noFill/>
                          </a:ln>
                          <a:effectLst/>
                          <a:uLnTx/>
                          <a:uFillTx/>
                        </a:rPr>
                        <a:t> kebeles in Oromia. </a:t>
                      </a:r>
                    </a:p>
                    <a:p>
                      <a:pPr marL="347472" marR="0" indent="-347472" algn="l" fontAlgn="t">
                        <a:lnSpc>
                          <a:spcPct val="115000"/>
                        </a:lnSpc>
                        <a:spcBef>
                          <a:spcPts val="0"/>
                        </a:spcBef>
                        <a:spcAft>
                          <a:spcPts val="600"/>
                        </a:spcAft>
                      </a:pPr>
                      <a:r>
                        <a:rPr lang="en-GB" sz="1050" b="0" u="none" strike="noStrike" dirty="0">
                          <a:effectLst/>
                        </a:rPr>
                        <a:t>Inadequate coordination with woreda office of agriculture in planning, implementation and monitoring of nutrition  activities</a:t>
                      </a:r>
                    </a:p>
                    <a:p>
                      <a:pPr marL="347472" marR="0" lvl="0" indent="-347472" algn="l" defTabSz="914400" rtl="0" eaLnBrk="1" fontAlgn="t" latinLnBrk="0" hangingPunct="1">
                        <a:lnSpc>
                          <a:spcPct val="115000"/>
                        </a:lnSpc>
                        <a:spcBef>
                          <a:spcPts val="0"/>
                        </a:spcBef>
                        <a:spcAft>
                          <a:spcPts val="600"/>
                        </a:spcAft>
                        <a:buClrTx/>
                        <a:buSzTx/>
                        <a:buFontTx/>
                        <a:buNone/>
                        <a:tabLst/>
                        <a:defRPr/>
                      </a:pPr>
                      <a:r>
                        <a:rPr lang="en-US" sz="1050" b="0" dirty="0"/>
                        <a:t>No follow up activities to the trainees on nutrition education from the project</a:t>
                      </a:r>
                    </a:p>
                    <a:p>
                      <a:pPr marL="347472" marR="0" lvl="0" indent="-347472" algn="l" defTabSz="914400" rtl="0" eaLnBrk="1" fontAlgn="t" latinLnBrk="0" hangingPunct="1">
                        <a:lnSpc>
                          <a:spcPct val="115000"/>
                        </a:lnSpc>
                        <a:spcBef>
                          <a:spcPts val="0"/>
                        </a:spcBef>
                        <a:spcAft>
                          <a:spcPts val="600"/>
                        </a:spcAft>
                        <a:buClrTx/>
                        <a:buSzTx/>
                        <a:buFontTx/>
                        <a:buNone/>
                        <a:tabLst/>
                        <a:defRPr/>
                      </a:pPr>
                      <a:r>
                        <a:rPr kumimoji="0" lang="en-AU" sz="1050" b="0" u="none" strike="noStrike" kern="1200" cap="none" spc="0" normalizeH="0" baseline="0" noProof="0" dirty="0">
                          <a:ln>
                            <a:noFill/>
                          </a:ln>
                          <a:effectLst/>
                          <a:uLnTx/>
                          <a:uFillTx/>
                        </a:rPr>
                        <a:t>Majority of men respondents did not have any idea about nutrition education and cooking demonstration provided by AR project. </a:t>
                      </a:r>
                      <a:endParaRPr kumimoji="0" lang="en-US" sz="1050" b="0" i="0" u="none" strike="noStrike" kern="1200" cap="none" spc="0" normalizeH="0" baseline="0" noProof="0" dirty="0">
                        <a:ln>
                          <a:noFill/>
                        </a:ln>
                        <a:solidFill>
                          <a:sysClr val="windowText" lastClr="000000"/>
                        </a:solidFill>
                        <a:effectLst/>
                        <a:uLnTx/>
                        <a:uFillTx/>
                        <a:latin typeface="+mn-lt"/>
                        <a:ea typeface="+mn-ea"/>
                        <a:cs typeface="+mn-cs"/>
                      </a:endParaRPr>
                    </a:p>
                  </a:txBody>
                  <a:tcPr marL="59930" marR="59930" marT="8324" marB="0"/>
                </a:tc>
                <a:extLst>
                  <a:ext uri="{0D108BD9-81ED-4DB2-BD59-A6C34878D82A}">
                    <a16:rowId xmlns:a16="http://schemas.microsoft.com/office/drawing/2014/main" val="818249081"/>
                  </a:ext>
                </a:extLst>
              </a:tr>
              <a:tr h="197805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15000"/>
                        </a:lnSpc>
                        <a:spcBef>
                          <a:spcPts val="600"/>
                        </a:spcBef>
                        <a:spcAft>
                          <a:spcPts val="600"/>
                        </a:spcAft>
                      </a:pPr>
                      <a:r>
                        <a:rPr lang="en-GB" sz="1100" u="none" strike="noStrike" dirty="0">
                          <a:effectLst/>
                        </a:rPr>
                        <a:t>Opportunities </a:t>
                      </a:r>
                      <a:r>
                        <a:rPr lang="en-GB" sz="1050" u="none" strike="noStrike" dirty="0">
                          <a:effectLst/>
                        </a:rPr>
                        <a:t>                                                          </a:t>
                      </a:r>
                      <a:endParaRPr lang="en-GB" sz="2000" u="none" strike="noStrike" dirty="0">
                        <a:effectLst/>
                      </a:endParaRPr>
                    </a:p>
                    <a:p>
                      <a:pPr marL="347472" marR="0" indent="-347472" algn="l" fontAlgn="t">
                        <a:lnSpc>
                          <a:spcPct val="115000"/>
                        </a:lnSpc>
                        <a:spcBef>
                          <a:spcPts val="600"/>
                        </a:spcBef>
                        <a:spcAft>
                          <a:spcPts val="1200"/>
                        </a:spcAft>
                      </a:pPr>
                      <a:r>
                        <a:rPr lang="en-GB" sz="1050" b="0" u="none" strike="noStrike" dirty="0">
                          <a:effectLst/>
                        </a:rPr>
                        <a:t>The highland climate is conducive for rain-fed agricultural production; both </a:t>
                      </a:r>
                      <a:r>
                        <a:rPr lang="en-GB" sz="1050" b="0" u="none" strike="noStrike" dirty="0" err="1">
                          <a:effectLst/>
                        </a:rPr>
                        <a:t>Sinana</a:t>
                      </a:r>
                      <a:r>
                        <a:rPr lang="en-GB" sz="1050" b="0" u="none" strike="noStrike" dirty="0">
                          <a:effectLst/>
                        </a:rPr>
                        <a:t> and </a:t>
                      </a:r>
                      <a:r>
                        <a:rPr lang="en-GB" sz="1050" b="0" u="none" strike="noStrike" dirty="0" err="1">
                          <a:effectLst/>
                        </a:rPr>
                        <a:t>Basona</a:t>
                      </a:r>
                      <a:r>
                        <a:rPr lang="en-GB" sz="1050" b="0" u="none" strike="noStrike" dirty="0">
                          <a:effectLst/>
                        </a:rPr>
                        <a:t> </a:t>
                      </a:r>
                      <a:r>
                        <a:rPr lang="en-GB" sz="1050" b="0" u="none" strike="noStrike" dirty="0" err="1">
                          <a:effectLst/>
                        </a:rPr>
                        <a:t>Worena</a:t>
                      </a:r>
                      <a:r>
                        <a:rPr lang="en-GB" sz="1050" b="0" u="none" strike="noStrike" dirty="0">
                          <a:effectLst/>
                        </a:rPr>
                        <a:t> woredas are surplus producers </a:t>
                      </a:r>
                      <a:endParaRPr lang="en-GB" sz="2000" b="0" u="none" strike="noStrike" dirty="0">
                        <a:effectLst/>
                      </a:endParaRPr>
                    </a:p>
                    <a:p>
                      <a:pPr marL="347472" marR="0" indent="-347472" algn="l" fontAlgn="t">
                        <a:lnSpc>
                          <a:spcPct val="115000"/>
                        </a:lnSpc>
                        <a:spcBef>
                          <a:spcPts val="600"/>
                        </a:spcBef>
                        <a:spcAft>
                          <a:spcPts val="1200"/>
                        </a:spcAft>
                      </a:pPr>
                      <a:r>
                        <a:rPr lang="en-GB" sz="1050" b="0" u="none" strike="noStrike" dirty="0">
                          <a:effectLst/>
                        </a:rPr>
                        <a:t>Introduction of various validated agricultural technologies enhance agricultural production and productivity, increased  </a:t>
                      </a:r>
                      <a:r>
                        <a:rPr lang="en-GB" sz="1100" b="0" u="none" strike="noStrike" dirty="0">
                          <a:effectLst/>
                        </a:rPr>
                        <a:t>farm income and women</a:t>
                      </a:r>
                      <a:r>
                        <a:rPr lang="en-GB" sz="1050" b="0" u="none" strike="noStrike" dirty="0">
                          <a:effectLst/>
                        </a:rPr>
                        <a:t> participation could in turn contribute to household food security and dietary diversity </a:t>
                      </a:r>
                      <a:endParaRPr lang="en-GB" sz="2000" b="0" i="0" u="none" strike="noStrike" dirty="0">
                        <a:effectLst/>
                        <a:latin typeface="Arial" panose="020B0604020202020204" pitchFamily="34" charset="0"/>
                      </a:endParaRPr>
                    </a:p>
                  </a:txBody>
                  <a:tcPr marL="59930" marR="59930" marT="8324"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15000"/>
                        </a:lnSpc>
                        <a:spcBef>
                          <a:spcPts val="600"/>
                        </a:spcBef>
                        <a:spcAft>
                          <a:spcPts val="600"/>
                        </a:spcAft>
                      </a:pPr>
                      <a:r>
                        <a:rPr lang="en-GB" sz="1200" b="1" u="none" strike="noStrike" dirty="0">
                          <a:effectLst/>
                        </a:rPr>
                        <a:t>Threats</a:t>
                      </a:r>
                      <a:endParaRPr lang="en-GB" sz="2800" b="1" u="none" strike="noStrike" dirty="0">
                        <a:effectLst/>
                      </a:endParaRPr>
                    </a:p>
                    <a:p>
                      <a:pPr marL="347472" marR="0" indent="-347472" algn="l" fontAlgn="t">
                        <a:lnSpc>
                          <a:spcPct val="115000"/>
                        </a:lnSpc>
                        <a:spcBef>
                          <a:spcPts val="0"/>
                        </a:spcBef>
                        <a:spcAft>
                          <a:spcPts val="600"/>
                        </a:spcAft>
                      </a:pPr>
                      <a:r>
                        <a:rPr lang="en-GB" sz="1050" u="none" strike="noStrike" dirty="0">
                          <a:effectLst/>
                        </a:rPr>
                        <a:t>Staff turnover mainly trained HEWs; limited attention is given to nutrition activities by HEWs</a:t>
                      </a:r>
                      <a:endParaRPr lang="en-GB" sz="2000" u="none" strike="noStrike" dirty="0">
                        <a:effectLst/>
                      </a:endParaRPr>
                    </a:p>
                    <a:p>
                      <a:pPr marL="347472" marR="0" indent="-347472" algn="l" fontAlgn="t">
                        <a:lnSpc>
                          <a:spcPct val="115000"/>
                        </a:lnSpc>
                        <a:spcBef>
                          <a:spcPts val="0"/>
                        </a:spcBef>
                        <a:spcAft>
                          <a:spcPts val="600"/>
                        </a:spcAft>
                      </a:pPr>
                      <a:r>
                        <a:rPr lang="en-GB" sz="1050" u="none" strike="noStrike" dirty="0">
                          <a:effectLst/>
                        </a:rPr>
                        <a:t>DAs  are forced to engage in non-agricultural businesses so that they had insufficient time to work with the project adequately</a:t>
                      </a:r>
                      <a:endParaRPr lang="en-GB" sz="2000" u="none" strike="noStrike" dirty="0">
                        <a:effectLst/>
                      </a:endParaRPr>
                    </a:p>
                    <a:p>
                      <a:pPr marL="347472" marR="0" indent="-347472" algn="l" fontAlgn="t">
                        <a:lnSpc>
                          <a:spcPct val="115000"/>
                        </a:lnSpc>
                        <a:spcBef>
                          <a:spcPts val="0"/>
                        </a:spcBef>
                        <a:spcAft>
                          <a:spcPts val="600"/>
                        </a:spcAft>
                      </a:pPr>
                      <a:r>
                        <a:rPr lang="en-GB" sz="1050" u="none" strike="noStrike" dirty="0">
                          <a:effectLst/>
                        </a:rPr>
                        <a:t>Lack of dry season high value crop production due to shortage of water for irrigation </a:t>
                      </a:r>
                      <a:endParaRPr lang="en-GB" sz="2000" u="none" strike="noStrike" dirty="0">
                        <a:effectLst/>
                      </a:endParaRPr>
                    </a:p>
                    <a:p>
                      <a:pPr marL="347472" marR="0" indent="-347472" algn="l" fontAlgn="t">
                        <a:lnSpc>
                          <a:spcPct val="115000"/>
                        </a:lnSpc>
                        <a:spcBef>
                          <a:spcPts val="0"/>
                        </a:spcBef>
                        <a:spcAft>
                          <a:spcPts val="600"/>
                        </a:spcAft>
                      </a:pPr>
                      <a:r>
                        <a:rPr lang="en-GB" sz="1050" u="none" strike="noStrike" dirty="0">
                          <a:effectLst/>
                        </a:rPr>
                        <a:t>Local government is supposed to do scaling up technologies but their effort is unsatisfactory particularly in </a:t>
                      </a:r>
                      <a:r>
                        <a:rPr lang="en-GB" sz="1050" u="none" strike="noStrike" dirty="0" err="1">
                          <a:effectLst/>
                        </a:rPr>
                        <a:t>Sinana</a:t>
                      </a:r>
                      <a:r>
                        <a:rPr lang="en-GB" sz="1050" u="none" strike="noStrike" dirty="0">
                          <a:effectLst/>
                        </a:rPr>
                        <a:t> woreda </a:t>
                      </a:r>
                      <a:endParaRPr lang="en-GB" sz="2000" b="0" i="0" u="none" strike="noStrike" dirty="0">
                        <a:effectLst/>
                        <a:latin typeface="Arial" panose="020B0604020202020204" pitchFamily="34" charset="0"/>
                      </a:endParaRPr>
                    </a:p>
                  </a:txBody>
                  <a:tcPr marL="59930" marR="59930" marT="8324" marB="0"/>
                </a:tc>
                <a:extLst>
                  <a:ext uri="{0D108BD9-81ED-4DB2-BD59-A6C34878D82A}">
                    <a16:rowId xmlns:a16="http://schemas.microsoft.com/office/drawing/2014/main" val="134414552"/>
                  </a:ext>
                </a:extLst>
              </a:tr>
            </a:tbl>
          </a:graphicData>
        </a:graphic>
      </p:graphicFrame>
    </p:spTree>
    <p:extLst>
      <p:ext uri="{BB962C8B-B14F-4D97-AF65-F5344CB8AC3E}">
        <p14:creationId xmlns:p14="http://schemas.microsoft.com/office/powerpoint/2010/main" val="25026416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9A74B88-C271-4402-9962-2AB07B220C07}"/>
              </a:ext>
            </a:extLst>
          </p:cNvPr>
          <p:cNvSpPr txBox="1">
            <a:spLocks/>
          </p:cNvSpPr>
          <p:nvPr/>
        </p:nvSpPr>
        <p:spPr>
          <a:xfrm>
            <a:off x="589280" y="2245360"/>
            <a:ext cx="10078720" cy="237744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rPr>
              <a:t>III: Participatory Nutrition-Education Need Assessment in SNNPR</a:t>
            </a:r>
          </a:p>
        </p:txBody>
      </p:sp>
    </p:spTree>
    <p:extLst>
      <p:ext uri="{BB962C8B-B14F-4D97-AF65-F5344CB8AC3E}">
        <p14:creationId xmlns:p14="http://schemas.microsoft.com/office/powerpoint/2010/main" val="23342488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67CDF20-A653-46A4-9C01-D70C2BDB8075}"/>
              </a:ext>
            </a:extLst>
          </p:cNvPr>
          <p:cNvSpPr txBox="1">
            <a:spLocks/>
          </p:cNvSpPr>
          <p:nvPr/>
        </p:nvSpPr>
        <p:spPr>
          <a:xfrm>
            <a:off x="777240" y="1097280"/>
            <a:ext cx="10368280" cy="9490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Status of Nutrition Education at Community Level</a:t>
            </a:r>
          </a:p>
        </p:txBody>
      </p:sp>
      <p:sp>
        <p:nvSpPr>
          <p:cNvPr id="4" name="Content Placeholder 2">
            <a:extLst>
              <a:ext uri="{FF2B5EF4-FFF2-40B4-BE49-F238E27FC236}">
                <a16:creationId xmlns:a16="http://schemas.microsoft.com/office/drawing/2014/main" id="{3DA3D2D6-A827-411B-9AC6-2352C22B3C8A}"/>
              </a:ext>
            </a:extLst>
          </p:cNvPr>
          <p:cNvSpPr txBox="1">
            <a:spLocks/>
          </p:cNvSpPr>
          <p:nvPr/>
        </p:nvSpPr>
        <p:spPr>
          <a:xfrm>
            <a:off x="960120" y="2252345"/>
            <a:ext cx="10515600" cy="4351338"/>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Limited knowledge on the concepts of nutrition, food preparation and feeding (DAs, HEWs and the AR beneficiaries) </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Did not receive any nutrition education either by AR or by government or any development organization (KII Farmer)</a:t>
            </a:r>
          </a:p>
          <a:p>
            <a:pPr lvl="0">
              <a:lnSpc>
                <a:spcPct val="150000"/>
              </a:lnSpc>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Pregnant women were provided </a:t>
            </a:r>
            <a:r>
              <a:rPr lang="en-US" dirty="0">
                <a:solidFill>
                  <a:sysClr val="windowText" lastClr="000000"/>
                </a:solidFill>
              </a:rPr>
              <a:t>with nutrition information at </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health posts during their anti-natal visit (KII Female )</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Majority of the respondents were less aware of the need of nutrition education while few of them felt that it is very important to have nutritional knowledge on food preparation especially for the purposes of feeding the kids</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00351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9EC5D59-EA19-4A3C-9A5C-21C4D34BBD15}"/>
              </a:ext>
            </a:extLst>
          </p:cNvPr>
          <p:cNvSpPr txBox="1">
            <a:spLocks/>
          </p:cNvSpPr>
          <p:nvPr/>
        </p:nvSpPr>
        <p:spPr>
          <a:xfrm>
            <a:off x="922020" y="1178560"/>
            <a:ext cx="10347960" cy="9794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Nutrition Gap Assessment</a:t>
            </a:r>
          </a:p>
        </p:txBody>
      </p:sp>
      <p:sp>
        <p:nvSpPr>
          <p:cNvPr id="4" name="Content Placeholder 2">
            <a:extLst>
              <a:ext uri="{FF2B5EF4-FFF2-40B4-BE49-F238E27FC236}">
                <a16:creationId xmlns:a16="http://schemas.microsoft.com/office/drawing/2014/main" id="{03B061FA-85E1-4415-94E1-9948F873061A}"/>
              </a:ext>
            </a:extLst>
          </p:cNvPr>
          <p:cNvSpPr txBox="1">
            <a:spLocks/>
          </p:cNvSpPr>
          <p:nvPr/>
        </p:nvSpPr>
        <p:spPr>
          <a:xfrm>
            <a:off x="1132840" y="230314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lang="en-US" dirty="0">
                <a:solidFill>
                  <a:sysClr val="windowText" lastClr="000000"/>
                </a:solidFill>
                <a:latin typeface="Calibri" panose="020F0502020204030204"/>
              </a:rPr>
              <a:t>The</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re is a huge knowledge gap in nutrition knowledge at all level of the community (KII Health experts)</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E.g. Overcooking vegetables - Kale</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Diet diversity is very low where the farmers focus on growing limited crop varieties, dominantly </a:t>
            </a:r>
            <a:r>
              <a:rPr kumimoji="0" lang="en-US" sz="28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enset</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or cereals</a:t>
            </a:r>
            <a:endParaRPr kumimoji="0" lang="en-US" sz="2800" b="1"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9298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3C61D7-A9E4-4088-BB90-89DE23B2641C}"/>
              </a:ext>
            </a:extLst>
          </p:cNvPr>
          <p:cNvSpPr txBox="1">
            <a:spLocks/>
          </p:cNvSpPr>
          <p:nvPr/>
        </p:nvSpPr>
        <p:spPr>
          <a:xfrm>
            <a:off x="1082040" y="1178560"/>
            <a:ext cx="10459720" cy="9286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Calibri Light" panose="020F0302020204030204"/>
                <a:ea typeface="+mj-ea"/>
                <a:cs typeface="+mj-cs"/>
              </a:rPr>
              <a:t>Way forward</a:t>
            </a:r>
            <a:endParaRPr kumimoji="0" lang="en-US" sz="36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4" name="Content Placeholder 2">
            <a:extLst>
              <a:ext uri="{FF2B5EF4-FFF2-40B4-BE49-F238E27FC236}">
                <a16:creationId xmlns:a16="http://schemas.microsoft.com/office/drawing/2014/main" id="{A8A52E40-1A7E-49D6-90F3-6D10E8969BB6}"/>
              </a:ext>
            </a:extLst>
          </p:cNvPr>
          <p:cNvSpPr txBox="1">
            <a:spLocks/>
          </p:cNvSpPr>
          <p:nvPr/>
        </p:nvSpPr>
        <p:spPr>
          <a:xfrm>
            <a:off x="939800" y="224218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Nutrition-education intervention is still needed by the experts and community members to create awareness.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Awareness creation should include husbands, grandmothers, elders and religious leaders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Adequate attention should be given to technical support and training on nutrition to the government staff at </a:t>
            </a:r>
            <a:r>
              <a:rPr kumimoji="0" lang="en-US" sz="2800" b="0" i="1" u="none" strike="noStrike" kern="1200" cap="none" spc="0" normalizeH="0" baseline="0" noProof="0" dirty="0">
                <a:ln>
                  <a:noFill/>
                </a:ln>
                <a:solidFill>
                  <a:sysClr val="windowText" lastClr="000000"/>
                </a:solidFill>
                <a:effectLst/>
                <a:uLnTx/>
                <a:uFillTx/>
                <a:latin typeface="Calibri" panose="020F0502020204030204"/>
                <a:ea typeface="+mn-ea"/>
                <a:cs typeface="+mn-cs"/>
              </a:rPr>
              <a:t>woreda</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level, HEWs and DAs, and then to the farmers with frequent follow up</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Adequate supportive resources and materials should be provided to HEWs and DAs  - training manuals and posters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03141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BE7C443-7176-4276-B306-4CD5BC509BA6}"/>
              </a:ext>
            </a:extLst>
          </p:cNvPr>
          <p:cNvSpPr txBox="1">
            <a:spLocks/>
          </p:cNvSpPr>
          <p:nvPr/>
        </p:nvSpPr>
        <p:spPr>
          <a:xfrm>
            <a:off x="1432560" y="2046923"/>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IV: Seasonal Food Availability Assessment in, Amhara, Oromia and SNNP Regions</a:t>
            </a:r>
          </a:p>
        </p:txBody>
      </p:sp>
    </p:spTree>
    <p:extLst>
      <p:ext uri="{BB962C8B-B14F-4D97-AF65-F5344CB8AC3E}">
        <p14:creationId xmlns:p14="http://schemas.microsoft.com/office/powerpoint/2010/main" val="2575485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8F9ABE7-9723-41F6-A2D1-B39745CDB7A8}"/>
              </a:ext>
            </a:extLst>
          </p:cNvPr>
          <p:cNvSpPr txBox="1">
            <a:spLocks/>
          </p:cNvSpPr>
          <p:nvPr/>
        </p:nvSpPr>
        <p:spPr>
          <a:xfrm>
            <a:off x="716280" y="1280160"/>
            <a:ext cx="10236200" cy="8778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Introduction </a:t>
            </a:r>
          </a:p>
        </p:txBody>
      </p:sp>
      <p:sp>
        <p:nvSpPr>
          <p:cNvPr id="4" name="Content Placeholder 2">
            <a:extLst>
              <a:ext uri="{FF2B5EF4-FFF2-40B4-BE49-F238E27FC236}">
                <a16:creationId xmlns:a16="http://schemas.microsoft.com/office/drawing/2014/main" id="{66722A16-D6B5-48CF-937E-31ABC6F7B79B}"/>
              </a:ext>
            </a:extLst>
          </p:cNvPr>
          <p:cNvSpPr txBox="1">
            <a:spLocks/>
          </p:cNvSpPr>
          <p:nvPr/>
        </p:nvSpPr>
        <p:spPr>
          <a:xfrm>
            <a:off x="838200" y="2292985"/>
            <a:ext cx="10515600" cy="4351338"/>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70000"/>
              </a:lnSpc>
              <a:spcBef>
                <a:spcPts val="1000"/>
              </a:spcBef>
              <a:spcAft>
                <a:spcPts val="0"/>
              </a:spcAft>
              <a:buClrTx/>
              <a:buSzTx/>
              <a:buFont typeface="Arial" panose="020B0604020202020204" pitchFamily="34" charset="0"/>
              <a:buChar char="•"/>
              <a:tabLst/>
              <a:defRPr/>
            </a:pPr>
            <a:r>
              <a:rPr kumimoji="0" lang="en-US" sz="3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Africa RISING (AR) identified, validated and distributed different agricultural technologies </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US" sz="29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Livestock feed and forage management and utilization practices</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US" sz="29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Improved crop varieties and management practices cereals, food legumes and oil crops </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US" sz="29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High value horticultural crops (HVFTs)-fruits and vegetables </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US" sz="29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Small-scale mechanizations –2-WD tractor with water pump, trailer, thresher and other accessories </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US" sz="29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Fertilizer blends  </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US" sz="29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Water lifting, delivery and application  </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US" sz="29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Landscape restoration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08575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10E8EBE-F669-4766-8349-468A4BB83DC2}"/>
              </a:ext>
            </a:extLst>
          </p:cNvPr>
          <p:cNvSpPr txBox="1">
            <a:spLocks/>
          </p:cNvSpPr>
          <p:nvPr/>
        </p:nvSpPr>
        <p:spPr>
          <a:xfrm>
            <a:off x="891540" y="1148080"/>
            <a:ext cx="10408920" cy="9998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Introduction to Seasonal Food Availability Assessment</a:t>
            </a:r>
          </a:p>
        </p:txBody>
      </p:sp>
      <p:sp>
        <p:nvSpPr>
          <p:cNvPr id="4" name="Content Placeholder 2">
            <a:extLst>
              <a:ext uri="{FF2B5EF4-FFF2-40B4-BE49-F238E27FC236}">
                <a16:creationId xmlns:a16="http://schemas.microsoft.com/office/drawing/2014/main" id="{2730C838-CB50-499D-ABF2-27A17C262FFC}"/>
              </a:ext>
            </a:extLst>
          </p:cNvPr>
          <p:cNvSpPr txBox="1">
            <a:spLocks/>
          </p:cNvSpPr>
          <p:nvPr/>
        </p:nvSpPr>
        <p:spPr>
          <a:xfrm>
            <a:off x="891540" y="2147888"/>
            <a:ext cx="10515600" cy="435133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Food availability almost all over Ethiopia is highly seasonal </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Seasonality is one of the key factors in determining food availability, especially of perishable foods like fruits and vegetables</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Focus Group Discussion (FGD) and Key Informant Interviews (KII) were used to gather data</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Experienced farmer and merchant, both men and women with mix of ages, ethnicity and economic status were involved</a:t>
            </a:r>
          </a:p>
        </p:txBody>
      </p:sp>
    </p:spTree>
    <p:extLst>
      <p:ext uri="{BB962C8B-B14F-4D97-AF65-F5344CB8AC3E}">
        <p14:creationId xmlns:p14="http://schemas.microsoft.com/office/powerpoint/2010/main" val="12468660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7AF53B-66EC-462F-AC58-047194AA8440}"/>
              </a:ext>
            </a:extLst>
          </p:cNvPr>
          <p:cNvSpPr txBox="1">
            <a:spLocks/>
          </p:cNvSpPr>
          <p:nvPr/>
        </p:nvSpPr>
        <p:spPr>
          <a:xfrm>
            <a:off x="584200" y="1432560"/>
            <a:ext cx="10541000" cy="4754563"/>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70000"/>
              </a:lnSpc>
            </a:pPr>
            <a:r>
              <a:rPr lang="en-US" sz="1800" dirty="0"/>
              <a:t>Minimum Dietary Diversity for Women (MDD-W) was implemented to categorize each food item to food group. </a:t>
            </a:r>
          </a:p>
          <a:p>
            <a:pPr lvl="1">
              <a:lnSpc>
                <a:spcPct val="170000"/>
              </a:lnSpc>
            </a:pPr>
            <a:r>
              <a:rPr lang="en-US" sz="1600" b="1" dirty="0"/>
              <a:t>Grains, white roots and tubers</a:t>
            </a:r>
            <a:r>
              <a:rPr lang="en-US" sz="1600" dirty="0"/>
              <a:t> – starchy staples that are rich in carbohydrate</a:t>
            </a:r>
          </a:p>
          <a:p>
            <a:pPr lvl="1">
              <a:lnSpc>
                <a:spcPct val="170000"/>
              </a:lnSpc>
            </a:pPr>
            <a:r>
              <a:rPr lang="en-US" sz="1600" b="1" dirty="0"/>
              <a:t>Pulses</a:t>
            </a:r>
            <a:r>
              <a:rPr lang="en-US" sz="1600" dirty="0"/>
              <a:t> – foods including beans, lentils</a:t>
            </a:r>
          </a:p>
          <a:p>
            <a:pPr lvl="1">
              <a:lnSpc>
                <a:spcPct val="170000"/>
              </a:lnSpc>
            </a:pPr>
            <a:r>
              <a:rPr lang="en-US" sz="1600" dirty="0"/>
              <a:t> N</a:t>
            </a:r>
            <a:r>
              <a:rPr lang="en-US" sz="1600" b="1" dirty="0"/>
              <a:t>uts and seeds</a:t>
            </a:r>
            <a:r>
              <a:rPr lang="en-US" sz="1600" dirty="0"/>
              <a:t> – include mostly tree nuts, groundnuts and seeds </a:t>
            </a:r>
          </a:p>
          <a:p>
            <a:pPr lvl="1">
              <a:lnSpc>
                <a:spcPct val="170000"/>
              </a:lnSpc>
            </a:pPr>
            <a:r>
              <a:rPr lang="en-US" sz="1600" b="1" dirty="0"/>
              <a:t>Dark green leafy vegetables (DGLV)</a:t>
            </a:r>
            <a:r>
              <a:rPr lang="en-US" sz="1600" dirty="0"/>
              <a:t> –rich in vitamin A (e.g. cassava leaves, pumpkin leaves) </a:t>
            </a:r>
          </a:p>
          <a:p>
            <a:pPr lvl="1">
              <a:lnSpc>
                <a:spcPct val="170000"/>
              </a:lnSpc>
            </a:pPr>
            <a:r>
              <a:rPr lang="en-US" sz="1600" b="1" dirty="0"/>
              <a:t>Other Vitamin – A rich fruit and vegetables</a:t>
            </a:r>
            <a:r>
              <a:rPr lang="en-US" sz="1600" dirty="0"/>
              <a:t> – this are typically orange, red or deep yellow fleshed both vitamin A-rich fruits and vegetables (e.g. ripe mango, papaya, melon, passion fruit); </a:t>
            </a:r>
          </a:p>
          <a:p>
            <a:pPr lvl="1">
              <a:lnSpc>
                <a:spcPct val="170000"/>
              </a:lnSpc>
            </a:pPr>
            <a:r>
              <a:rPr lang="en-US" sz="1600" b="1" dirty="0"/>
              <a:t>Other vegetables</a:t>
            </a:r>
            <a:r>
              <a:rPr lang="en-US" sz="1600" dirty="0"/>
              <a:t> – vegetables not counted as dark green leafy or other vitamin-A rich vegetables (e.g. onion, garlic, cucumber, potatoes)</a:t>
            </a:r>
          </a:p>
          <a:p>
            <a:pPr lvl="1">
              <a:lnSpc>
                <a:spcPct val="170000"/>
              </a:lnSpc>
            </a:pPr>
            <a:r>
              <a:rPr lang="en-US" sz="1600" b="1" dirty="0"/>
              <a:t>Other fruits</a:t>
            </a:r>
            <a:r>
              <a:rPr lang="en-US" sz="1600" dirty="0"/>
              <a:t> – fruits aside from vitamin-A rich fruits (orange, apple, strawberries)</a:t>
            </a:r>
          </a:p>
        </p:txBody>
      </p:sp>
    </p:spTree>
    <p:extLst>
      <p:ext uri="{BB962C8B-B14F-4D97-AF65-F5344CB8AC3E}">
        <p14:creationId xmlns:p14="http://schemas.microsoft.com/office/powerpoint/2010/main" val="39466110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BAC98C69-7A9D-4078-886E-01BE70A1761B}"/>
              </a:ext>
            </a:extLst>
          </p:cNvPr>
          <p:cNvSpPr>
            <a:spLocks noChangeArrowheads="1"/>
          </p:cNvSpPr>
          <p:nvPr/>
        </p:nvSpPr>
        <p:spPr bwMode="auto">
          <a:xfrm>
            <a:off x="330634" y="1340595"/>
            <a:ext cx="3235525" cy="1494046"/>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defTabSz="914400" eaLnBrk="1" fontAlgn="base" latinLnBrk="0" hangingPunct="1">
              <a:lnSpc>
                <a:spcPct val="90000"/>
              </a:lnSpc>
              <a:spcBef>
                <a:spcPct val="0"/>
              </a:spcBef>
              <a:spcAft>
                <a:spcPts val="600"/>
              </a:spcAft>
              <a:buClrTx/>
              <a:buSzTx/>
              <a:buFontTx/>
              <a:buNone/>
              <a:tabLst/>
              <a:defRPr/>
            </a:pPr>
            <a:r>
              <a:rPr kumimoji="0" lang="en-US" sz="3200" b="0" i="0" u="none" strike="noStrike" kern="0" cap="none" spc="0" normalizeH="0" baseline="0" noProof="0" dirty="0">
                <a:ln>
                  <a:noFill/>
                </a:ln>
                <a:effectLst/>
                <a:uLnTx/>
                <a:uFillTx/>
                <a:latin typeface="Calibri" panose="020F0502020204030204" pitchFamily="34" charset="0"/>
                <a:cs typeface="Calibri" panose="020F0502020204030204" pitchFamily="34" charset="0"/>
              </a:rPr>
              <a:t>Section 1: </a:t>
            </a:r>
            <a:r>
              <a:rPr kumimoji="0" lang="en-US" altLang="en-US" sz="3200" b="0" i="0" u="none" strike="noStrike" kern="0" cap="none" spc="0" normalizeH="0" baseline="0" noProof="0" dirty="0">
                <a:ln>
                  <a:noFill/>
                </a:ln>
                <a:effectLst/>
                <a:uLnTx/>
                <a:uFillTx/>
                <a:latin typeface="Calibri" panose="020F0502020204030204" pitchFamily="34" charset="0"/>
                <a:cs typeface="Calibri" panose="020F0502020204030204" pitchFamily="34" charset="0"/>
              </a:rPr>
              <a:t>Free Listing of food items </a:t>
            </a:r>
          </a:p>
        </p:txBody>
      </p:sp>
      <p:graphicFrame>
        <p:nvGraphicFramePr>
          <p:cNvPr id="4" name="Content Placeholder 3">
            <a:extLst>
              <a:ext uri="{FF2B5EF4-FFF2-40B4-BE49-F238E27FC236}">
                <a16:creationId xmlns:a16="http://schemas.microsoft.com/office/drawing/2014/main" id="{8B3F9D2F-B404-4821-B17D-5B9D7F5EB88E}"/>
              </a:ext>
            </a:extLst>
          </p:cNvPr>
          <p:cNvGraphicFramePr>
            <a:graphicFrameLocks/>
          </p:cNvGraphicFramePr>
          <p:nvPr>
            <p:extLst>
              <p:ext uri="{D42A27DB-BD31-4B8C-83A1-F6EECF244321}">
                <p14:modId xmlns:p14="http://schemas.microsoft.com/office/powerpoint/2010/main" val="1669257087"/>
              </p:ext>
            </p:extLst>
          </p:nvPr>
        </p:nvGraphicFramePr>
        <p:xfrm>
          <a:off x="4615647" y="2446137"/>
          <a:ext cx="6904041" cy="2832674"/>
        </p:xfrm>
        <a:graphic>
          <a:graphicData uri="http://schemas.openxmlformats.org/drawingml/2006/table">
            <a:tbl>
              <a:tblPr firstRow="1" firstCol="1" bandRow="1"/>
              <a:tblGrid>
                <a:gridCol w="472562">
                  <a:extLst>
                    <a:ext uri="{9D8B030D-6E8A-4147-A177-3AD203B41FA5}">
                      <a16:colId xmlns:a16="http://schemas.microsoft.com/office/drawing/2014/main" val="139668720"/>
                    </a:ext>
                  </a:extLst>
                </a:gridCol>
                <a:gridCol w="1063703">
                  <a:extLst>
                    <a:ext uri="{9D8B030D-6E8A-4147-A177-3AD203B41FA5}">
                      <a16:colId xmlns:a16="http://schemas.microsoft.com/office/drawing/2014/main" val="3018215066"/>
                    </a:ext>
                  </a:extLst>
                </a:gridCol>
                <a:gridCol w="1457797">
                  <a:extLst>
                    <a:ext uri="{9D8B030D-6E8A-4147-A177-3AD203B41FA5}">
                      <a16:colId xmlns:a16="http://schemas.microsoft.com/office/drawing/2014/main" val="3477106020"/>
                    </a:ext>
                  </a:extLst>
                </a:gridCol>
                <a:gridCol w="973976">
                  <a:extLst>
                    <a:ext uri="{9D8B030D-6E8A-4147-A177-3AD203B41FA5}">
                      <a16:colId xmlns:a16="http://schemas.microsoft.com/office/drawing/2014/main" val="4185138741"/>
                    </a:ext>
                  </a:extLst>
                </a:gridCol>
                <a:gridCol w="959901">
                  <a:extLst>
                    <a:ext uri="{9D8B030D-6E8A-4147-A177-3AD203B41FA5}">
                      <a16:colId xmlns:a16="http://schemas.microsoft.com/office/drawing/2014/main" val="610818240"/>
                    </a:ext>
                  </a:extLst>
                </a:gridCol>
                <a:gridCol w="988051">
                  <a:extLst>
                    <a:ext uri="{9D8B030D-6E8A-4147-A177-3AD203B41FA5}">
                      <a16:colId xmlns:a16="http://schemas.microsoft.com/office/drawing/2014/main" val="2434327304"/>
                    </a:ext>
                  </a:extLst>
                </a:gridCol>
                <a:gridCol w="988051">
                  <a:extLst>
                    <a:ext uri="{9D8B030D-6E8A-4147-A177-3AD203B41FA5}">
                      <a16:colId xmlns:a16="http://schemas.microsoft.com/office/drawing/2014/main" val="1702093762"/>
                    </a:ext>
                  </a:extLst>
                </a:gridCol>
              </a:tblGrid>
              <a:tr h="32428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b="1">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spcBef>
                          <a:spcPts val="0"/>
                        </a:spcBef>
                        <a:spcAft>
                          <a:spcPts val="0"/>
                        </a:spcAft>
                      </a:pPr>
                      <a:r>
                        <a:rPr lang="en-GB" sz="1300" b="1">
                          <a:effectLst/>
                          <a:latin typeface="Times New Roman" panose="02020603050405020304" pitchFamily="18" charset="0"/>
                          <a:ea typeface="Times New Roman" panose="02020603050405020304" pitchFamily="18" charset="0"/>
                          <a:cs typeface="Times New Roman" panose="02020603050405020304" pitchFamily="18" charset="0"/>
                        </a:rPr>
                        <a:t>Food item</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b="1">
                          <a:effectLst/>
                          <a:latin typeface="Times New Roman" panose="02020603050405020304" pitchFamily="18" charset="0"/>
                          <a:ea typeface="Times New Roman" panose="02020603050405020304" pitchFamily="18" charset="0"/>
                          <a:cs typeface="Times New Roman" panose="02020603050405020304" pitchFamily="18" charset="0"/>
                        </a:rPr>
                        <a:t>Food Group (1, 2, 3, 4, 5, 6, 7)</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b="1">
                          <a:effectLst/>
                          <a:latin typeface="Times New Roman" panose="02020603050405020304" pitchFamily="18" charset="0"/>
                          <a:ea typeface="Times New Roman" panose="02020603050405020304" pitchFamily="18" charset="0"/>
                          <a:cs typeface="Times New Roman" panose="02020603050405020304" pitchFamily="18" charset="0"/>
                        </a:rPr>
                        <a:t>Food sources (1, 2, 3, 4, 5, 6)</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b="1">
                          <a:effectLst/>
                          <a:latin typeface="Times New Roman" panose="02020603050405020304" pitchFamily="18" charset="0"/>
                          <a:ea typeface="Times New Roman" panose="02020603050405020304" pitchFamily="18" charset="0"/>
                          <a:cs typeface="Times New Roman" panose="02020603050405020304" pitchFamily="18" charset="0"/>
                        </a:rPr>
                        <a:t>What part is consumed</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b="1">
                          <a:effectLst/>
                          <a:latin typeface="Times New Roman" panose="02020603050405020304" pitchFamily="18" charset="0"/>
                          <a:ea typeface="Times New Roman" panose="02020603050405020304" pitchFamily="18" charset="0"/>
                          <a:cs typeface="Times New Roman" panose="02020603050405020304" pitchFamily="18" charset="0"/>
                        </a:rPr>
                        <a:t>How it is consumed</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GB" sz="13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3619182"/>
                  </a:ext>
                </a:extLst>
              </a:tr>
              <a:tr h="53157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Local name</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English/scientific name</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28901418"/>
                  </a:ext>
                </a:extLst>
              </a:tr>
              <a:tr h="24321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dirty="0">
                          <a:effectLst/>
                          <a:latin typeface="Times New Roman" panose="02020603050405020304" pitchFamily="18" charset="0"/>
                          <a:ea typeface="Times New Roman" panose="02020603050405020304" pitchFamily="18" charset="0"/>
                          <a:cs typeface="Times New Roman" panose="02020603050405020304" pitchFamily="18" charset="0"/>
                        </a:rPr>
                        <a:t> 1</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kern="1200" dirty="0" err="1">
                          <a:solidFill>
                            <a:schemeClr val="tx1"/>
                          </a:solidFill>
                          <a:effectLst/>
                          <a:latin typeface="Calibri" panose="020F0502020204030204"/>
                          <a:ea typeface="+mn-ea"/>
                          <a:cs typeface="+mn-cs"/>
                        </a:rPr>
                        <a:t>ጎመን</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dirty="0">
                          <a:effectLst/>
                          <a:latin typeface="Times New Roman" panose="02020603050405020304" pitchFamily="18" charset="0"/>
                          <a:ea typeface="Times New Roman" panose="02020603050405020304" pitchFamily="18" charset="0"/>
                          <a:cs typeface="Times New Roman" panose="02020603050405020304" pitchFamily="18" charset="0"/>
                        </a:rPr>
                        <a:t> Kale</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dirty="0">
                          <a:effectLst/>
                          <a:latin typeface="Times New Roman" panose="02020603050405020304" pitchFamily="18" charset="0"/>
                          <a:ea typeface="Times New Roman" panose="02020603050405020304" pitchFamily="18" charset="0"/>
                          <a:cs typeface="Times New Roman" panose="02020603050405020304" pitchFamily="18" charset="0"/>
                        </a:rPr>
                        <a:t> 4</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dirty="0">
                          <a:effectLst/>
                          <a:latin typeface="Times New Roman" panose="02020603050405020304" pitchFamily="18" charset="0"/>
                          <a:ea typeface="Times New Roman" panose="02020603050405020304" pitchFamily="18" charset="0"/>
                          <a:cs typeface="Times New Roman" panose="02020603050405020304" pitchFamily="18" charset="0"/>
                        </a:rPr>
                        <a:t> 4</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dirty="0">
                          <a:effectLst/>
                          <a:latin typeface="Times New Roman" panose="02020603050405020304" pitchFamily="18" charset="0"/>
                          <a:ea typeface="Times New Roman" panose="02020603050405020304" pitchFamily="18" charset="0"/>
                          <a:cs typeface="Times New Roman" panose="02020603050405020304" pitchFamily="18" charset="0"/>
                        </a:rPr>
                        <a:t> Leaves </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dirty="0">
                          <a:effectLst/>
                          <a:latin typeface="Times New Roman" panose="02020603050405020304" pitchFamily="18" charset="0"/>
                          <a:ea typeface="Times New Roman" panose="02020603050405020304" pitchFamily="18" charset="0"/>
                          <a:cs typeface="Times New Roman" panose="02020603050405020304" pitchFamily="18" charset="0"/>
                        </a:rPr>
                        <a:t> Cooked</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38068093"/>
                  </a:ext>
                </a:extLst>
              </a:tr>
              <a:tr h="24321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40473916"/>
                  </a:ext>
                </a:extLst>
              </a:tr>
              <a:tr h="24321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98568144"/>
                  </a:ext>
                </a:extLst>
              </a:tr>
              <a:tr h="24321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84469930"/>
                  </a:ext>
                </a:extLst>
              </a:tr>
              <a:tr h="24321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9798604"/>
                  </a:ext>
                </a:extLst>
              </a:tr>
              <a:tr h="24321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4489928"/>
                  </a:ext>
                </a:extLst>
              </a:tr>
              <a:tr h="24321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61947391"/>
                  </a:ext>
                </a:extLst>
              </a:tr>
              <a:tr h="24321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spcBef>
                          <a:spcPts val="0"/>
                        </a:spcBef>
                        <a:spcAft>
                          <a:spcPts val="0"/>
                        </a:spcAft>
                      </a:pPr>
                      <a:r>
                        <a:rPr lang="en-GB" sz="13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004" marR="76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82354882"/>
                  </a:ext>
                </a:extLst>
              </a:tr>
            </a:tbl>
          </a:graphicData>
        </a:graphic>
      </p:graphicFrame>
      <p:sp>
        <p:nvSpPr>
          <p:cNvPr id="5" name="Content Placeholder 2">
            <a:extLst>
              <a:ext uri="{FF2B5EF4-FFF2-40B4-BE49-F238E27FC236}">
                <a16:creationId xmlns:a16="http://schemas.microsoft.com/office/drawing/2014/main" id="{135B55EF-0E1E-48D1-BEC4-131CD166E264}"/>
              </a:ext>
            </a:extLst>
          </p:cNvPr>
          <p:cNvSpPr txBox="1">
            <a:spLocks/>
          </p:cNvSpPr>
          <p:nvPr/>
        </p:nvSpPr>
        <p:spPr>
          <a:xfrm>
            <a:off x="672312" y="2919243"/>
            <a:ext cx="3608925" cy="22578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The participants were asked to list all the food items available for consumption in the community</a:t>
            </a:r>
          </a:p>
        </p:txBody>
      </p:sp>
    </p:spTree>
    <p:extLst>
      <p:ext uri="{BB962C8B-B14F-4D97-AF65-F5344CB8AC3E}">
        <p14:creationId xmlns:p14="http://schemas.microsoft.com/office/powerpoint/2010/main" val="16252766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4D30A77-2E57-4574-B98F-33F311561932}"/>
              </a:ext>
            </a:extLst>
          </p:cNvPr>
          <p:cNvSpPr/>
          <p:nvPr/>
        </p:nvSpPr>
        <p:spPr>
          <a:xfrm>
            <a:off x="457200" y="1412240"/>
            <a:ext cx="3596640" cy="1077218"/>
          </a:xfrm>
          <a:prstGeom prst="rect">
            <a:avLst/>
          </a:prstGeom>
        </p:spPr>
        <p:txBody>
          <a:bodyPr wrap="square">
            <a:spAutoFit/>
          </a:bodyPr>
          <a:lstStyle/>
          <a:p>
            <a:r>
              <a:rPr lang="en-US" sz="3200" dirty="0"/>
              <a:t>Section 2: Scoring seasonal availability </a:t>
            </a:r>
          </a:p>
        </p:txBody>
      </p:sp>
      <p:graphicFrame>
        <p:nvGraphicFramePr>
          <p:cNvPr id="6" name="Content Placeholder 3">
            <a:extLst>
              <a:ext uri="{FF2B5EF4-FFF2-40B4-BE49-F238E27FC236}">
                <a16:creationId xmlns:a16="http://schemas.microsoft.com/office/drawing/2014/main" id="{D5002603-4953-4D46-8341-F4D32EB772BD}"/>
              </a:ext>
            </a:extLst>
          </p:cNvPr>
          <p:cNvGraphicFramePr>
            <a:graphicFrameLocks/>
          </p:cNvGraphicFramePr>
          <p:nvPr>
            <p:extLst>
              <p:ext uri="{D42A27DB-BD31-4B8C-83A1-F6EECF244321}">
                <p14:modId xmlns:p14="http://schemas.microsoft.com/office/powerpoint/2010/main" val="3592350547"/>
              </p:ext>
            </p:extLst>
          </p:nvPr>
        </p:nvGraphicFramePr>
        <p:xfrm>
          <a:off x="5110480" y="2110879"/>
          <a:ext cx="6780711" cy="3675408"/>
        </p:xfrm>
        <a:graphic>
          <a:graphicData uri="http://schemas.openxmlformats.org/drawingml/2006/table">
            <a:tbl>
              <a:tblPr firstRow="1" firstCol="1" bandRow="1"/>
              <a:tblGrid>
                <a:gridCol w="654664">
                  <a:extLst>
                    <a:ext uri="{9D8B030D-6E8A-4147-A177-3AD203B41FA5}">
                      <a16:colId xmlns:a16="http://schemas.microsoft.com/office/drawing/2014/main" val="2337552798"/>
                    </a:ext>
                  </a:extLst>
                </a:gridCol>
                <a:gridCol w="1358603">
                  <a:extLst>
                    <a:ext uri="{9D8B030D-6E8A-4147-A177-3AD203B41FA5}">
                      <a16:colId xmlns:a16="http://schemas.microsoft.com/office/drawing/2014/main" val="3736678963"/>
                    </a:ext>
                  </a:extLst>
                </a:gridCol>
                <a:gridCol w="397287">
                  <a:extLst>
                    <a:ext uri="{9D8B030D-6E8A-4147-A177-3AD203B41FA5}">
                      <a16:colId xmlns:a16="http://schemas.microsoft.com/office/drawing/2014/main" val="2154800932"/>
                    </a:ext>
                  </a:extLst>
                </a:gridCol>
                <a:gridCol w="397287">
                  <a:extLst>
                    <a:ext uri="{9D8B030D-6E8A-4147-A177-3AD203B41FA5}">
                      <a16:colId xmlns:a16="http://schemas.microsoft.com/office/drawing/2014/main" val="2988414980"/>
                    </a:ext>
                  </a:extLst>
                </a:gridCol>
                <a:gridCol w="397287">
                  <a:extLst>
                    <a:ext uri="{9D8B030D-6E8A-4147-A177-3AD203B41FA5}">
                      <a16:colId xmlns:a16="http://schemas.microsoft.com/office/drawing/2014/main" val="4205218957"/>
                    </a:ext>
                  </a:extLst>
                </a:gridCol>
                <a:gridCol w="397287">
                  <a:extLst>
                    <a:ext uri="{9D8B030D-6E8A-4147-A177-3AD203B41FA5}">
                      <a16:colId xmlns:a16="http://schemas.microsoft.com/office/drawing/2014/main" val="3036635026"/>
                    </a:ext>
                  </a:extLst>
                </a:gridCol>
                <a:gridCol w="397287">
                  <a:extLst>
                    <a:ext uri="{9D8B030D-6E8A-4147-A177-3AD203B41FA5}">
                      <a16:colId xmlns:a16="http://schemas.microsoft.com/office/drawing/2014/main" val="1778075102"/>
                    </a:ext>
                  </a:extLst>
                </a:gridCol>
                <a:gridCol w="397287">
                  <a:extLst>
                    <a:ext uri="{9D8B030D-6E8A-4147-A177-3AD203B41FA5}">
                      <a16:colId xmlns:a16="http://schemas.microsoft.com/office/drawing/2014/main" val="1131341563"/>
                    </a:ext>
                  </a:extLst>
                </a:gridCol>
                <a:gridCol w="397287">
                  <a:extLst>
                    <a:ext uri="{9D8B030D-6E8A-4147-A177-3AD203B41FA5}">
                      <a16:colId xmlns:a16="http://schemas.microsoft.com/office/drawing/2014/main" val="2930779431"/>
                    </a:ext>
                  </a:extLst>
                </a:gridCol>
                <a:gridCol w="397287">
                  <a:extLst>
                    <a:ext uri="{9D8B030D-6E8A-4147-A177-3AD203B41FA5}">
                      <a16:colId xmlns:a16="http://schemas.microsoft.com/office/drawing/2014/main" val="1967659230"/>
                    </a:ext>
                  </a:extLst>
                </a:gridCol>
                <a:gridCol w="397287">
                  <a:extLst>
                    <a:ext uri="{9D8B030D-6E8A-4147-A177-3AD203B41FA5}">
                      <a16:colId xmlns:a16="http://schemas.microsoft.com/office/drawing/2014/main" val="1949407197"/>
                    </a:ext>
                  </a:extLst>
                </a:gridCol>
                <a:gridCol w="397287">
                  <a:extLst>
                    <a:ext uri="{9D8B030D-6E8A-4147-A177-3AD203B41FA5}">
                      <a16:colId xmlns:a16="http://schemas.microsoft.com/office/drawing/2014/main" val="1800859813"/>
                    </a:ext>
                  </a:extLst>
                </a:gridCol>
                <a:gridCol w="397287">
                  <a:extLst>
                    <a:ext uri="{9D8B030D-6E8A-4147-A177-3AD203B41FA5}">
                      <a16:colId xmlns:a16="http://schemas.microsoft.com/office/drawing/2014/main" val="585879096"/>
                    </a:ext>
                  </a:extLst>
                </a:gridCol>
                <a:gridCol w="397287">
                  <a:extLst>
                    <a:ext uri="{9D8B030D-6E8A-4147-A177-3AD203B41FA5}">
                      <a16:colId xmlns:a16="http://schemas.microsoft.com/office/drawing/2014/main" val="1437613132"/>
                    </a:ext>
                  </a:extLst>
                </a:gridCol>
              </a:tblGrid>
              <a:tr h="167572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p>
                      <a:pPr marL="0" marR="0"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p>
                      <a:pPr marL="0" marR="0"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Name of Food items as per the community food list</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Maskerem</a:t>
                      </a:r>
                      <a:endParaRPr lang="en-GB" sz="2500" b="0" i="0" u="none" strike="noStrike">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Tiqimt</a:t>
                      </a:r>
                      <a:endParaRPr lang="en-GB" sz="2500" b="0" i="0" u="none" strike="noStrike">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Hidar</a:t>
                      </a:r>
                      <a:endParaRPr lang="en-GB" sz="2500" b="0" i="0" u="none" strike="noStrike">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Tahsas</a:t>
                      </a:r>
                      <a:endParaRPr lang="en-GB" sz="2500" b="0" i="0" u="none" strike="noStrike">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Tir</a:t>
                      </a:r>
                      <a:endParaRPr lang="en-GB" sz="2500" b="0" i="0" u="none" strike="noStrike">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dirty="0" err="1">
                          <a:effectLst/>
                          <a:latin typeface="Times New Roman" panose="02020603050405020304" pitchFamily="18" charset="0"/>
                          <a:ea typeface="Times New Roman" panose="02020603050405020304" pitchFamily="18" charset="0"/>
                          <a:cs typeface="Times New Roman" panose="02020603050405020304" pitchFamily="18" charset="0"/>
                        </a:rPr>
                        <a:t>Yekatit</a:t>
                      </a:r>
                      <a:endParaRPr lang="en-GB" sz="2500" b="0" i="0" u="none" strike="noStrike" dirty="0">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Megabit</a:t>
                      </a:r>
                      <a:endParaRPr lang="en-GB" sz="2500" b="0" i="0" u="none" strike="noStrike">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Miyazia</a:t>
                      </a:r>
                      <a:endParaRPr lang="en-GB" sz="2500" b="0" i="0" u="none" strike="noStrike">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Ginbot</a:t>
                      </a:r>
                      <a:endParaRPr lang="en-GB" sz="2500" b="0" i="0" u="none" strike="noStrike">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Sene</a:t>
                      </a:r>
                      <a:endParaRPr lang="en-GB" sz="2500" b="0" i="0" u="none" strike="noStrike">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Hamle</a:t>
                      </a:r>
                      <a:endParaRPr lang="en-GB" sz="2500" b="0" i="0" u="none" strike="noStrike">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3152" marR="73152" algn="l" fontAlgn="t">
                        <a:lnSpc>
                          <a:spcPct val="106000"/>
                        </a:lnSpc>
                        <a:spcBef>
                          <a:spcPts val="0"/>
                        </a:spcBef>
                        <a:spcAft>
                          <a:spcPts val="0"/>
                        </a:spcAft>
                      </a:pPr>
                      <a:r>
                        <a:rPr lang="en-GB" sz="1700" b="1"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Nehase </a:t>
                      </a:r>
                      <a:endParaRPr lang="en-GB" sz="2500" b="0" i="0" u="none" strike="noStrike">
                        <a:effectLst/>
                        <a:latin typeface="Arial" panose="020B0604020202020204" pitchFamily="34" charset="0"/>
                      </a:endParaRPr>
                    </a:p>
                  </a:txBody>
                  <a:tcPr marL="95032" marR="95032" marT="13199"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66514098"/>
                  </a:ext>
                </a:extLst>
              </a:tr>
              <a:tr h="3325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t">
                        <a:lnSpc>
                          <a:spcPct val="107000"/>
                        </a:lnSpc>
                        <a:spcBef>
                          <a:spcPts val="0"/>
                        </a:spcBef>
                        <a:spcAft>
                          <a:spcPts val="0"/>
                        </a:spcAft>
                      </a:pPr>
                      <a:r>
                        <a:rPr lang="en-US" sz="2400" b="0" i="0" u="none" strike="noStrike" dirty="0">
                          <a:effectLst/>
                          <a:latin typeface="Arial" panose="020B0604020202020204" pitchFamily="34" charset="0"/>
                        </a:rPr>
                        <a:t>1</a:t>
                      </a: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t">
                        <a:lnSpc>
                          <a:spcPct val="107000"/>
                        </a:lnSpc>
                        <a:spcBef>
                          <a:spcPts val="0"/>
                        </a:spcBef>
                        <a:spcAft>
                          <a:spcPts val="0"/>
                        </a:spcAft>
                      </a:pPr>
                      <a:r>
                        <a:rPr lang="en-US" sz="2400" kern="1200" dirty="0">
                          <a:solidFill>
                            <a:schemeClr val="tx1"/>
                          </a:solidFill>
                          <a:effectLst/>
                          <a:latin typeface="Calibri" panose="020F0502020204030204"/>
                          <a:ea typeface="+mn-ea"/>
                          <a:cs typeface="+mn-cs"/>
                        </a:rPr>
                        <a:t>Kale</a:t>
                      </a:r>
                      <a:endParaRPr lang="en-US" sz="24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3</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3</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2</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2</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1</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1</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0</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0</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0</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2</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3</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3</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3833559"/>
                  </a:ext>
                </a:extLst>
              </a:tr>
              <a:tr h="3325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t">
                        <a:lnSpc>
                          <a:spcPct val="107000"/>
                        </a:lnSpc>
                        <a:spcBef>
                          <a:spcPts val="0"/>
                        </a:spcBef>
                        <a:spcAft>
                          <a:spcPts val="0"/>
                        </a:spcAft>
                      </a:pPr>
                      <a:endParaRPr lang="en-US"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t">
                        <a:lnSpc>
                          <a:spcPct val="107000"/>
                        </a:lnSpc>
                        <a:spcBef>
                          <a:spcPts val="0"/>
                        </a:spcBef>
                        <a:spcAft>
                          <a:spcPts val="0"/>
                        </a:spcAft>
                      </a:pPr>
                      <a:endParaRPr lang="en-US"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1011706"/>
                  </a:ext>
                </a:extLst>
              </a:tr>
              <a:tr h="3325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t">
                        <a:lnSpc>
                          <a:spcPct val="107000"/>
                        </a:lnSpc>
                        <a:spcBef>
                          <a:spcPts val="0"/>
                        </a:spcBef>
                        <a:spcAft>
                          <a:spcPts val="0"/>
                        </a:spcAft>
                      </a:pPr>
                      <a:endParaRPr lang="en-US"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t">
                        <a:lnSpc>
                          <a:spcPct val="107000"/>
                        </a:lnSpc>
                        <a:spcBef>
                          <a:spcPts val="0"/>
                        </a:spcBef>
                        <a:spcAft>
                          <a:spcPts val="0"/>
                        </a:spcAft>
                      </a:pPr>
                      <a:endParaRPr lang="en-US"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559475"/>
                  </a:ext>
                </a:extLst>
              </a:tr>
              <a:tr h="3325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t">
                        <a:lnSpc>
                          <a:spcPct val="107000"/>
                        </a:lnSpc>
                        <a:spcBef>
                          <a:spcPts val="0"/>
                        </a:spcBef>
                        <a:spcAft>
                          <a:spcPts val="0"/>
                        </a:spcAft>
                      </a:pPr>
                      <a:endParaRPr lang="en-US"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t">
                        <a:lnSpc>
                          <a:spcPct val="107000"/>
                        </a:lnSpc>
                        <a:spcBef>
                          <a:spcPts val="0"/>
                        </a:spcBef>
                        <a:spcAft>
                          <a:spcPts val="0"/>
                        </a:spcAft>
                      </a:pPr>
                      <a:endParaRPr lang="en-US"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80288683"/>
                  </a:ext>
                </a:extLst>
              </a:tr>
              <a:tr h="3325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l" fontAlgn="t">
                        <a:lnSpc>
                          <a:spcPct val="106000"/>
                        </a:lnSpc>
                        <a:spcBef>
                          <a:spcPts val="0"/>
                        </a:spcBef>
                        <a:spcAft>
                          <a:spcPts val="0"/>
                        </a:spcAft>
                      </a:pPr>
                      <a:r>
                        <a:rPr lang="en-GB" sz="1700" b="0" i="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2500" b="0" i="0" u="none" strike="noStrike" dirty="0">
                        <a:effectLst/>
                        <a:latin typeface="Arial" panose="020B0604020202020204" pitchFamily="34" charset="0"/>
                      </a:endParaRPr>
                    </a:p>
                  </a:txBody>
                  <a:tcPr marL="95032" marR="95032" marT="131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98113324"/>
                  </a:ext>
                </a:extLst>
              </a:tr>
            </a:tbl>
          </a:graphicData>
        </a:graphic>
      </p:graphicFrame>
      <p:sp>
        <p:nvSpPr>
          <p:cNvPr id="7" name="Text Placeholder 1">
            <a:extLst>
              <a:ext uri="{FF2B5EF4-FFF2-40B4-BE49-F238E27FC236}">
                <a16:creationId xmlns:a16="http://schemas.microsoft.com/office/drawing/2014/main" id="{3C987037-97E7-4F18-8331-19B8C6750580}"/>
              </a:ext>
            </a:extLst>
          </p:cNvPr>
          <p:cNvSpPr>
            <a:spLocks noGrp="1"/>
          </p:cNvSpPr>
          <p:nvPr>
            <p:ph type="body" sz="quarter" idx="12"/>
          </p:nvPr>
        </p:nvSpPr>
        <p:spPr>
          <a:xfrm>
            <a:off x="457200" y="2793999"/>
            <a:ext cx="4124960" cy="3008607"/>
          </a:xfrm>
        </p:spPr>
        <p:txBody>
          <a:bodyPr/>
          <a:lstStyle/>
          <a:p>
            <a:pPr marL="228600" lvl="0" indent="-228600">
              <a:lnSpc>
                <a:spcPct val="90000"/>
              </a:lnSpc>
              <a:spcBef>
                <a:spcPts val="1000"/>
              </a:spcBef>
              <a:buClrTx/>
              <a:buFont typeface="Arial" panose="020B0604020202020204" pitchFamily="34" charset="0"/>
              <a:buChar char="•"/>
              <a:defRPr/>
            </a:pPr>
            <a:r>
              <a:rPr lang="en-US" sz="2000" dirty="0">
                <a:solidFill>
                  <a:sysClr val="windowText" lastClr="000000"/>
                </a:solidFill>
                <a:latin typeface="Calibri" panose="020F0502020204030204"/>
              </a:rPr>
              <a:t>Participants also specified the levels of food availability each month that was ranked on four-level scales: </a:t>
            </a:r>
          </a:p>
          <a:p>
            <a:pPr lvl="2">
              <a:spcBef>
                <a:spcPts val="1000"/>
              </a:spcBef>
            </a:pPr>
            <a:r>
              <a:rPr lang="en-US" sz="1800" dirty="0">
                <a:solidFill>
                  <a:sysClr val="windowText" lastClr="000000"/>
                </a:solidFill>
              </a:rPr>
              <a:t>not available (0)</a:t>
            </a:r>
          </a:p>
          <a:p>
            <a:pPr lvl="2">
              <a:spcBef>
                <a:spcPts val="1000"/>
              </a:spcBef>
            </a:pPr>
            <a:r>
              <a:rPr lang="en-US" sz="1800" dirty="0">
                <a:solidFill>
                  <a:sysClr val="windowText" lastClr="000000"/>
                </a:solidFill>
              </a:rPr>
              <a:t>low availability (1) </a:t>
            </a:r>
          </a:p>
          <a:p>
            <a:pPr lvl="2">
              <a:spcBef>
                <a:spcPts val="1000"/>
              </a:spcBef>
            </a:pPr>
            <a:r>
              <a:rPr lang="en-US" sz="1800" dirty="0">
                <a:solidFill>
                  <a:sysClr val="windowText" lastClr="000000"/>
                </a:solidFill>
              </a:rPr>
              <a:t>medium availability (2) </a:t>
            </a:r>
          </a:p>
          <a:p>
            <a:pPr lvl="2">
              <a:spcBef>
                <a:spcPts val="1000"/>
              </a:spcBef>
            </a:pPr>
            <a:r>
              <a:rPr lang="en-US" sz="1800" dirty="0">
                <a:solidFill>
                  <a:sysClr val="windowText" lastClr="000000"/>
                </a:solidFill>
              </a:rPr>
              <a:t>high availability (3)  </a:t>
            </a:r>
          </a:p>
          <a:p>
            <a:endParaRPr lang="en-US" dirty="0"/>
          </a:p>
        </p:txBody>
      </p:sp>
    </p:spTree>
    <p:extLst>
      <p:ext uri="{BB962C8B-B14F-4D97-AF65-F5344CB8AC3E}">
        <p14:creationId xmlns:p14="http://schemas.microsoft.com/office/powerpoint/2010/main" val="40669778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E8B76BC-02FA-4AE6-96AE-FD4131C327B5}"/>
              </a:ext>
            </a:extLst>
          </p:cNvPr>
          <p:cNvSpPr txBox="1">
            <a:spLocks/>
          </p:cNvSpPr>
          <p:nvPr/>
        </p:nvSpPr>
        <p:spPr>
          <a:xfrm>
            <a:off x="767080" y="1412240"/>
            <a:ext cx="10154920" cy="90836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a:ln>
                  <a:noFill/>
                </a:ln>
                <a:solidFill>
                  <a:sysClr val="windowText" lastClr="000000"/>
                </a:solidFill>
                <a:effectLst/>
                <a:uLnTx/>
                <a:uFillTx/>
                <a:latin typeface="Calibri Light" panose="020F0302020204030204"/>
                <a:ea typeface="+mj-ea"/>
                <a:cs typeface="+mj-cs"/>
              </a:rPr>
              <a:t>Diversity, Culinary use, Source and Perceived seasonal availability of foods</a:t>
            </a:r>
            <a:endParaRPr kumimoji="0" lang="en-US" sz="36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4" name="Content Placeholder 2">
            <a:extLst>
              <a:ext uri="{FF2B5EF4-FFF2-40B4-BE49-F238E27FC236}">
                <a16:creationId xmlns:a16="http://schemas.microsoft.com/office/drawing/2014/main" id="{D24D65A2-6838-40BA-ABDC-F4B01862945A}"/>
              </a:ext>
            </a:extLst>
          </p:cNvPr>
          <p:cNvSpPr txBox="1">
            <a:spLocks/>
          </p:cNvSpPr>
          <p:nvPr/>
        </p:nvSpPr>
        <p:spPr>
          <a:xfrm>
            <a:off x="1112520" y="2458719"/>
            <a:ext cx="10154920" cy="38503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The seasonal availability of food groups across the three AR sites was compared. </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Overall the diversity and availability of food groups slightly better in </a:t>
            </a:r>
            <a:r>
              <a:rPr kumimoji="0" lang="en-US" sz="28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Sinana</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district when compared with the other two AR sites.</a:t>
            </a:r>
          </a:p>
        </p:txBody>
      </p:sp>
    </p:spTree>
    <p:extLst>
      <p:ext uri="{BB962C8B-B14F-4D97-AF65-F5344CB8AC3E}">
        <p14:creationId xmlns:p14="http://schemas.microsoft.com/office/powerpoint/2010/main" val="31868408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E268D6-2080-48E9-A7E5-5DCA42171B96}"/>
              </a:ext>
            </a:extLst>
          </p:cNvPr>
          <p:cNvSpPr/>
          <p:nvPr/>
        </p:nvSpPr>
        <p:spPr>
          <a:xfrm>
            <a:off x="661421" y="1554480"/>
            <a:ext cx="2620259" cy="954107"/>
          </a:xfrm>
          <a:prstGeom prst="rect">
            <a:avLst/>
          </a:prstGeom>
        </p:spPr>
        <p:txBody>
          <a:bodyPr wrap="square">
            <a:spAutoFit/>
          </a:bodyPr>
          <a:lstStyle/>
          <a:p>
            <a:r>
              <a:rPr lang="en-US" sz="2800" dirty="0"/>
              <a:t>Cereals, grains, roots and tubers</a:t>
            </a:r>
          </a:p>
        </p:txBody>
      </p:sp>
      <p:sp>
        <p:nvSpPr>
          <p:cNvPr id="5" name="Content Placeholder 2">
            <a:extLst>
              <a:ext uri="{FF2B5EF4-FFF2-40B4-BE49-F238E27FC236}">
                <a16:creationId xmlns:a16="http://schemas.microsoft.com/office/drawing/2014/main" id="{122C6128-B7DC-4691-8A14-E6C6AF28E5C9}"/>
              </a:ext>
            </a:extLst>
          </p:cNvPr>
          <p:cNvSpPr txBox="1">
            <a:spLocks/>
          </p:cNvSpPr>
          <p:nvPr/>
        </p:nvSpPr>
        <p:spPr>
          <a:xfrm>
            <a:off x="530071" y="2896919"/>
            <a:ext cx="3092981" cy="27824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ysClr val="windowText" lastClr="000000"/>
                </a:solidFill>
                <a:effectLst/>
                <a:uLnTx/>
                <a:uFillTx/>
                <a:latin typeface="Calibri" panose="020F0502020204030204"/>
                <a:ea typeface="+mn-ea"/>
                <a:cs typeface="+mn-cs"/>
              </a:rPr>
              <a:t>Diversity of the food items generally similar</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ysClr val="windowText" lastClr="000000"/>
                </a:solidFill>
                <a:effectLst/>
                <a:uLnTx/>
                <a:uFillTx/>
                <a:latin typeface="Calibri" panose="020F0502020204030204"/>
                <a:ea typeface="+mn-ea"/>
                <a:cs typeface="+mn-cs"/>
              </a:rPr>
              <a:t>Barely, wheat, teff, sorghum, maize, rice, potato and sweet potato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ysClr val="windowText" lastClr="000000"/>
                </a:solidFill>
                <a:effectLst/>
                <a:uLnTx/>
                <a:uFillTx/>
                <a:latin typeface="Calibri" panose="020F0502020204030204"/>
                <a:ea typeface="+mn-ea"/>
                <a:cs typeface="+mn-cs"/>
              </a:rPr>
              <a:t>sourced from own farm and local market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ysClr val="windowText" lastClr="000000"/>
                </a:solidFill>
                <a:effectLst/>
                <a:uLnTx/>
                <a:uFillTx/>
                <a:latin typeface="Calibri" panose="020F0502020204030204"/>
                <a:ea typeface="+mn-ea"/>
                <a:cs typeface="+mn-cs"/>
              </a:rPr>
              <a:t>Both men and women mentioned the same number of species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graphicFrame>
        <p:nvGraphicFramePr>
          <p:cNvPr id="6" name="Chart 5">
            <a:extLst>
              <a:ext uri="{FF2B5EF4-FFF2-40B4-BE49-F238E27FC236}">
                <a16:creationId xmlns:a16="http://schemas.microsoft.com/office/drawing/2014/main" id="{9692DB27-9531-4D3B-84D1-25595FC50DAF}"/>
              </a:ext>
            </a:extLst>
          </p:cNvPr>
          <p:cNvGraphicFramePr/>
          <p:nvPr>
            <p:extLst>
              <p:ext uri="{D42A27DB-BD31-4B8C-83A1-F6EECF244321}">
                <p14:modId xmlns:p14="http://schemas.microsoft.com/office/powerpoint/2010/main" val="1010684683"/>
              </p:ext>
            </p:extLst>
          </p:nvPr>
        </p:nvGraphicFramePr>
        <p:xfrm>
          <a:off x="4662102" y="952500"/>
          <a:ext cx="6903723" cy="4829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121291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3EF30A7-0DB2-4F04-82F6-39099DE5CD74}"/>
              </a:ext>
            </a:extLst>
          </p:cNvPr>
          <p:cNvSpPr txBox="1">
            <a:spLocks/>
          </p:cNvSpPr>
          <p:nvPr/>
        </p:nvSpPr>
        <p:spPr>
          <a:xfrm>
            <a:off x="966952" y="1204108"/>
            <a:ext cx="2669406" cy="1781175"/>
          </a:xfrm>
          <a:prstGeom prst="rect">
            <a:avLst/>
          </a:prstGeom>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sz="3200" dirty="0">
                <a:solidFill>
                  <a:schemeClr val="tx1"/>
                </a:solidFill>
              </a:rPr>
              <a:t>Pulses (beans, peas, and lentils)</a:t>
            </a:r>
          </a:p>
        </p:txBody>
      </p:sp>
      <p:sp>
        <p:nvSpPr>
          <p:cNvPr id="4" name="Content Placeholder 2">
            <a:extLst>
              <a:ext uri="{FF2B5EF4-FFF2-40B4-BE49-F238E27FC236}">
                <a16:creationId xmlns:a16="http://schemas.microsoft.com/office/drawing/2014/main" id="{2B283386-73C9-4862-95CF-05E37684CB05}"/>
              </a:ext>
            </a:extLst>
          </p:cNvPr>
          <p:cNvSpPr txBox="1">
            <a:spLocks/>
          </p:cNvSpPr>
          <p:nvPr/>
        </p:nvSpPr>
        <p:spPr>
          <a:xfrm>
            <a:off x="626170" y="2985283"/>
            <a:ext cx="2669407" cy="2427333"/>
          </a:xfrm>
          <a:prstGeom prst="rect">
            <a:avLst/>
          </a:prstGeom>
        </p:spPr>
        <p:txBody>
          <a:bodyPr>
            <a:normAutofit lnSpcReduction="10000"/>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1600" dirty="0"/>
              <a:t>Lentil, field pea, </a:t>
            </a:r>
            <a:r>
              <a:rPr lang="en-US" sz="1600" dirty="0" err="1"/>
              <a:t>faba</a:t>
            </a:r>
            <a:r>
              <a:rPr lang="en-US" sz="1600" dirty="0"/>
              <a:t> bean, chick pea, haricot bean and grass pea</a:t>
            </a:r>
          </a:p>
          <a:p>
            <a:r>
              <a:rPr lang="en-US" sz="1600" dirty="0"/>
              <a:t>consumed both raw at the green stage and cooked</a:t>
            </a:r>
          </a:p>
          <a:p>
            <a:r>
              <a:rPr lang="en-US" sz="1600" dirty="0"/>
              <a:t>Majority of the pulses are sourced both from own production and local market</a:t>
            </a:r>
          </a:p>
          <a:p>
            <a:endParaRPr lang="en-US" sz="1600" dirty="0"/>
          </a:p>
        </p:txBody>
      </p:sp>
      <p:graphicFrame>
        <p:nvGraphicFramePr>
          <p:cNvPr id="5" name="Table 4">
            <a:extLst>
              <a:ext uri="{FF2B5EF4-FFF2-40B4-BE49-F238E27FC236}">
                <a16:creationId xmlns:a16="http://schemas.microsoft.com/office/drawing/2014/main" id="{D2CC7BC8-CB25-482F-AD32-849F0B9678A4}"/>
              </a:ext>
            </a:extLst>
          </p:cNvPr>
          <p:cNvGraphicFramePr>
            <a:graphicFrameLocks noGrp="1"/>
          </p:cNvGraphicFramePr>
          <p:nvPr>
            <p:extLst>
              <p:ext uri="{D42A27DB-BD31-4B8C-83A1-F6EECF244321}">
                <p14:modId xmlns:p14="http://schemas.microsoft.com/office/powerpoint/2010/main" val="2776959011"/>
              </p:ext>
            </p:extLst>
          </p:nvPr>
        </p:nvGraphicFramePr>
        <p:xfrm>
          <a:off x="4662102" y="2590052"/>
          <a:ext cx="6903728" cy="1554861"/>
        </p:xfrm>
        <a:graphic>
          <a:graphicData uri="http://schemas.openxmlformats.org/drawingml/2006/table">
            <a:tbl>
              <a:tblPr firstRow="1" firstCol="1" bandRow="1"/>
              <a:tblGrid>
                <a:gridCol w="828266">
                  <a:extLst>
                    <a:ext uri="{9D8B030D-6E8A-4147-A177-3AD203B41FA5}">
                      <a16:colId xmlns:a16="http://schemas.microsoft.com/office/drawing/2014/main" val="2305477289"/>
                    </a:ext>
                  </a:extLst>
                </a:gridCol>
                <a:gridCol w="512898">
                  <a:extLst>
                    <a:ext uri="{9D8B030D-6E8A-4147-A177-3AD203B41FA5}">
                      <a16:colId xmlns:a16="http://schemas.microsoft.com/office/drawing/2014/main" val="3201097345"/>
                    </a:ext>
                  </a:extLst>
                </a:gridCol>
                <a:gridCol w="512898">
                  <a:extLst>
                    <a:ext uri="{9D8B030D-6E8A-4147-A177-3AD203B41FA5}">
                      <a16:colId xmlns:a16="http://schemas.microsoft.com/office/drawing/2014/main" val="4196317507"/>
                    </a:ext>
                  </a:extLst>
                </a:gridCol>
                <a:gridCol w="512898">
                  <a:extLst>
                    <a:ext uri="{9D8B030D-6E8A-4147-A177-3AD203B41FA5}">
                      <a16:colId xmlns:a16="http://schemas.microsoft.com/office/drawing/2014/main" val="241687371"/>
                    </a:ext>
                  </a:extLst>
                </a:gridCol>
                <a:gridCol w="486460">
                  <a:extLst>
                    <a:ext uri="{9D8B030D-6E8A-4147-A177-3AD203B41FA5}">
                      <a16:colId xmlns:a16="http://schemas.microsoft.com/office/drawing/2014/main" val="624676805"/>
                    </a:ext>
                  </a:extLst>
                </a:gridCol>
                <a:gridCol w="486460">
                  <a:extLst>
                    <a:ext uri="{9D8B030D-6E8A-4147-A177-3AD203B41FA5}">
                      <a16:colId xmlns:a16="http://schemas.microsoft.com/office/drawing/2014/main" val="1118851553"/>
                    </a:ext>
                  </a:extLst>
                </a:gridCol>
                <a:gridCol w="512898">
                  <a:extLst>
                    <a:ext uri="{9D8B030D-6E8A-4147-A177-3AD203B41FA5}">
                      <a16:colId xmlns:a16="http://schemas.microsoft.com/office/drawing/2014/main" val="1130610005"/>
                    </a:ext>
                  </a:extLst>
                </a:gridCol>
                <a:gridCol w="512898">
                  <a:extLst>
                    <a:ext uri="{9D8B030D-6E8A-4147-A177-3AD203B41FA5}">
                      <a16:colId xmlns:a16="http://schemas.microsoft.com/office/drawing/2014/main" val="3035261193"/>
                    </a:ext>
                  </a:extLst>
                </a:gridCol>
                <a:gridCol w="512898">
                  <a:extLst>
                    <a:ext uri="{9D8B030D-6E8A-4147-A177-3AD203B41FA5}">
                      <a16:colId xmlns:a16="http://schemas.microsoft.com/office/drawing/2014/main" val="1674381030"/>
                    </a:ext>
                  </a:extLst>
                </a:gridCol>
                <a:gridCol w="512898">
                  <a:extLst>
                    <a:ext uri="{9D8B030D-6E8A-4147-A177-3AD203B41FA5}">
                      <a16:colId xmlns:a16="http://schemas.microsoft.com/office/drawing/2014/main" val="1140892038"/>
                    </a:ext>
                  </a:extLst>
                </a:gridCol>
                <a:gridCol w="512898">
                  <a:extLst>
                    <a:ext uri="{9D8B030D-6E8A-4147-A177-3AD203B41FA5}">
                      <a16:colId xmlns:a16="http://schemas.microsoft.com/office/drawing/2014/main" val="496478022"/>
                    </a:ext>
                  </a:extLst>
                </a:gridCol>
                <a:gridCol w="486460">
                  <a:extLst>
                    <a:ext uri="{9D8B030D-6E8A-4147-A177-3AD203B41FA5}">
                      <a16:colId xmlns:a16="http://schemas.microsoft.com/office/drawing/2014/main" val="2826245584"/>
                    </a:ext>
                  </a:extLst>
                </a:gridCol>
                <a:gridCol w="512898">
                  <a:extLst>
                    <a:ext uri="{9D8B030D-6E8A-4147-A177-3AD203B41FA5}">
                      <a16:colId xmlns:a16="http://schemas.microsoft.com/office/drawing/2014/main" val="4073444636"/>
                    </a:ext>
                  </a:extLst>
                </a:gridCol>
              </a:tblGrid>
              <a:tr h="277600">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marL="0" marR="0" algn="ctr">
                        <a:lnSpc>
                          <a:spcPct val="115000"/>
                        </a:lnSpc>
                        <a:spcBef>
                          <a:spcPts val="0"/>
                        </a:spcBef>
                        <a:spcAft>
                          <a:spcPts val="0"/>
                        </a:spcAft>
                      </a:pPr>
                      <a:r>
                        <a:rPr lang="en-US" sz="1400">
                          <a:effectLst/>
                        </a:rPr>
                        <a:t>Pulses</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b">
                    <a:lnL>
                      <a:no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gridSpan="12">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marL="0" marR="0" algn="ctr">
                        <a:lnSpc>
                          <a:spcPct val="115000"/>
                        </a:lnSpc>
                        <a:spcBef>
                          <a:spcPts val="0"/>
                        </a:spcBef>
                        <a:spcAft>
                          <a:spcPts val="0"/>
                        </a:spcAft>
                      </a:pPr>
                      <a:r>
                        <a:rPr lang="en-US" sz="1400">
                          <a:effectLst/>
                        </a:rPr>
                        <a:t>Perceived availability</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b">
                    <a:lnL>
                      <a:no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02146662"/>
                  </a:ext>
                </a:extLst>
              </a:tr>
              <a:tr h="542055">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marL="0" marR="0">
                        <a:lnSpc>
                          <a:spcPct val="115000"/>
                        </a:lnSpc>
                        <a:spcBef>
                          <a:spcPts val="0"/>
                        </a:spcBef>
                        <a:spcAft>
                          <a:spcPts val="0"/>
                        </a:spcAft>
                      </a:pPr>
                      <a:r>
                        <a:rPr lang="en-US" sz="1300">
                          <a:effectLst/>
                        </a:rPr>
                        <a:t>District</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300">
                          <a:effectLst/>
                        </a:rPr>
                        <a:t>Jan</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300">
                          <a:effectLst/>
                        </a:rPr>
                        <a:t>Feb</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March</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300">
                          <a:effectLst/>
                        </a:rPr>
                        <a:t>April</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300">
                          <a:effectLst/>
                        </a:rPr>
                        <a:t>May</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300">
                          <a:effectLst/>
                        </a:rPr>
                        <a:t>June</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300">
                          <a:effectLst/>
                        </a:rPr>
                        <a:t>July</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300">
                          <a:effectLst/>
                        </a:rPr>
                        <a:t>Aug</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300">
                          <a:effectLst/>
                        </a:rPr>
                        <a:t> Sept</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300">
                          <a:effectLst/>
                        </a:rPr>
                        <a:t>Oct</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300">
                          <a:effectLst/>
                        </a:rPr>
                        <a:t>Nov</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300">
                          <a:effectLst/>
                        </a:rPr>
                        <a:t>Dec</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vert="vert270" anchor="ct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extLst>
                  <a:ext uri="{0D108BD9-81ED-4DB2-BD59-A6C34878D82A}">
                    <a16:rowId xmlns:a16="http://schemas.microsoft.com/office/drawing/2014/main" val="3633694447"/>
                  </a:ext>
                </a:extLst>
              </a:tr>
              <a:tr h="238547">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Basona</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1.1</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1.7</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2.2</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2.2</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2.3</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1.8</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1.6</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1.4</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1.4</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1.1</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1.1</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245617144"/>
                  </a:ext>
                </a:extLst>
              </a:tr>
              <a:tr h="258112">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Sinana</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2.6</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2.5</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2.1</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2.3</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2.4</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2.6</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2.5</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2.3</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300">
                          <a:effectLst/>
                        </a:rPr>
                        <a:t>2.1</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extLst>
                  <a:ext uri="{0D108BD9-81ED-4DB2-BD59-A6C34878D82A}">
                    <a16:rowId xmlns:a16="http://schemas.microsoft.com/office/drawing/2014/main" val="2967274378"/>
                  </a:ext>
                </a:extLst>
              </a:tr>
              <a:tr h="238547">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Lemo</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3</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2.5</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1.9</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1.6</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1.5</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1.1</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0.5</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0.5</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2</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0.6</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a:effectLst/>
                        </a:rPr>
                        <a:t>0.9</a:t>
                      </a:r>
                      <a:endParaRPr lang="en-US" sz="130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200" dirty="0">
                          <a:effectLst/>
                        </a:rPr>
                        <a:t>2.3</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81580" marR="81580" marT="0" marB="0"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3875929046"/>
                  </a:ext>
                </a:extLst>
              </a:tr>
            </a:tbl>
          </a:graphicData>
        </a:graphic>
      </p:graphicFrame>
    </p:spTree>
    <p:extLst>
      <p:ext uri="{BB962C8B-B14F-4D97-AF65-F5344CB8AC3E}">
        <p14:creationId xmlns:p14="http://schemas.microsoft.com/office/powerpoint/2010/main" val="18318280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384D1B6-271E-47C9-93F5-BDCB5E2EE5A8}"/>
              </a:ext>
            </a:extLst>
          </p:cNvPr>
          <p:cNvSpPr txBox="1">
            <a:spLocks/>
          </p:cNvSpPr>
          <p:nvPr/>
        </p:nvSpPr>
        <p:spPr>
          <a:xfrm>
            <a:off x="286232" y="1508908"/>
            <a:ext cx="2669406" cy="1781175"/>
          </a:xfrm>
          <a:prstGeom prst="rect">
            <a:avLst/>
          </a:prstGeom>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sz="3200" dirty="0">
                <a:solidFill>
                  <a:schemeClr val="tx1"/>
                </a:solidFill>
              </a:rPr>
              <a:t>Nuts and seeds</a:t>
            </a:r>
          </a:p>
        </p:txBody>
      </p:sp>
      <p:sp>
        <p:nvSpPr>
          <p:cNvPr id="5" name="Content Placeholder 2">
            <a:extLst>
              <a:ext uri="{FF2B5EF4-FFF2-40B4-BE49-F238E27FC236}">
                <a16:creationId xmlns:a16="http://schemas.microsoft.com/office/drawing/2014/main" id="{262D6521-8E67-4482-8E9D-8D857CFD0867}"/>
              </a:ext>
            </a:extLst>
          </p:cNvPr>
          <p:cNvSpPr txBox="1">
            <a:spLocks/>
          </p:cNvSpPr>
          <p:nvPr/>
        </p:nvSpPr>
        <p:spPr>
          <a:xfrm>
            <a:off x="499591" y="2445215"/>
            <a:ext cx="2669407" cy="24273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ysClr val="windowText" lastClr="000000"/>
                </a:solidFill>
                <a:effectLst/>
                <a:uLnTx/>
                <a:uFillTx/>
                <a:latin typeface="Calibri" panose="020F0502020204030204"/>
                <a:ea typeface="+mn-ea"/>
                <a:cs typeface="+mn-cs"/>
              </a:rPr>
              <a:t>5 species were documented – linseed, Niger seed, sesame, ground nut and safflower.</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graphicFrame>
        <p:nvGraphicFramePr>
          <p:cNvPr id="6" name="Chart 5">
            <a:extLst>
              <a:ext uri="{FF2B5EF4-FFF2-40B4-BE49-F238E27FC236}">
                <a16:creationId xmlns:a16="http://schemas.microsoft.com/office/drawing/2014/main" id="{F8E8D435-2F7A-44FC-87F1-082F62CB8F9F}"/>
              </a:ext>
            </a:extLst>
          </p:cNvPr>
          <p:cNvGraphicFramePr/>
          <p:nvPr>
            <p:extLst>
              <p:ext uri="{D42A27DB-BD31-4B8C-83A1-F6EECF244321}">
                <p14:modId xmlns:p14="http://schemas.microsoft.com/office/powerpoint/2010/main" val="2537336343"/>
              </p:ext>
            </p:extLst>
          </p:nvPr>
        </p:nvGraphicFramePr>
        <p:xfrm>
          <a:off x="4662102" y="952500"/>
          <a:ext cx="6903723" cy="4829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547424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7D42B2C-15A0-4CA3-B617-CDDC47045B7D}"/>
              </a:ext>
            </a:extLst>
          </p:cNvPr>
          <p:cNvSpPr txBox="1">
            <a:spLocks/>
          </p:cNvSpPr>
          <p:nvPr/>
        </p:nvSpPr>
        <p:spPr>
          <a:xfrm>
            <a:off x="528320" y="1300480"/>
            <a:ext cx="3108038" cy="168480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effectLst/>
                <a:uLnTx/>
                <a:uFillTx/>
                <a:latin typeface="Calibri" panose="020F0502020204030204" pitchFamily="34" charset="0"/>
                <a:cs typeface="Calibri" panose="020F0502020204030204" pitchFamily="34" charset="0"/>
              </a:rPr>
              <a:t>Dark Green Leafy Vegetables (DGLV)</a:t>
            </a:r>
          </a:p>
        </p:txBody>
      </p:sp>
      <p:sp>
        <p:nvSpPr>
          <p:cNvPr id="4" name="Content Placeholder 2">
            <a:extLst>
              <a:ext uri="{FF2B5EF4-FFF2-40B4-BE49-F238E27FC236}">
                <a16:creationId xmlns:a16="http://schemas.microsoft.com/office/drawing/2014/main" id="{4B6FE64F-DC33-41F2-B9AB-43CFD49A5A6D}"/>
              </a:ext>
            </a:extLst>
          </p:cNvPr>
          <p:cNvSpPr txBox="1">
            <a:spLocks/>
          </p:cNvSpPr>
          <p:nvPr/>
        </p:nvSpPr>
        <p:spPr>
          <a:xfrm>
            <a:off x="966951" y="3355130"/>
            <a:ext cx="2669407" cy="24273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kale and swiss chard </a:t>
            </a:r>
            <a:r>
              <a:rPr lang="en-US" sz="1600" dirty="0">
                <a:latin typeface="Calibri" panose="020F0502020204030204" pitchFamily="34" charset="0"/>
                <a:cs typeface="Calibri" panose="020F0502020204030204" pitchFamily="34" charset="0"/>
              </a:rPr>
              <a:t>discussed in all districts</a:t>
            </a:r>
            <a:r>
              <a:rPr kumimoji="0" lang="en-US" sz="105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 </a:t>
            </a:r>
            <a:r>
              <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but it is in different time period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297F69C1-61AA-4B34-A62C-F2FDD58A6E86}"/>
              </a:ext>
            </a:extLst>
          </p:cNvPr>
          <p:cNvGraphicFramePr>
            <a:graphicFrameLocks noGrp="1"/>
          </p:cNvGraphicFramePr>
          <p:nvPr>
            <p:extLst>
              <p:ext uri="{D42A27DB-BD31-4B8C-83A1-F6EECF244321}">
                <p14:modId xmlns:p14="http://schemas.microsoft.com/office/powerpoint/2010/main" val="350799086"/>
              </p:ext>
            </p:extLst>
          </p:nvPr>
        </p:nvGraphicFramePr>
        <p:xfrm>
          <a:off x="4309461" y="2898965"/>
          <a:ext cx="6523984" cy="1899857"/>
        </p:xfrm>
        <a:graphic>
          <a:graphicData uri="http://schemas.openxmlformats.org/drawingml/2006/table">
            <a:tbl>
              <a:tblPr firstRow="1" firstCol="1" bandRow="1"/>
              <a:tblGrid>
                <a:gridCol w="668435">
                  <a:extLst>
                    <a:ext uri="{9D8B030D-6E8A-4147-A177-3AD203B41FA5}">
                      <a16:colId xmlns:a16="http://schemas.microsoft.com/office/drawing/2014/main" val="1985986111"/>
                    </a:ext>
                  </a:extLst>
                </a:gridCol>
                <a:gridCol w="551913">
                  <a:extLst>
                    <a:ext uri="{9D8B030D-6E8A-4147-A177-3AD203B41FA5}">
                      <a16:colId xmlns:a16="http://schemas.microsoft.com/office/drawing/2014/main" val="3799542234"/>
                    </a:ext>
                  </a:extLst>
                </a:gridCol>
                <a:gridCol w="434138">
                  <a:extLst>
                    <a:ext uri="{9D8B030D-6E8A-4147-A177-3AD203B41FA5}">
                      <a16:colId xmlns:a16="http://schemas.microsoft.com/office/drawing/2014/main" val="3842704626"/>
                    </a:ext>
                  </a:extLst>
                </a:gridCol>
                <a:gridCol w="434138">
                  <a:extLst>
                    <a:ext uri="{9D8B030D-6E8A-4147-A177-3AD203B41FA5}">
                      <a16:colId xmlns:a16="http://schemas.microsoft.com/office/drawing/2014/main" val="844236974"/>
                    </a:ext>
                  </a:extLst>
                </a:gridCol>
                <a:gridCol w="434138">
                  <a:extLst>
                    <a:ext uri="{9D8B030D-6E8A-4147-A177-3AD203B41FA5}">
                      <a16:colId xmlns:a16="http://schemas.microsoft.com/office/drawing/2014/main" val="1152578000"/>
                    </a:ext>
                  </a:extLst>
                </a:gridCol>
                <a:gridCol w="434138">
                  <a:extLst>
                    <a:ext uri="{9D8B030D-6E8A-4147-A177-3AD203B41FA5}">
                      <a16:colId xmlns:a16="http://schemas.microsoft.com/office/drawing/2014/main" val="2714793313"/>
                    </a:ext>
                  </a:extLst>
                </a:gridCol>
                <a:gridCol w="434138">
                  <a:extLst>
                    <a:ext uri="{9D8B030D-6E8A-4147-A177-3AD203B41FA5}">
                      <a16:colId xmlns:a16="http://schemas.microsoft.com/office/drawing/2014/main" val="2694893352"/>
                    </a:ext>
                  </a:extLst>
                </a:gridCol>
                <a:gridCol w="434138">
                  <a:extLst>
                    <a:ext uri="{9D8B030D-6E8A-4147-A177-3AD203B41FA5}">
                      <a16:colId xmlns:a16="http://schemas.microsoft.com/office/drawing/2014/main" val="1716285201"/>
                    </a:ext>
                  </a:extLst>
                </a:gridCol>
                <a:gridCol w="434138">
                  <a:extLst>
                    <a:ext uri="{9D8B030D-6E8A-4147-A177-3AD203B41FA5}">
                      <a16:colId xmlns:a16="http://schemas.microsoft.com/office/drawing/2014/main" val="1977747914"/>
                    </a:ext>
                  </a:extLst>
                </a:gridCol>
                <a:gridCol w="434138">
                  <a:extLst>
                    <a:ext uri="{9D8B030D-6E8A-4147-A177-3AD203B41FA5}">
                      <a16:colId xmlns:a16="http://schemas.microsoft.com/office/drawing/2014/main" val="4117411011"/>
                    </a:ext>
                  </a:extLst>
                </a:gridCol>
                <a:gridCol w="434138">
                  <a:extLst>
                    <a:ext uri="{9D8B030D-6E8A-4147-A177-3AD203B41FA5}">
                      <a16:colId xmlns:a16="http://schemas.microsoft.com/office/drawing/2014/main" val="3018633637"/>
                    </a:ext>
                  </a:extLst>
                </a:gridCol>
                <a:gridCol w="434138">
                  <a:extLst>
                    <a:ext uri="{9D8B030D-6E8A-4147-A177-3AD203B41FA5}">
                      <a16:colId xmlns:a16="http://schemas.microsoft.com/office/drawing/2014/main" val="1664241822"/>
                    </a:ext>
                  </a:extLst>
                </a:gridCol>
                <a:gridCol w="434138">
                  <a:extLst>
                    <a:ext uri="{9D8B030D-6E8A-4147-A177-3AD203B41FA5}">
                      <a16:colId xmlns:a16="http://schemas.microsoft.com/office/drawing/2014/main" val="1076291598"/>
                    </a:ext>
                  </a:extLst>
                </a:gridCol>
                <a:gridCol w="434138">
                  <a:extLst>
                    <a:ext uri="{9D8B030D-6E8A-4147-A177-3AD203B41FA5}">
                      <a16:colId xmlns:a16="http://schemas.microsoft.com/office/drawing/2014/main" val="544318077"/>
                    </a:ext>
                  </a:extLst>
                </a:gridCol>
                <a:gridCol w="93980">
                  <a:extLst>
                    <a:ext uri="{9D8B030D-6E8A-4147-A177-3AD203B41FA5}">
                      <a16:colId xmlns:a16="http://schemas.microsoft.com/office/drawing/2014/main" val="1152888331"/>
                    </a:ext>
                  </a:extLst>
                </a:gridCol>
              </a:tblGrid>
              <a:tr h="177800">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DGLV</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13">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Perceived Availability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06544246"/>
                  </a:ext>
                </a:extLst>
              </a:tr>
              <a:tr h="37592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15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Species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District</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Jan</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Feb</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Mar</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Apr</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May</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June</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July</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Aug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Sept</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Oct</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Nov</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Dec</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15000"/>
                        </a:lnSpc>
                        <a:spcBef>
                          <a:spcPts val="0"/>
                        </a:spcBef>
                        <a:spcAft>
                          <a:spcPts val="1000"/>
                        </a:spcAft>
                      </a:pPr>
                      <a:r>
                        <a:rPr lang="en-US" sz="1100">
                          <a:effectLst/>
                          <a:latin typeface="Calibri" panose="020F0502020204030204" pitchFamily="34" charset="0"/>
                          <a:ea typeface="Times New Roman" panose="02020603050405020304" pitchFamily="18"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255226104"/>
                  </a:ext>
                </a:extLst>
              </a:tr>
              <a:tr h="140335">
                <a:tc rowSpan="3">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Ethiopian Kale</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Basona</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0549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15000"/>
                        </a:lnSpc>
                        <a:spcBef>
                          <a:spcPts val="0"/>
                        </a:spcBef>
                        <a:spcAft>
                          <a:spcPts val="1000"/>
                        </a:spcAft>
                      </a:pPr>
                      <a:r>
                        <a:rPr lang="en-US" sz="1100">
                          <a:effectLst/>
                          <a:latin typeface="Calibri" panose="020F0502020204030204" pitchFamily="34" charset="0"/>
                          <a:ea typeface="Times New Roman" panose="02020603050405020304" pitchFamily="18"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14064325"/>
                  </a:ext>
                </a:extLst>
              </a:tr>
              <a:tr h="140335">
                <a:tc vMerge="1">
                  <a:txBody>
                    <a:bodyPr/>
                    <a:lstStyle/>
                    <a:p>
                      <a:endParaRPr lang="en-US"/>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Sinana</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0549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2.75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2.75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15000"/>
                        </a:lnSpc>
                        <a:spcBef>
                          <a:spcPts val="0"/>
                        </a:spcBef>
                        <a:spcAft>
                          <a:spcPts val="1000"/>
                        </a:spcAft>
                      </a:pPr>
                      <a:r>
                        <a:rPr lang="en-US" sz="1100">
                          <a:effectLst/>
                          <a:latin typeface="Calibri" panose="020F0502020204030204" pitchFamily="34" charset="0"/>
                          <a:ea typeface="Times New Roman" panose="02020603050405020304" pitchFamily="18"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390708157"/>
                  </a:ext>
                </a:extLst>
              </a:tr>
              <a:tr h="140335">
                <a:tc vMerge="1">
                  <a:txBody>
                    <a:bodyPr/>
                    <a:lstStyle/>
                    <a:p>
                      <a:endParaRPr lang="en-US"/>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Lemo</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0549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0549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15000"/>
                        </a:lnSpc>
                        <a:spcBef>
                          <a:spcPts val="0"/>
                        </a:spcBef>
                        <a:spcAft>
                          <a:spcPts val="1000"/>
                        </a:spcAft>
                      </a:pPr>
                      <a:r>
                        <a:rPr lang="en-US" sz="1100">
                          <a:effectLst/>
                          <a:latin typeface="Calibri" panose="020F0502020204030204" pitchFamily="34" charset="0"/>
                          <a:ea typeface="Times New Roman" panose="02020603050405020304" pitchFamily="18"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762349793"/>
                  </a:ext>
                </a:extLst>
              </a:tr>
              <a:tr h="140335">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Swiss chard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Basona</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0549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0549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15000"/>
                        </a:lnSpc>
                        <a:spcBef>
                          <a:spcPts val="0"/>
                        </a:spcBef>
                        <a:spcAft>
                          <a:spcPts val="1000"/>
                        </a:spcAft>
                      </a:pPr>
                      <a:r>
                        <a:rPr lang="en-US" sz="1100">
                          <a:effectLst/>
                          <a:latin typeface="Calibri" panose="020F0502020204030204" pitchFamily="34" charset="0"/>
                          <a:ea typeface="Times New Roman" panose="02020603050405020304" pitchFamily="18"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386382587"/>
                  </a:ext>
                </a:extLst>
              </a:tr>
              <a:tr h="140335">
                <a:tc vMerge="1">
                  <a:txBody>
                    <a:bodyPr/>
                    <a:lstStyle/>
                    <a:p>
                      <a:endParaRPr lang="en-US"/>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Lemo</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15000"/>
                        </a:lnSpc>
                        <a:spcBef>
                          <a:spcPts val="0"/>
                        </a:spcBef>
                        <a:spcAft>
                          <a:spcPts val="1000"/>
                        </a:spcAft>
                      </a:pPr>
                      <a:r>
                        <a:rPr lang="en-US" sz="1100">
                          <a:effectLst/>
                          <a:latin typeface="Calibri" panose="020F0502020204030204" pitchFamily="34" charset="0"/>
                          <a:ea typeface="Times New Roman" panose="02020603050405020304" pitchFamily="18"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54324682"/>
                  </a:ext>
                </a:extLst>
              </a:tr>
              <a:tr h="14033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Green Pepper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Sinana</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0549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0549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0549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0549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2.75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r">
                        <a:lnSpc>
                          <a:spcPct val="115000"/>
                        </a:lnSpc>
                        <a:spcBef>
                          <a:spcPts val="0"/>
                        </a:spcBef>
                        <a:spcAft>
                          <a:spcPts val="0"/>
                        </a:spcAft>
                      </a:pPr>
                      <a:r>
                        <a:rPr lang="en-US" sz="11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2.75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0376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15000"/>
                        </a:lnSpc>
                        <a:spcBef>
                          <a:spcPts val="0"/>
                        </a:spcBef>
                        <a:spcAft>
                          <a:spcPts val="1000"/>
                        </a:spcAft>
                      </a:pP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189592945"/>
                  </a:ext>
                </a:extLst>
              </a:tr>
            </a:tbl>
          </a:graphicData>
        </a:graphic>
      </p:graphicFrame>
    </p:spTree>
    <p:extLst>
      <p:ext uri="{BB962C8B-B14F-4D97-AF65-F5344CB8AC3E}">
        <p14:creationId xmlns:p14="http://schemas.microsoft.com/office/powerpoint/2010/main" val="27096939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90ACD68-9E42-4A1D-8942-1D8432559C00}"/>
              </a:ext>
            </a:extLst>
          </p:cNvPr>
          <p:cNvSpPr txBox="1">
            <a:spLocks/>
          </p:cNvSpPr>
          <p:nvPr/>
        </p:nvSpPr>
        <p:spPr>
          <a:xfrm>
            <a:off x="966952" y="1204108"/>
            <a:ext cx="2669406" cy="17811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effectLst/>
                <a:uLnTx/>
                <a:uFillTx/>
                <a:latin typeface="Calibri Light" panose="020F0302020204030204"/>
                <a:ea typeface="+mj-ea"/>
                <a:cs typeface="+mj-cs"/>
              </a:rPr>
              <a:t>Other Vitamin-A rich fruits and vegetable</a:t>
            </a:r>
            <a:r>
              <a:rPr kumimoji="0" lang="en-US" sz="3200" b="1" i="0" u="none" strike="noStrike" kern="1200" cap="none" spc="0" normalizeH="0" baseline="0" noProof="0" dirty="0">
                <a:ln>
                  <a:noFill/>
                </a:ln>
                <a:solidFill>
                  <a:srgbClr val="FFFFFF"/>
                </a:solidFill>
                <a:effectLst/>
                <a:uLnTx/>
                <a:uFillTx/>
                <a:latin typeface="Calibri Light" panose="020F0302020204030204"/>
                <a:ea typeface="+mj-ea"/>
                <a:cs typeface="+mj-cs"/>
              </a:rPr>
              <a:t>s</a:t>
            </a:r>
            <a:endParaRPr kumimoji="0" lang="en-US" sz="3200" b="0" i="0" u="none" strike="noStrike" kern="1200" cap="none" spc="0" normalizeH="0" baseline="0" noProof="0" dirty="0">
              <a:ln>
                <a:noFill/>
              </a:ln>
              <a:solidFill>
                <a:srgbClr val="FFFFFF"/>
              </a:solidFill>
              <a:effectLst/>
              <a:uLnTx/>
              <a:uFillTx/>
              <a:latin typeface="Calibri Light" panose="020F0302020204030204"/>
              <a:ea typeface="+mj-ea"/>
              <a:cs typeface="+mj-cs"/>
            </a:endParaRPr>
          </a:p>
        </p:txBody>
      </p:sp>
      <p:sp>
        <p:nvSpPr>
          <p:cNvPr id="4" name="Content Placeholder 2">
            <a:extLst>
              <a:ext uri="{FF2B5EF4-FFF2-40B4-BE49-F238E27FC236}">
                <a16:creationId xmlns:a16="http://schemas.microsoft.com/office/drawing/2014/main" id="{BD36D6E4-9446-4E69-BBA2-8B8E3EB85710}"/>
              </a:ext>
            </a:extLst>
          </p:cNvPr>
          <p:cNvSpPr txBox="1">
            <a:spLocks/>
          </p:cNvSpPr>
          <p:nvPr/>
        </p:nvSpPr>
        <p:spPr>
          <a:xfrm>
            <a:off x="966951" y="3355129"/>
            <a:ext cx="2517929" cy="24273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Low diversity of fruits and vegetables was documented in all districts.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Pumpkin, Carrot , Papaya and Mango were mentioned by all districts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Carrot was the only vitamin-A rich vegetable discussed by all participants in all group</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0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graphicFrame>
        <p:nvGraphicFramePr>
          <p:cNvPr id="5" name="Chart 4">
            <a:extLst>
              <a:ext uri="{FF2B5EF4-FFF2-40B4-BE49-F238E27FC236}">
                <a16:creationId xmlns:a16="http://schemas.microsoft.com/office/drawing/2014/main" id="{AF9E07E0-8AF4-488E-9394-248DBD355F98}"/>
              </a:ext>
            </a:extLst>
          </p:cNvPr>
          <p:cNvGraphicFramePr/>
          <p:nvPr>
            <p:extLst>
              <p:ext uri="{D42A27DB-BD31-4B8C-83A1-F6EECF244321}">
                <p14:modId xmlns:p14="http://schemas.microsoft.com/office/powerpoint/2010/main" val="3437897565"/>
              </p:ext>
            </p:extLst>
          </p:nvPr>
        </p:nvGraphicFramePr>
        <p:xfrm>
          <a:off x="4662102" y="952500"/>
          <a:ext cx="6903723" cy="4829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75531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26A00D-D3BF-4EC9-89D6-50E93A4BBC6E}"/>
              </a:ext>
            </a:extLst>
          </p:cNvPr>
          <p:cNvSpPr txBox="1">
            <a:spLocks/>
          </p:cNvSpPr>
          <p:nvPr/>
        </p:nvSpPr>
        <p:spPr>
          <a:xfrm>
            <a:off x="838200" y="2333625"/>
            <a:ext cx="10515600" cy="4351338"/>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7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Implemented </a:t>
            </a: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nutrition-education interventions in</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n-US" sz="28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Sinana</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and </a:t>
            </a:r>
            <a:r>
              <a:rPr kumimoji="0" lang="en-US" sz="28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Basona</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n-US" sz="28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Worena</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districts</a:t>
            </a: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to address the knowledge gap of experts</a:t>
            </a:r>
          </a:p>
          <a:p>
            <a:pPr marL="228600" marR="0" lvl="0" indent="-228600" algn="l" defTabSz="914400" rtl="0" eaLnBrk="1" fontAlgn="auto" latinLnBrk="0" hangingPunct="1">
              <a:lnSpc>
                <a:spcPct val="17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Interventions include: </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AU"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Development of nutrition training manual in local languages </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AU"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Training of Trainers (</a:t>
            </a:r>
            <a:r>
              <a:rPr kumimoji="0" lang="en-AU" sz="24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ToT</a:t>
            </a:r>
            <a:r>
              <a:rPr kumimoji="0" lang="en-AU"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p>
          <a:p>
            <a:pPr marL="685800" marR="0" lvl="1" indent="-228600" algn="l" defTabSz="914400" rtl="0" eaLnBrk="1" fontAlgn="auto" latinLnBrk="0" hangingPunct="1">
              <a:lnSpc>
                <a:spcPct val="170000"/>
              </a:lnSpc>
              <a:spcBef>
                <a:spcPts val="500"/>
              </a:spcBef>
              <a:spcAft>
                <a:spcPts val="0"/>
              </a:spcAft>
              <a:buClrTx/>
              <a:buSzTx/>
              <a:buFont typeface="Arial" panose="020B0604020202020204" pitchFamily="34" charset="0"/>
              <a:buChar char="•"/>
              <a:tabLst/>
              <a:defRPr/>
            </a:pPr>
            <a:r>
              <a:rPr kumimoji="0" lang="en-AU"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Cooking demonstrations</a:t>
            </a:r>
          </a:p>
          <a:p>
            <a:pPr marL="228600" marR="0" lvl="0" indent="-228600" algn="l" defTabSz="914400" rtl="0" eaLnBrk="1" fontAlgn="auto" latinLnBrk="0" hangingPunct="1">
              <a:lnSpc>
                <a:spcPct val="17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The </a:t>
            </a: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effect of AR intervention has not been assessed by the program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4" name="Title 1">
            <a:extLst>
              <a:ext uri="{FF2B5EF4-FFF2-40B4-BE49-F238E27FC236}">
                <a16:creationId xmlns:a16="http://schemas.microsoft.com/office/drawing/2014/main" id="{5F4C0B8E-E43E-4C92-834D-BCCA0E7E9F1A}"/>
              </a:ext>
            </a:extLst>
          </p:cNvPr>
          <p:cNvSpPr txBox="1">
            <a:spLocks/>
          </p:cNvSpPr>
          <p:nvPr/>
        </p:nvSpPr>
        <p:spPr>
          <a:xfrm>
            <a:off x="838200" y="1280160"/>
            <a:ext cx="10236200" cy="8778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Introduction</a:t>
            </a:r>
            <a:r>
              <a:rPr kumimoji="0" lang="en-US" sz="44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rPr>
              <a:t> </a:t>
            </a:r>
          </a:p>
        </p:txBody>
      </p:sp>
    </p:spTree>
    <p:extLst>
      <p:ext uri="{BB962C8B-B14F-4D97-AF65-F5344CB8AC3E}">
        <p14:creationId xmlns:p14="http://schemas.microsoft.com/office/powerpoint/2010/main" val="10364967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BEC1C2F-FC94-47C4-B824-5A816096F523}"/>
              </a:ext>
            </a:extLst>
          </p:cNvPr>
          <p:cNvSpPr txBox="1">
            <a:spLocks/>
          </p:cNvSpPr>
          <p:nvPr/>
        </p:nvSpPr>
        <p:spPr>
          <a:xfrm>
            <a:off x="519912" y="1647825"/>
            <a:ext cx="2669406" cy="17811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effectLst/>
                <a:uLnTx/>
                <a:uFillTx/>
                <a:latin typeface="Calibri Light" panose="020F0302020204030204"/>
                <a:ea typeface="+mj-ea"/>
                <a:cs typeface="+mj-cs"/>
              </a:rPr>
              <a:t>Other  vegetables</a:t>
            </a:r>
            <a:endParaRPr kumimoji="0" lang="en-US" sz="3200" b="0" i="0" u="none" strike="noStrike" kern="1200" cap="none" spc="0" normalizeH="0" baseline="0" noProof="0" dirty="0">
              <a:ln>
                <a:noFill/>
              </a:ln>
              <a:effectLst/>
              <a:uLnTx/>
              <a:uFillTx/>
              <a:latin typeface="Calibri Light" panose="020F0302020204030204"/>
              <a:ea typeface="+mj-ea"/>
              <a:cs typeface="+mj-cs"/>
            </a:endParaRPr>
          </a:p>
        </p:txBody>
      </p:sp>
      <p:sp>
        <p:nvSpPr>
          <p:cNvPr id="4" name="Content Placeholder 2">
            <a:extLst>
              <a:ext uri="{FF2B5EF4-FFF2-40B4-BE49-F238E27FC236}">
                <a16:creationId xmlns:a16="http://schemas.microsoft.com/office/drawing/2014/main" id="{1B4EDE9B-F1EC-41EC-8D6D-804B73E9DE5D}"/>
              </a:ext>
            </a:extLst>
          </p:cNvPr>
          <p:cNvSpPr txBox="1">
            <a:spLocks/>
          </p:cNvSpPr>
          <p:nvPr/>
        </p:nvSpPr>
        <p:spPr>
          <a:xfrm>
            <a:off x="966951" y="3355130"/>
            <a:ext cx="2884613" cy="30041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Seven verities of vegetable were identified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Of this food items, all were available in </a:t>
            </a:r>
            <a:r>
              <a:rPr kumimoji="0" lang="en-U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Sinana</a:t>
            </a:r>
            <a:r>
              <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and six of them were found in </a:t>
            </a:r>
            <a:r>
              <a:rPr kumimoji="0" lang="en-U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Basona</a:t>
            </a:r>
            <a:r>
              <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and </a:t>
            </a:r>
            <a:r>
              <a:rPr kumimoji="0" lang="en-U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Lemo</a:t>
            </a:r>
            <a:endPar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Almost all the food items listed are sourced primarily from home garden.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3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0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graphicFrame>
        <p:nvGraphicFramePr>
          <p:cNvPr id="5" name="Chart 4">
            <a:extLst>
              <a:ext uri="{FF2B5EF4-FFF2-40B4-BE49-F238E27FC236}">
                <a16:creationId xmlns:a16="http://schemas.microsoft.com/office/drawing/2014/main" id="{5C17C2F8-5CC0-4687-B3BA-C46656DDF6AF}"/>
              </a:ext>
            </a:extLst>
          </p:cNvPr>
          <p:cNvGraphicFramePr/>
          <p:nvPr>
            <p:extLst>
              <p:ext uri="{D42A27DB-BD31-4B8C-83A1-F6EECF244321}">
                <p14:modId xmlns:p14="http://schemas.microsoft.com/office/powerpoint/2010/main" val="1616964754"/>
              </p:ext>
            </p:extLst>
          </p:nvPr>
        </p:nvGraphicFramePr>
        <p:xfrm>
          <a:off x="5527039" y="1905000"/>
          <a:ext cx="5947538" cy="369223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68183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094E8FA-8FAC-4257-900B-7C973155AA76}"/>
              </a:ext>
            </a:extLst>
          </p:cNvPr>
          <p:cNvSpPr txBox="1">
            <a:spLocks/>
          </p:cNvSpPr>
          <p:nvPr/>
        </p:nvSpPr>
        <p:spPr>
          <a:xfrm>
            <a:off x="489432" y="1647825"/>
            <a:ext cx="2669406" cy="17811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effectLst/>
                <a:uLnTx/>
                <a:uFillTx/>
                <a:latin typeface="Calibri Light" panose="020F0302020204030204"/>
                <a:ea typeface="+mj-ea"/>
                <a:cs typeface="+mj-cs"/>
              </a:rPr>
              <a:t>Other Fruits</a:t>
            </a:r>
            <a:br>
              <a:rPr kumimoji="0" lang="en-US" sz="4400" b="1" i="0" u="none" strike="noStrike" kern="1200" cap="none" spc="0" normalizeH="0" baseline="0" noProof="0" dirty="0">
                <a:ln>
                  <a:noFill/>
                </a:ln>
                <a:effectLst/>
                <a:uLnTx/>
                <a:uFillTx/>
                <a:latin typeface="Calibri Light" panose="020F0302020204030204"/>
                <a:ea typeface="+mj-ea"/>
                <a:cs typeface="+mj-cs"/>
              </a:rPr>
            </a:br>
            <a:endParaRPr kumimoji="0" lang="en-US" sz="3200" b="0" i="0" u="none" strike="noStrike" kern="1200" cap="none" spc="0" normalizeH="0" baseline="0" noProof="0" dirty="0">
              <a:ln>
                <a:noFill/>
              </a:ln>
              <a:effectLst/>
              <a:uLnTx/>
              <a:uFillTx/>
              <a:latin typeface="Calibri Light" panose="020F0302020204030204"/>
              <a:ea typeface="+mj-ea"/>
              <a:cs typeface="+mj-cs"/>
            </a:endParaRPr>
          </a:p>
        </p:txBody>
      </p:sp>
      <p:sp>
        <p:nvSpPr>
          <p:cNvPr id="4" name="Content Placeholder 2">
            <a:extLst>
              <a:ext uri="{FF2B5EF4-FFF2-40B4-BE49-F238E27FC236}">
                <a16:creationId xmlns:a16="http://schemas.microsoft.com/office/drawing/2014/main" id="{B35A3021-1657-4729-AA02-B1B632EF3F06}"/>
              </a:ext>
            </a:extLst>
          </p:cNvPr>
          <p:cNvSpPr txBox="1">
            <a:spLocks/>
          </p:cNvSpPr>
          <p:nvPr/>
        </p:nvSpPr>
        <p:spPr>
          <a:xfrm>
            <a:off x="966951" y="2946400"/>
            <a:ext cx="2944649" cy="34128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The availability of other fruits greatly varied across all districts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apple, orange and banana were mentioned by participants in all groups.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Banana was indicated to be available in all the study areas year-round from moderate to high level </a:t>
            </a:r>
          </a:p>
        </p:txBody>
      </p:sp>
      <p:graphicFrame>
        <p:nvGraphicFramePr>
          <p:cNvPr id="5" name="Chart 4">
            <a:extLst>
              <a:ext uri="{FF2B5EF4-FFF2-40B4-BE49-F238E27FC236}">
                <a16:creationId xmlns:a16="http://schemas.microsoft.com/office/drawing/2014/main" id="{4FB8F45D-D373-4594-863C-05724D881805}"/>
              </a:ext>
            </a:extLst>
          </p:cNvPr>
          <p:cNvGraphicFramePr/>
          <p:nvPr>
            <p:extLst>
              <p:ext uri="{D42A27DB-BD31-4B8C-83A1-F6EECF244321}">
                <p14:modId xmlns:p14="http://schemas.microsoft.com/office/powerpoint/2010/main" val="2764537485"/>
              </p:ext>
            </p:extLst>
          </p:nvPr>
        </p:nvGraphicFramePr>
        <p:xfrm>
          <a:off x="6095999" y="1983529"/>
          <a:ext cx="4904509" cy="34890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908630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AB675B8-B286-442F-AFF8-7E858C44FBCE}"/>
              </a:ext>
            </a:extLst>
          </p:cNvPr>
          <p:cNvSpPr txBox="1">
            <a:spLocks/>
          </p:cNvSpPr>
          <p:nvPr/>
        </p:nvSpPr>
        <p:spPr>
          <a:xfrm>
            <a:off x="535020" y="1798320"/>
            <a:ext cx="2990500" cy="205232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a:ln>
                  <a:noFill/>
                </a:ln>
                <a:effectLst/>
                <a:uLnTx/>
                <a:uFillTx/>
                <a:latin typeface="Calibri" panose="020F0502020204030204" pitchFamily="34" charset="0"/>
                <a:cs typeface="Calibri" panose="020F0502020204030204" pitchFamily="34" charset="0"/>
              </a:rPr>
              <a:t>Conclusion and Recommendations</a:t>
            </a:r>
          </a:p>
        </p:txBody>
      </p:sp>
      <p:graphicFrame>
        <p:nvGraphicFramePr>
          <p:cNvPr id="4" name="Content Placeholder 2">
            <a:extLst>
              <a:ext uri="{FF2B5EF4-FFF2-40B4-BE49-F238E27FC236}">
                <a16:creationId xmlns:a16="http://schemas.microsoft.com/office/drawing/2014/main" id="{17ADEE40-722E-4F20-BCF5-64DB58291DAC}"/>
              </a:ext>
            </a:extLst>
          </p:cNvPr>
          <p:cNvGraphicFramePr>
            <a:graphicFrameLocks/>
          </p:cNvGraphicFramePr>
          <p:nvPr>
            <p:extLst>
              <p:ext uri="{D42A27DB-BD31-4B8C-83A1-F6EECF244321}">
                <p14:modId xmlns:p14="http://schemas.microsoft.com/office/powerpoint/2010/main" val="2190820728"/>
              </p:ext>
            </p:extLst>
          </p:nvPr>
        </p:nvGraphicFramePr>
        <p:xfrm>
          <a:off x="5010150" y="1168400"/>
          <a:ext cx="6575424" cy="5770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2">
            <a:extLst>
              <a:ext uri="{FF2B5EF4-FFF2-40B4-BE49-F238E27FC236}">
                <a16:creationId xmlns:a16="http://schemas.microsoft.com/office/drawing/2014/main" id="{B908C8FD-94BE-4AE1-81EC-E88E3DC47C1B}"/>
              </a:ext>
            </a:extLst>
          </p:cNvPr>
          <p:cNvSpPr txBox="1">
            <a:spLocks/>
          </p:cNvSpPr>
          <p:nvPr/>
        </p:nvSpPr>
        <p:spPr>
          <a:xfrm>
            <a:off x="5210176" y="5262881"/>
            <a:ext cx="6575424" cy="12787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000" dirty="0">
                <a:solidFill>
                  <a:prstClr val="black"/>
                </a:solidFill>
                <a:latin typeface="Calibri" panose="020F0502020204030204"/>
              </a:rPr>
              <a:t>C</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onducting</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the seasonal food availability assessment as many as possible</a:t>
            </a:r>
          </a:p>
        </p:txBody>
      </p:sp>
    </p:spTree>
    <p:extLst>
      <p:ext uri="{BB962C8B-B14F-4D97-AF65-F5344CB8AC3E}">
        <p14:creationId xmlns:p14="http://schemas.microsoft.com/office/powerpoint/2010/main" val="32754762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019162" y="2133600"/>
            <a:ext cx="7620000" cy="1143000"/>
          </a:xfrm>
        </p:spPr>
        <p:txBody>
          <a:bodyPr/>
          <a:lstStyle/>
          <a:p>
            <a:pPr algn="ctr"/>
            <a:r>
              <a:rPr lang="en-US" dirty="0"/>
              <a:t> Project partners in Ethiopia</a:t>
            </a:r>
          </a:p>
        </p:txBody>
      </p:sp>
      <p:grpSp>
        <p:nvGrpSpPr>
          <p:cNvPr id="16" name="Group 15"/>
          <p:cNvGrpSpPr/>
          <p:nvPr/>
        </p:nvGrpSpPr>
        <p:grpSpPr>
          <a:xfrm>
            <a:off x="1905001" y="3981628"/>
            <a:ext cx="8324479" cy="2647772"/>
            <a:chOff x="457201" y="4077296"/>
            <a:chExt cx="8324479" cy="2647772"/>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5269506"/>
              <a:ext cx="1219199" cy="525137"/>
            </a:xfrm>
            <a:prstGeom prst="rect">
              <a:avLst/>
            </a:prstGeom>
          </p:spPr>
        </p:pic>
        <p:pic>
          <p:nvPicPr>
            <p:cNvPr id="18"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3536" y="4077296"/>
              <a:ext cx="759463" cy="75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43200" y="5951578"/>
              <a:ext cx="647065" cy="714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5396" y="5951578"/>
              <a:ext cx="507603" cy="773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10" descr="P:\logos\c\CIP\CIP_Log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42909" y="6059906"/>
              <a:ext cx="715782" cy="63546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1" descr="P:\logos\c\cimmyt\CIMMYT Logo.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05400" y="5146740"/>
              <a:ext cx="960880" cy="72066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2" descr="P:\logos\i\ifpri\IFPRI_Logo_Standard.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63146" y="5928156"/>
              <a:ext cx="407307" cy="73824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20000" y="6064021"/>
              <a:ext cx="900143" cy="631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934200" y="5279588"/>
              <a:ext cx="1847480" cy="515055"/>
            </a:xfrm>
            <a:prstGeom prst="rect">
              <a:avLst/>
            </a:prstGeom>
          </p:spPr>
        </p:pic>
        <p:pic>
          <p:nvPicPr>
            <p:cNvPr id="26"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590800" y="5268961"/>
              <a:ext cx="1400625" cy="485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9175214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999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389B7EE-3C10-41A1-BB0E-E4CA779C9434}"/>
              </a:ext>
            </a:extLst>
          </p:cNvPr>
          <p:cNvSpPr txBox="1">
            <a:spLocks/>
          </p:cNvSpPr>
          <p:nvPr/>
        </p:nvSpPr>
        <p:spPr>
          <a:xfrm>
            <a:off x="838200" y="1293177"/>
            <a:ext cx="10266680" cy="8982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Objectives of the Study</a:t>
            </a:r>
          </a:p>
        </p:txBody>
      </p:sp>
      <p:sp>
        <p:nvSpPr>
          <p:cNvPr id="4" name="Content Placeholder 2">
            <a:extLst>
              <a:ext uri="{FF2B5EF4-FFF2-40B4-BE49-F238E27FC236}">
                <a16:creationId xmlns:a16="http://schemas.microsoft.com/office/drawing/2014/main" id="{FC13A34E-C9B4-47B3-BE1C-2289EDE69C54}"/>
              </a:ext>
            </a:extLst>
          </p:cNvPr>
          <p:cNvSpPr txBox="1">
            <a:spLocks/>
          </p:cNvSpPr>
          <p:nvPr/>
        </p:nvSpPr>
        <p:spPr>
          <a:xfrm>
            <a:off x="838200" y="219138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GB"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General Objective </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Identify how the different AR interventions contributed to household nutrition and help the project to realize the interventions that worked well and the shortcomings to determine the best way to improve the existing service to their beneficiaries. </a:t>
            </a:r>
            <a:endPar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6952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A42A92-FF8F-4AC8-BE20-D1175DC9F43F}"/>
              </a:ext>
            </a:extLst>
          </p:cNvPr>
          <p:cNvSpPr txBox="1">
            <a:spLocks/>
          </p:cNvSpPr>
          <p:nvPr/>
        </p:nvSpPr>
        <p:spPr>
          <a:xfrm>
            <a:off x="838200" y="2184400"/>
            <a:ext cx="10515600" cy="46736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GB"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Specific Objectives</a:t>
            </a: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To get better understanding of AR activities</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To assess how AR technologies and nutrition-education interventions contributed to improved nutrition</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To conduct the nutrition education need assessment at local government and household level </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To assess the seasonal food availability </a:t>
            </a: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4" name="Title 1">
            <a:extLst>
              <a:ext uri="{FF2B5EF4-FFF2-40B4-BE49-F238E27FC236}">
                <a16:creationId xmlns:a16="http://schemas.microsoft.com/office/drawing/2014/main" id="{541C9731-D97D-4FC7-8427-C360EB176660}"/>
              </a:ext>
            </a:extLst>
          </p:cNvPr>
          <p:cNvSpPr txBox="1">
            <a:spLocks/>
          </p:cNvSpPr>
          <p:nvPr/>
        </p:nvSpPr>
        <p:spPr>
          <a:xfrm>
            <a:off x="838200" y="1286192"/>
            <a:ext cx="10266680" cy="8982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Objectives of the Study</a:t>
            </a:r>
          </a:p>
        </p:txBody>
      </p:sp>
    </p:spTree>
    <p:extLst>
      <p:ext uri="{BB962C8B-B14F-4D97-AF65-F5344CB8AC3E}">
        <p14:creationId xmlns:p14="http://schemas.microsoft.com/office/powerpoint/2010/main" val="4205322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D5CC526-9E9E-409C-890A-5149B29A1746}"/>
              </a:ext>
            </a:extLst>
          </p:cNvPr>
          <p:cNvSpPr txBox="1">
            <a:spLocks/>
          </p:cNvSpPr>
          <p:nvPr/>
        </p:nvSpPr>
        <p:spPr>
          <a:xfrm>
            <a:off x="736600" y="1518285"/>
            <a:ext cx="3876040" cy="7966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Methodology</a:t>
            </a:r>
          </a:p>
        </p:txBody>
      </p:sp>
      <p:sp>
        <p:nvSpPr>
          <p:cNvPr id="4" name="Content Placeholder 2">
            <a:extLst>
              <a:ext uri="{FF2B5EF4-FFF2-40B4-BE49-F238E27FC236}">
                <a16:creationId xmlns:a16="http://schemas.microsoft.com/office/drawing/2014/main" id="{0F3C8024-CCFE-4201-9A6B-044E7F2CE327}"/>
              </a:ext>
            </a:extLst>
          </p:cNvPr>
          <p:cNvSpPr txBox="1">
            <a:spLocks/>
          </p:cNvSpPr>
          <p:nvPr/>
        </p:nvSpPr>
        <p:spPr>
          <a:xfrm>
            <a:off x="324484" y="2696528"/>
            <a:ext cx="4143376" cy="2643187"/>
          </a:xfrm>
          <a:prstGeom prst="rect">
            <a:avLst/>
          </a:prstGeom>
        </p:spPr>
        <p:txBody>
          <a:bodyPr>
            <a:normAutofit/>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buFont typeface="Wingdings" pitchFamily="2" charset="2"/>
              <a:buNone/>
            </a:pPr>
            <a:r>
              <a:rPr lang="en-US" dirty="0"/>
              <a:t>Study Areas: </a:t>
            </a:r>
          </a:p>
          <a:p>
            <a:r>
              <a:rPr lang="en-US" dirty="0" err="1"/>
              <a:t>Basona</a:t>
            </a:r>
            <a:r>
              <a:rPr lang="en-US" dirty="0"/>
              <a:t> </a:t>
            </a:r>
            <a:r>
              <a:rPr lang="en-US" dirty="0" err="1"/>
              <a:t>Worena</a:t>
            </a:r>
            <a:r>
              <a:rPr lang="en-US" dirty="0"/>
              <a:t>, </a:t>
            </a:r>
            <a:r>
              <a:rPr lang="en-US" dirty="0" err="1"/>
              <a:t>Sinana</a:t>
            </a:r>
            <a:r>
              <a:rPr lang="en-US" dirty="0"/>
              <a:t> and </a:t>
            </a:r>
            <a:r>
              <a:rPr lang="en-US" dirty="0" err="1"/>
              <a:t>Lemo</a:t>
            </a:r>
            <a:endParaRPr lang="en-US" dirty="0"/>
          </a:p>
          <a:p>
            <a:endParaRPr lang="en-US" dirty="0"/>
          </a:p>
          <a:p>
            <a:r>
              <a:rPr lang="en-US" dirty="0"/>
              <a:t>Located in Amhara, Oromia and SNNPR</a:t>
            </a:r>
          </a:p>
          <a:p>
            <a:endParaRPr lang="en-US" dirty="0"/>
          </a:p>
          <a:p>
            <a:endParaRPr lang="en-US" dirty="0"/>
          </a:p>
        </p:txBody>
      </p:sp>
      <p:pic>
        <p:nvPicPr>
          <p:cNvPr id="5" name="Content Placeholder 3" descr="D:\HAA\Alex\Goshu\Location Map of the Study Area revised.jpg">
            <a:extLst>
              <a:ext uri="{FF2B5EF4-FFF2-40B4-BE49-F238E27FC236}">
                <a16:creationId xmlns:a16="http://schemas.microsoft.com/office/drawing/2014/main" id="{335DD9B4-0466-4037-8A23-5ADC4DAA5396}"/>
              </a:ext>
            </a:extLst>
          </p:cNvPr>
          <p:cNvPicPr>
            <a:picLocks/>
          </p:cNvPicPr>
          <p:nvPr/>
        </p:nvPicPr>
        <p:blipFill rotWithShape="1">
          <a:blip r:embed="rId2">
            <a:extLst>
              <a:ext uri="{28A0092B-C50C-407E-A947-70E740481C1C}">
                <a14:useLocalDpi xmlns:a14="http://schemas.microsoft.com/office/drawing/2010/main" val="0"/>
              </a:ext>
            </a:extLst>
          </a:blip>
          <a:srcRect t="2005" r="2" b="2"/>
          <a:stretch/>
        </p:blipFill>
        <p:spPr bwMode="auto">
          <a:xfrm>
            <a:off x="4962528" y="1872778"/>
            <a:ext cx="6492872" cy="4626286"/>
          </a:xfrm>
          <a:prstGeom prst="rect">
            <a:avLst/>
          </a:prstGeom>
          <a:solidFill>
            <a:sysClr val="windowText" lastClr="000000"/>
          </a:solidFill>
        </p:spPr>
      </p:pic>
    </p:spTree>
    <p:extLst>
      <p:ext uri="{BB962C8B-B14F-4D97-AF65-F5344CB8AC3E}">
        <p14:creationId xmlns:p14="http://schemas.microsoft.com/office/powerpoint/2010/main" val="3493697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E335A1-E011-43A2-A273-3867BA7E0D5D}"/>
              </a:ext>
            </a:extLst>
          </p:cNvPr>
          <p:cNvSpPr txBox="1">
            <a:spLocks/>
          </p:cNvSpPr>
          <p:nvPr/>
        </p:nvSpPr>
        <p:spPr>
          <a:xfrm>
            <a:off x="3522980" y="2092960"/>
            <a:ext cx="6578600" cy="438880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Study design </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A formative research</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Research Approach</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A qualitative research approach </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Sampling</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Participant – AR project beneficiaries</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64 key informant interviews (KIIs) </a:t>
            </a:r>
          </a:p>
          <a:p>
            <a:pPr marL="685800" marR="0" lvl="1" indent="-228600" algn="l"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12 focus group discussion (FGD) of 80 participants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4" name="Title 1">
            <a:extLst>
              <a:ext uri="{FF2B5EF4-FFF2-40B4-BE49-F238E27FC236}">
                <a16:creationId xmlns:a16="http://schemas.microsoft.com/office/drawing/2014/main" id="{00752BA9-ADCC-40A6-A99F-A85AAE71F775}"/>
              </a:ext>
            </a:extLst>
          </p:cNvPr>
          <p:cNvSpPr txBox="1">
            <a:spLocks/>
          </p:cNvSpPr>
          <p:nvPr/>
        </p:nvSpPr>
        <p:spPr>
          <a:xfrm>
            <a:off x="307340" y="1381760"/>
            <a:ext cx="3855720" cy="8778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Methodology</a:t>
            </a:r>
          </a:p>
        </p:txBody>
      </p:sp>
    </p:spTree>
    <p:extLst>
      <p:ext uri="{BB962C8B-B14F-4D97-AF65-F5344CB8AC3E}">
        <p14:creationId xmlns:p14="http://schemas.microsoft.com/office/powerpoint/2010/main" val="546183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4332D550-19E0-4840-B951-B997F4AA85EA}"/>
              </a:ext>
            </a:extLst>
          </p:cNvPr>
          <p:cNvGraphicFramePr>
            <a:graphicFrameLocks noGrp="1"/>
          </p:cNvGraphicFramePr>
          <p:nvPr>
            <p:extLst>
              <p:ext uri="{D42A27DB-BD31-4B8C-83A1-F6EECF244321}">
                <p14:modId xmlns:p14="http://schemas.microsoft.com/office/powerpoint/2010/main" val="727701217"/>
              </p:ext>
            </p:extLst>
          </p:nvPr>
        </p:nvGraphicFramePr>
        <p:xfrm>
          <a:off x="3791902" y="1339190"/>
          <a:ext cx="7841298" cy="5336133"/>
        </p:xfrm>
        <a:graphic>
          <a:graphicData uri="http://schemas.openxmlformats.org/drawingml/2006/table">
            <a:tbl>
              <a:tblPr firstRow="1" firstCol="1" bandRow="1"/>
              <a:tblGrid>
                <a:gridCol w="2100260">
                  <a:extLst>
                    <a:ext uri="{9D8B030D-6E8A-4147-A177-3AD203B41FA5}">
                      <a16:colId xmlns:a16="http://schemas.microsoft.com/office/drawing/2014/main" val="971773007"/>
                    </a:ext>
                  </a:extLst>
                </a:gridCol>
                <a:gridCol w="2431027">
                  <a:extLst>
                    <a:ext uri="{9D8B030D-6E8A-4147-A177-3AD203B41FA5}">
                      <a16:colId xmlns:a16="http://schemas.microsoft.com/office/drawing/2014/main" val="1088236901"/>
                    </a:ext>
                  </a:extLst>
                </a:gridCol>
                <a:gridCol w="1998142">
                  <a:extLst>
                    <a:ext uri="{9D8B030D-6E8A-4147-A177-3AD203B41FA5}">
                      <a16:colId xmlns:a16="http://schemas.microsoft.com/office/drawing/2014/main" val="4069252915"/>
                    </a:ext>
                  </a:extLst>
                </a:gridCol>
                <a:gridCol w="1311869">
                  <a:extLst>
                    <a:ext uri="{9D8B030D-6E8A-4147-A177-3AD203B41FA5}">
                      <a16:colId xmlns:a16="http://schemas.microsoft.com/office/drawing/2014/main" val="2602868400"/>
                    </a:ext>
                  </a:extLst>
                </a:gridCol>
              </a:tblGrid>
              <a:tr h="514756">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a:lnSpc>
                          <a:spcPct val="107000"/>
                        </a:lnSpc>
                        <a:spcBef>
                          <a:spcPts val="0"/>
                        </a:spcBef>
                        <a:spcAft>
                          <a:spcPts val="0"/>
                        </a:spcAft>
                      </a:pPr>
                      <a:r>
                        <a:rPr lang="en-US" sz="1800" dirty="0">
                          <a:effectLst/>
                        </a:rPr>
                        <a:t>Methods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a:lnSpc>
                          <a:spcPct val="107000"/>
                        </a:lnSpc>
                        <a:spcBef>
                          <a:spcPts val="0"/>
                        </a:spcBef>
                        <a:spcAft>
                          <a:spcPts val="0"/>
                        </a:spcAft>
                      </a:pPr>
                      <a:r>
                        <a:rPr lang="en-US" sz="1800" dirty="0">
                          <a:effectLst/>
                        </a:rPr>
                        <a:t>Level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a:lnSpc>
                          <a:spcPct val="107000"/>
                        </a:lnSpc>
                        <a:spcBef>
                          <a:spcPts val="0"/>
                        </a:spcBef>
                        <a:spcAft>
                          <a:spcPts val="0"/>
                        </a:spcAft>
                      </a:pPr>
                      <a:r>
                        <a:rPr lang="en-US" sz="1800" dirty="0">
                          <a:effectLst/>
                        </a:rPr>
                        <a:t>Participants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a:lnSpc>
                          <a:spcPct val="107000"/>
                        </a:lnSpc>
                        <a:spcBef>
                          <a:spcPts val="0"/>
                        </a:spcBef>
                        <a:spcAft>
                          <a:spcPts val="0"/>
                        </a:spcAft>
                      </a:pPr>
                      <a:r>
                        <a:rPr lang="en-US" sz="1800" dirty="0">
                          <a:effectLst/>
                        </a:rPr>
                        <a:t>Total Number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solidFill>
                  </a:tcPr>
                </a:tc>
                <a:extLst>
                  <a:ext uri="{0D108BD9-81ED-4DB2-BD59-A6C34878D82A}">
                    <a16:rowId xmlns:a16="http://schemas.microsoft.com/office/drawing/2014/main" val="62528940"/>
                  </a:ext>
                </a:extLst>
              </a:tr>
              <a:tr h="514756">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Project document review</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grid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International; National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34569820"/>
                  </a:ext>
                </a:extLst>
              </a:tr>
              <a:tr h="514756">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Key Informant Interviews (KII)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Regional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Research center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3530361417"/>
                  </a:ext>
                </a:extLst>
              </a:tr>
              <a:tr h="251541">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Regional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University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1</a:t>
                      </a: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3494327042"/>
                  </a:ext>
                </a:extLst>
              </a:tr>
              <a:tr h="514756">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District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Woreda Office of Agriculture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1056538079"/>
                  </a:ext>
                </a:extLst>
              </a:tr>
              <a:tr h="514756">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District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Woreda Office of Health</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1065872017"/>
                  </a:ext>
                </a:extLst>
              </a:tr>
              <a:tr h="378667">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District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AR field staff</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2436978663"/>
                  </a:ext>
                </a:extLst>
              </a:tr>
              <a:tr h="378667">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Community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AR beneficiaries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34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3317835274"/>
                  </a:ext>
                </a:extLst>
              </a:tr>
              <a:tr h="514756">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Community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Health Extension Workers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9</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865557549"/>
                  </a:ext>
                </a:extLst>
              </a:tr>
              <a:tr h="251541">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Community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Development Agents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dirty="0">
                          <a:effectLst/>
                        </a:rPr>
                        <a:t>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40000"/>
                      </a:sysClr>
                    </a:solidFill>
                  </a:tcPr>
                </a:tc>
                <a:extLst>
                  <a:ext uri="{0D108BD9-81ED-4DB2-BD59-A6C34878D82A}">
                    <a16:rowId xmlns:a16="http://schemas.microsoft.com/office/drawing/2014/main" val="3738346094"/>
                  </a:ext>
                </a:extLst>
              </a:tr>
              <a:tr h="251541">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Total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a:lnSpc>
                          <a:spcPct val="107000"/>
                        </a:lnSpc>
                        <a:spcBef>
                          <a:spcPts val="0"/>
                        </a:spcBef>
                        <a:spcAft>
                          <a:spcPts val="0"/>
                        </a:spcAft>
                      </a:pPr>
                      <a:r>
                        <a:rPr lang="en-US" sz="1800" dirty="0">
                          <a:effectLst/>
                        </a:rPr>
                        <a:t>64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2348778458"/>
                  </a:ext>
                </a:extLst>
              </a:tr>
            </a:tbl>
          </a:graphicData>
        </a:graphic>
      </p:graphicFrame>
      <p:sp>
        <p:nvSpPr>
          <p:cNvPr id="4" name="Title 1">
            <a:extLst>
              <a:ext uri="{FF2B5EF4-FFF2-40B4-BE49-F238E27FC236}">
                <a16:creationId xmlns:a16="http://schemas.microsoft.com/office/drawing/2014/main" id="{99676C6A-12CD-403D-93A1-E17CBB99B2F9}"/>
              </a:ext>
            </a:extLst>
          </p:cNvPr>
          <p:cNvSpPr txBox="1">
            <a:spLocks/>
          </p:cNvSpPr>
          <p:nvPr/>
        </p:nvSpPr>
        <p:spPr>
          <a:xfrm>
            <a:off x="320040" y="1432560"/>
            <a:ext cx="3215640" cy="87376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Methodology</a:t>
            </a:r>
          </a:p>
        </p:txBody>
      </p:sp>
    </p:spTree>
    <p:extLst>
      <p:ext uri="{BB962C8B-B14F-4D97-AF65-F5344CB8AC3E}">
        <p14:creationId xmlns:p14="http://schemas.microsoft.com/office/powerpoint/2010/main" val="10443805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3" id="{ED7DE2DF-E474-4BAC-9361-5826CB4712A3}" vid="{C8A89AE2-0F92-40D4-A237-911D7B474A71}"/>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3" id="{ED7DE2DF-E474-4BAC-9361-5826CB4712A3}" vid="{1374483B-9A9E-4D79-9057-3943A17399E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511</TotalTime>
  <Words>3051</Words>
  <Application>Microsoft Office PowerPoint</Application>
  <PresentationFormat>Widescreen</PresentationFormat>
  <Paragraphs>647</Paragraphs>
  <Slides>44</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44</vt:i4>
      </vt:variant>
    </vt:vector>
  </HeadingPairs>
  <TitlesOfParts>
    <vt:vector size="53" baseType="lpstr">
      <vt:lpstr>Arial</vt:lpstr>
      <vt:lpstr>Calibri</vt:lpstr>
      <vt:lpstr>Calibri Light</vt:lpstr>
      <vt:lpstr>Cambria</vt:lpstr>
      <vt:lpstr>Gill Sans</vt:lpstr>
      <vt:lpstr>Times New Roman</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Project partners in Ethiopia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Gebru, Mestawet (Alliance Bioversity-CIAT)</dc:creator>
  <cp:lastModifiedBy>Seifu, Haimanot (ILRI)</cp:lastModifiedBy>
  <cp:revision>39</cp:revision>
  <dcterms:created xsi:type="dcterms:W3CDTF">2021-05-13T19:23:51Z</dcterms:created>
  <dcterms:modified xsi:type="dcterms:W3CDTF">2021-05-18T19:44:26Z</dcterms:modified>
</cp:coreProperties>
</file>