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8"/>
  </p:notesMasterIdLst>
  <p:handoutMasterIdLst>
    <p:handoutMasterId r:id="rId79"/>
  </p:handoutMasterIdLst>
  <p:sldIdLst>
    <p:sldId id="256" r:id="rId5"/>
    <p:sldId id="338" r:id="rId6"/>
    <p:sldId id="263" r:id="rId7"/>
    <p:sldId id="268" r:id="rId8"/>
    <p:sldId id="269" r:id="rId9"/>
    <p:sldId id="271" r:id="rId10"/>
    <p:sldId id="272" r:id="rId11"/>
    <p:sldId id="273" r:id="rId12"/>
    <p:sldId id="274" r:id="rId13"/>
    <p:sldId id="270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94" r:id="rId22"/>
    <p:sldId id="282" r:id="rId23"/>
    <p:sldId id="283" r:id="rId24"/>
    <p:sldId id="284" r:id="rId25"/>
    <p:sldId id="285" r:id="rId26"/>
    <p:sldId id="267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6" r:id="rId44"/>
    <p:sldId id="305" r:id="rId45"/>
    <p:sldId id="304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2" r:id="rId61"/>
    <p:sldId id="323" r:id="rId62"/>
    <p:sldId id="321" r:id="rId63"/>
    <p:sldId id="324" r:id="rId64"/>
    <p:sldId id="325" r:id="rId65"/>
    <p:sldId id="326" r:id="rId66"/>
    <p:sldId id="329" r:id="rId67"/>
    <p:sldId id="328" r:id="rId68"/>
    <p:sldId id="327" r:id="rId69"/>
    <p:sldId id="330" r:id="rId70"/>
    <p:sldId id="331" r:id="rId71"/>
    <p:sldId id="332" r:id="rId72"/>
    <p:sldId id="333" r:id="rId73"/>
    <p:sldId id="334" r:id="rId74"/>
    <p:sldId id="335" r:id="rId75"/>
    <p:sldId id="336" r:id="rId76"/>
    <p:sldId id="337" r:id="rId7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4508"/>
    <a:srgbClr val="682521"/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835" autoAdjust="0"/>
  </p:normalViewPr>
  <p:slideViewPr>
    <p:cSldViewPr>
      <p:cViewPr varScale="1">
        <p:scale>
          <a:sx n="116" d="100"/>
          <a:sy n="116" d="100"/>
        </p:scale>
        <p:origin x="150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1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CF1E203A-BDD8-4732-BE1E-B8CF69321161}" type="datetimeFigureOut">
              <a:rPr lang="en-US"/>
              <a:pPr>
                <a:defRPr/>
              </a:pPr>
              <a:t>3/9/2017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D2C38170-060B-46BD-876A-3B04EFBCD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3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4D991D3-2C08-4649-9AC2-A01C7D1858BF}" type="datetimeFigureOut">
              <a:rPr lang="en-US"/>
              <a:pPr>
                <a:defRPr/>
              </a:pPr>
              <a:t>3/9/2017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A0AF9E4-7480-4FF1-BC1C-E9CD489C7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67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GB" altLang="en-US" smtClean="0"/>
              <a:t> </a:t>
            </a:r>
          </a:p>
          <a:p>
            <a:r>
              <a:rPr lang="en-GB" altLang="en-US" smtClean="0"/>
              <a:t>To replace a photo above, copy and paste this link in your browser: </a:t>
            </a:r>
            <a:r>
              <a:rPr lang="en-GB" altLang="en-US" u="sng" smtClean="0">
                <a:hlinkClick r:id="rId3"/>
              </a:rPr>
              <a:t>http://www.flickr.com/photos/ilri/sets/72157632057087650/detail/</a:t>
            </a:r>
            <a:r>
              <a:rPr lang="en-GB" altLang="en-US" smtClean="0"/>
              <a:t> </a:t>
            </a:r>
          </a:p>
          <a:p>
            <a:r>
              <a:rPr lang="en-GB" altLang="en-US" smtClean="0"/>
              <a:t> </a:t>
            </a:r>
          </a:p>
          <a:p>
            <a:r>
              <a:rPr lang="en-GB" altLang="en-US" smtClean="0"/>
              <a:t>Find a photo you like and the right size, copy and paste it in the block above.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F2D14A3-4473-440B-B419-21673ED0B61B}" type="slidenum">
              <a:rPr lang="en-GB" altLang="en-U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3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754789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29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39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49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59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69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70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71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72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1E23651B-09C4-4731-868B-E61553493757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40130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hyperlink" Target="http://www.cgiar.org/about-us/our-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139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78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306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3942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5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85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1827213" y="6551613"/>
            <a:ext cx="6096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5F0500"/>
              </a:buClr>
            </a:pPr>
            <a:r>
              <a:rPr lang="en-GB" altLang="en-US" sz="1000"/>
              <a:t>This presentation is licensed for use under the Creative Commons Attribution 4.0 International Licence.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525" y="2303463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US" sz="3200" i="1" dirty="0" smtClean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95525" y="314960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5F0500"/>
              </a:buClr>
            </a:pPr>
            <a:r>
              <a:rPr lang="en-GB" altLang="en-US" sz="320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5" name="Picture 5" descr="cc-by 88x31.pn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838" y="6569075"/>
            <a:ext cx="5873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47775" y="3992563"/>
            <a:ext cx="6500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dirty="0" smtClean="0">
                <a:latin typeface="+mj-lt"/>
              </a:rPr>
              <a:t>ILRI thanks all donors and organizations which globally support its work through their contributions to the </a:t>
            </a:r>
            <a:r>
              <a:rPr lang="en-US" sz="1200" dirty="0" smtClean="0">
                <a:latin typeface="+mj-lt"/>
                <a:hlinkClick r:id="rId4"/>
              </a:rPr>
              <a:t>CGIAR system</a:t>
            </a:r>
            <a:endParaRPr lang="en-US" sz="1200" b="1" dirty="0" smtClean="0">
              <a:solidFill>
                <a:srgbClr val="72201E"/>
              </a:solidFill>
              <a:latin typeface="+mj-lt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838" y="4959350"/>
            <a:ext cx="650240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23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tif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254595"/>
            <a:ext cx="9144000" cy="1446213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Innovation platforms for agricultural development case studies</a:t>
            </a:r>
          </a:p>
          <a:p>
            <a:pPr>
              <a:defRPr/>
            </a:pPr>
            <a:r>
              <a:rPr lang="en-US" dirty="0" smtClean="0"/>
              <a:t>- </a:t>
            </a:r>
            <a:r>
              <a:rPr lang="en-US" dirty="0" err="1" smtClean="0"/>
              <a:t>Bubaare</a:t>
            </a:r>
            <a:r>
              <a:rPr lang="en-US" dirty="0" smtClean="0"/>
              <a:t> </a:t>
            </a:r>
            <a:r>
              <a:rPr lang="en-US" dirty="0"/>
              <a:t>Innovation Platform Multipurpose Cooperative Society </a:t>
            </a:r>
            <a:r>
              <a:rPr lang="en-US" dirty="0" smtClean="0"/>
              <a:t>Ltd -</a:t>
            </a:r>
          </a:p>
        </p:txBody>
      </p:sp>
      <p:pic>
        <p:nvPicPr>
          <p:cNvPr id="13" name="image12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2576" y="2924944"/>
            <a:ext cx="3628815" cy="17281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13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2928661"/>
            <a:ext cx="3606136" cy="1717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14.jpe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>
            <a:off x="7141609" y="2924944"/>
            <a:ext cx="3594796" cy="171776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" name="Group 16"/>
          <p:cNvGrpSpPr/>
          <p:nvPr/>
        </p:nvGrpSpPr>
        <p:grpSpPr>
          <a:xfrm>
            <a:off x="0" y="5789352"/>
            <a:ext cx="9126009" cy="973766"/>
            <a:chOff x="14920" y="5816003"/>
            <a:chExt cx="8655122" cy="97376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64877" y="6069958"/>
              <a:ext cx="2379165" cy="38695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0010" y="5816003"/>
              <a:ext cx="1295330" cy="928111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75632" y="6017373"/>
              <a:ext cx="994410" cy="43953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920" y="5921601"/>
              <a:ext cx="1993104" cy="767345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2134" y="5816003"/>
              <a:ext cx="973766" cy="97376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5"/>
          <p:cNvSpPr/>
          <p:nvPr/>
        </p:nvSpPr>
        <p:spPr>
          <a:xfrm>
            <a:off x="971600" y="2132856"/>
            <a:ext cx="7128792" cy="352839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344676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They contribute to technological and 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institutional </a:t>
            </a:r>
            <a:r>
              <a:rPr lang="en-US" sz="3000" b="1" dirty="0" smtClean="0">
                <a:solidFill>
                  <a:srgbClr val="000000"/>
                </a:solidFill>
                <a:latin typeface="Calibri"/>
                <a:cs typeface="Calibri"/>
              </a:rPr>
              <a:t>agricultural </a:t>
            </a:r>
            <a:r>
              <a:rPr lang="en-US" sz="3000" b="1" dirty="0">
                <a:solidFill>
                  <a:srgbClr val="000000"/>
                </a:solidFill>
                <a:latin typeface="Calibri"/>
                <a:cs typeface="Calibri"/>
              </a:rPr>
              <a:t>innovations. </a:t>
            </a:r>
          </a:p>
          <a:p>
            <a:pPr lvl="0" algn="ctr" defTabSz="344676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0" algn="ctr" defTabSz="344676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Examples: ICT, machinery, market approaches, mode of 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organization,</a:t>
            </a:r>
            <a:endParaRPr lang="en-US" sz="30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0" algn="ctr" defTabSz="344676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 policies and rules.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 smtClean="0">
                <a:solidFill>
                  <a:srgbClr val="FFFFFF"/>
                </a:solidFill>
                <a:cs typeface="Calibri"/>
              </a:rPr>
              <a:t>IPs’ Main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2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5"/>
          <p:cNvSpPr/>
          <p:nvPr/>
        </p:nvSpPr>
        <p:spPr>
          <a:xfrm>
            <a:off x="971600" y="2708920"/>
            <a:ext cx="7128792" cy="2520280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344676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They facilitate </a:t>
            </a:r>
            <a:r>
              <a:rPr lang="en-US" sz="3000" b="1" dirty="0">
                <a:solidFill>
                  <a:srgbClr val="000000"/>
                </a:solidFill>
                <a:latin typeface="Calibri"/>
                <a:cs typeface="Calibri"/>
              </a:rPr>
              <a:t>collaboration in networks</a:t>
            </a: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 of farmers, extension officers, policy makers, researchers, NGOs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, the </a:t>
            </a: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private sector and </a:t>
            </a:r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other stakeholder </a:t>
            </a: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groups.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>
                <a:solidFill>
                  <a:srgbClr val="FFFFFF"/>
                </a:solidFill>
                <a:cs typeface="Calibri"/>
              </a:rPr>
              <a:t>IPs’ Main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87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5"/>
          <p:cNvSpPr/>
          <p:nvPr/>
        </p:nvSpPr>
        <p:spPr>
          <a:xfrm>
            <a:off x="971600" y="3068960"/>
            <a:ext cx="7128792" cy="158417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344676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  <a:latin typeface="Calibri"/>
                <a:cs typeface="Calibri"/>
              </a:rPr>
              <a:t>They provide opportunities for </a:t>
            </a:r>
            <a:r>
              <a:rPr lang="en-US" sz="3000" b="1" dirty="0">
                <a:solidFill>
                  <a:srgbClr val="000000"/>
                </a:solidFill>
                <a:latin typeface="Calibri"/>
                <a:cs typeface="Calibri"/>
              </a:rPr>
              <a:t>exchange of knowledge, learning, experience and negotiations.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>
                <a:solidFill>
                  <a:srgbClr val="FFFFFF"/>
                </a:solidFill>
                <a:cs typeface="Calibri"/>
              </a:rPr>
              <a:t>IPs’ Main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0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 smtClean="0">
                <a:solidFill>
                  <a:srgbClr val="FFFFFF"/>
                </a:solidFill>
                <a:cs typeface="Calibri"/>
              </a:rPr>
              <a:t>IPs’ Benefits</a:t>
            </a:r>
            <a:endParaRPr lang="en-US" dirty="0"/>
          </a:p>
        </p:txBody>
      </p:sp>
      <p:sp>
        <p:nvSpPr>
          <p:cNvPr id="4" name="Shape 124"/>
          <p:cNvSpPr/>
          <p:nvPr/>
        </p:nvSpPr>
        <p:spPr>
          <a:xfrm>
            <a:off x="3923928" y="2924944"/>
            <a:ext cx="1944216" cy="64807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309624">
              <a:defRPr sz="42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</a:rPr>
              <a:t>R</a:t>
            </a:r>
            <a:r>
              <a:rPr sz="3000" dirty="0" smtClean="0">
                <a:solidFill>
                  <a:srgbClr val="000000"/>
                </a:solidFill>
              </a:rPr>
              <a:t>esearch</a:t>
            </a:r>
            <a:endParaRPr sz="3000" dirty="0">
              <a:solidFill>
                <a:srgbClr val="000000"/>
              </a:solidFill>
            </a:endParaRPr>
          </a:p>
        </p:txBody>
      </p:sp>
      <p:sp>
        <p:nvSpPr>
          <p:cNvPr id="6" name="Shape 126"/>
          <p:cNvSpPr/>
          <p:nvPr/>
        </p:nvSpPr>
        <p:spPr>
          <a:xfrm>
            <a:off x="6804248" y="2996952"/>
            <a:ext cx="1944216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80415">
              <a:defRPr sz="41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</a:rPr>
              <a:t>S</a:t>
            </a:r>
            <a:r>
              <a:rPr sz="3000" dirty="0" smtClean="0">
                <a:solidFill>
                  <a:srgbClr val="000000"/>
                </a:solidFill>
              </a:rPr>
              <a:t>trategies</a:t>
            </a:r>
            <a:endParaRPr sz="3000" dirty="0">
              <a:solidFill>
                <a:srgbClr val="000000"/>
              </a:solidFill>
            </a:endParaRPr>
          </a:p>
        </p:txBody>
      </p:sp>
      <p:sp>
        <p:nvSpPr>
          <p:cNvPr id="7" name="Shape 127"/>
          <p:cNvSpPr/>
          <p:nvPr/>
        </p:nvSpPr>
        <p:spPr>
          <a:xfrm>
            <a:off x="611560" y="2924944"/>
            <a:ext cx="2376264" cy="720080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74574">
              <a:defRPr sz="40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</a:rPr>
              <a:t>S</a:t>
            </a:r>
            <a:r>
              <a:rPr sz="3000" dirty="0" smtClean="0">
                <a:solidFill>
                  <a:srgbClr val="000000"/>
                </a:solidFill>
              </a:rPr>
              <a:t>takeholders</a:t>
            </a:r>
            <a:endParaRPr sz="3000" dirty="0">
              <a:solidFill>
                <a:srgbClr val="000000"/>
              </a:solidFill>
            </a:endParaRPr>
          </a:p>
        </p:txBody>
      </p:sp>
      <p:sp>
        <p:nvSpPr>
          <p:cNvPr id="8" name="Shape 128"/>
          <p:cNvSpPr/>
          <p:nvPr/>
        </p:nvSpPr>
        <p:spPr>
          <a:xfrm>
            <a:off x="1547664" y="5517232"/>
            <a:ext cx="2808312" cy="64807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92100">
              <a:defRPr sz="43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</a:rPr>
              <a:t>D</a:t>
            </a:r>
            <a:r>
              <a:rPr sz="3000" dirty="0" smtClean="0">
                <a:solidFill>
                  <a:srgbClr val="000000"/>
                </a:solidFill>
              </a:rPr>
              <a:t>evelopment</a:t>
            </a:r>
            <a:endParaRPr sz="3000" dirty="0">
              <a:solidFill>
                <a:srgbClr val="000000"/>
              </a:solidFill>
            </a:endParaRPr>
          </a:p>
        </p:txBody>
      </p:sp>
      <p:sp>
        <p:nvSpPr>
          <p:cNvPr id="9" name="Shape 129"/>
          <p:cNvSpPr/>
          <p:nvPr/>
        </p:nvSpPr>
        <p:spPr>
          <a:xfrm>
            <a:off x="5364088" y="5517232"/>
            <a:ext cx="2664296" cy="792088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</a:rPr>
              <a:t>P</a:t>
            </a:r>
            <a:r>
              <a:rPr sz="3000" dirty="0" smtClean="0">
                <a:solidFill>
                  <a:srgbClr val="000000"/>
                </a:solidFill>
              </a:rPr>
              <a:t>olicies </a:t>
            </a:r>
            <a:r>
              <a:rPr sz="3000" dirty="0">
                <a:solidFill>
                  <a:srgbClr val="000000"/>
                </a:solidFill>
              </a:rPr>
              <a:t>&amp; laws</a:t>
            </a:r>
          </a:p>
        </p:txBody>
      </p:sp>
      <p:grpSp>
        <p:nvGrpSpPr>
          <p:cNvPr id="10" name="Group 132"/>
          <p:cNvGrpSpPr/>
          <p:nvPr/>
        </p:nvGrpSpPr>
        <p:grpSpPr>
          <a:xfrm>
            <a:off x="5364088" y="4005064"/>
            <a:ext cx="2040402" cy="1624993"/>
            <a:chOff x="0" y="0"/>
            <a:chExt cx="3225637" cy="2568924"/>
          </a:xfrm>
        </p:grpSpPr>
        <p:pic>
          <p:nvPicPr>
            <p:cNvPr id="11" name="image8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000" y="88899"/>
              <a:ext cx="2971637" cy="22387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image8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0"/>
              <a:ext cx="3225639" cy="2568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3" name="Group 135"/>
          <p:cNvGrpSpPr/>
          <p:nvPr/>
        </p:nvGrpSpPr>
        <p:grpSpPr>
          <a:xfrm>
            <a:off x="539552" y="1412776"/>
            <a:ext cx="2093193" cy="1602586"/>
            <a:chOff x="-1" y="0"/>
            <a:chExt cx="3309094" cy="2533502"/>
          </a:xfrm>
        </p:grpSpPr>
        <p:pic>
          <p:nvPicPr>
            <p:cNvPr id="14" name="image5.jpe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998" y="88899"/>
              <a:ext cx="3055095" cy="22033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image4.png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" y="0"/>
              <a:ext cx="3309095" cy="25335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6" name="Group 138"/>
          <p:cNvGrpSpPr/>
          <p:nvPr/>
        </p:nvGrpSpPr>
        <p:grpSpPr>
          <a:xfrm>
            <a:off x="3419872" y="1484784"/>
            <a:ext cx="2234219" cy="1582597"/>
            <a:chOff x="0" y="0"/>
            <a:chExt cx="3532039" cy="2501900"/>
          </a:xfrm>
        </p:grpSpPr>
        <p:pic>
          <p:nvPicPr>
            <p:cNvPr id="17" name="image9.jpeg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999" y="88900"/>
              <a:ext cx="3278040" cy="2171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9.png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0"/>
              <a:ext cx="3532040" cy="2501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9" name="Group 141"/>
          <p:cNvGrpSpPr/>
          <p:nvPr/>
        </p:nvGrpSpPr>
        <p:grpSpPr>
          <a:xfrm>
            <a:off x="1547664" y="4005064"/>
            <a:ext cx="2123136" cy="1582597"/>
            <a:chOff x="0" y="0"/>
            <a:chExt cx="3356430" cy="2501900"/>
          </a:xfrm>
        </p:grpSpPr>
        <p:pic>
          <p:nvPicPr>
            <p:cNvPr id="20" name="image10.jpeg"/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3102431" cy="2171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image10.png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3356431" cy="2501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2" name="Group 144"/>
          <p:cNvGrpSpPr/>
          <p:nvPr/>
        </p:nvGrpSpPr>
        <p:grpSpPr>
          <a:xfrm>
            <a:off x="6372200" y="1556792"/>
            <a:ext cx="2224485" cy="1582597"/>
            <a:chOff x="0" y="0"/>
            <a:chExt cx="3516650" cy="2501900"/>
          </a:xfrm>
        </p:grpSpPr>
        <p:pic>
          <p:nvPicPr>
            <p:cNvPr id="23" name="image11.jpeg"/>
            <p:cNvPicPr/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3262651" cy="2171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image11.png"/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3516651" cy="2501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93813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  <p:bldP spid="6" grpId="0" animBg="1" advAuto="0"/>
      <p:bldP spid="7" grpId="0" animBg="1" advAuto="0"/>
      <p:bldP spid="8" grpId="0" animBg="1" advAuto="0"/>
      <p:bldP spid="9" grpId="0" animBg="1" advAuto="0"/>
      <p:bldP spid="10" grpId="0" animBg="1" advAuto="0"/>
      <p:bldP spid="13" grpId="0" animBg="1" advAuto="0"/>
      <p:bldP spid="16" grpId="0" animBg="1" advAuto="0"/>
      <p:bldP spid="19" grpId="0" animBg="1" advAuto="0"/>
      <p:bldP spid="22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 smtClean="0">
                <a:solidFill>
                  <a:srgbClr val="FFFFFF"/>
                </a:solidFill>
                <a:cs typeface="Calibri"/>
              </a:rPr>
              <a:t>IPs’ Benefits</a:t>
            </a:r>
            <a:endParaRPr lang="en-US" dirty="0"/>
          </a:p>
        </p:txBody>
      </p:sp>
      <p:sp>
        <p:nvSpPr>
          <p:cNvPr id="9" name="Shape 129"/>
          <p:cNvSpPr/>
          <p:nvPr/>
        </p:nvSpPr>
        <p:spPr>
          <a:xfrm>
            <a:off x="1115616" y="2564904"/>
            <a:ext cx="7056784" cy="230425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000000"/>
                </a:solidFill>
              </a:rPr>
              <a:t>IPs can strengthen the capacity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000000"/>
                </a:solidFill>
              </a:rPr>
              <a:t>to innovate among interdependent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000000"/>
                </a:solidFill>
              </a:rPr>
              <a:t>groups of stakeholders.</a:t>
            </a:r>
          </a:p>
        </p:txBody>
      </p:sp>
    </p:spTree>
    <p:extLst>
      <p:ext uri="{BB962C8B-B14F-4D97-AF65-F5344CB8AC3E}">
        <p14:creationId xmlns:p14="http://schemas.microsoft.com/office/powerpoint/2010/main" val="9103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 smtClean="0">
                <a:solidFill>
                  <a:srgbClr val="FFFFFF"/>
                </a:solidFill>
                <a:cs typeface="Calibri"/>
              </a:rPr>
              <a:t>IPs’ Benefits</a:t>
            </a:r>
            <a:endParaRPr lang="en-US" dirty="0"/>
          </a:p>
        </p:txBody>
      </p:sp>
      <p:sp>
        <p:nvSpPr>
          <p:cNvPr id="9" name="Shape 129"/>
          <p:cNvSpPr/>
          <p:nvPr/>
        </p:nvSpPr>
        <p:spPr>
          <a:xfrm>
            <a:off x="1187624" y="2564904"/>
            <a:ext cx="6912768" cy="230425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000000"/>
                </a:solidFill>
              </a:rPr>
              <a:t>IPs have potential to perform robust agricultural research, development and policy strategies.</a:t>
            </a:r>
          </a:p>
        </p:txBody>
      </p:sp>
    </p:spTree>
    <p:extLst>
      <p:ext uri="{BB962C8B-B14F-4D97-AF65-F5344CB8AC3E}">
        <p14:creationId xmlns:p14="http://schemas.microsoft.com/office/powerpoint/2010/main" val="232147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 smtClean="0">
                <a:solidFill>
                  <a:srgbClr val="FFFFFF"/>
                </a:solidFill>
                <a:cs typeface="Calibri"/>
              </a:rPr>
              <a:t>IPs’ Benefits</a:t>
            </a:r>
            <a:endParaRPr lang="en-US" dirty="0"/>
          </a:p>
        </p:txBody>
      </p:sp>
      <p:sp>
        <p:nvSpPr>
          <p:cNvPr id="9" name="Shape 129"/>
          <p:cNvSpPr/>
          <p:nvPr/>
        </p:nvSpPr>
        <p:spPr>
          <a:xfrm>
            <a:off x="1187624" y="2564904"/>
            <a:ext cx="6912768" cy="2520280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000000"/>
                </a:solidFill>
              </a:rPr>
              <a:t>IPs can function on different levels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000000"/>
                </a:solidFill>
              </a:rPr>
              <a:t>ranging from the community or village level </a:t>
            </a:r>
            <a:r>
              <a:rPr lang="en-US" sz="3600" dirty="0" smtClean="0">
                <a:solidFill>
                  <a:srgbClr val="000000"/>
                </a:solidFill>
              </a:rPr>
              <a:t>to </a:t>
            </a:r>
            <a:r>
              <a:rPr lang="en-US" sz="3600" dirty="0">
                <a:solidFill>
                  <a:srgbClr val="000000"/>
                </a:solidFill>
              </a:rPr>
              <a:t>the administrative or </a:t>
            </a:r>
            <a:r>
              <a:rPr lang="en-US" sz="3600" dirty="0" err="1">
                <a:solidFill>
                  <a:srgbClr val="000000"/>
                </a:solidFill>
              </a:rPr>
              <a:t>spacial</a:t>
            </a:r>
            <a:r>
              <a:rPr lang="en-US" sz="3600" dirty="0">
                <a:solidFill>
                  <a:srgbClr val="000000"/>
                </a:solidFill>
              </a:rPr>
              <a:t> levels.</a:t>
            </a:r>
          </a:p>
        </p:txBody>
      </p:sp>
    </p:spTree>
    <p:extLst>
      <p:ext uri="{BB962C8B-B14F-4D97-AF65-F5344CB8AC3E}">
        <p14:creationId xmlns:p14="http://schemas.microsoft.com/office/powerpoint/2010/main" val="53724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29"/>
          <p:cNvSpPr/>
          <p:nvPr/>
        </p:nvSpPr>
        <p:spPr>
          <a:xfrm>
            <a:off x="467544" y="1412776"/>
            <a:ext cx="4608512" cy="424847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Between 2008-2020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Forum for Agricultural Research in Africa (FARA)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developed, funded and implemented a research </a:t>
            </a:r>
            <a:r>
              <a:rPr lang="en-US" sz="3000" dirty="0" smtClean="0">
                <a:solidFill>
                  <a:srgbClr val="000000"/>
                </a:solidFill>
              </a:rPr>
              <a:t>program </a:t>
            </a:r>
            <a:r>
              <a:rPr lang="en-US" sz="3000" dirty="0">
                <a:solidFill>
                  <a:srgbClr val="000000"/>
                </a:solidFill>
              </a:rPr>
              <a:t>called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Sub Saharan Africa Challenge </a:t>
            </a:r>
            <a:r>
              <a:rPr lang="en-US" sz="3000" b="1" dirty="0" err="1" smtClean="0">
                <a:solidFill>
                  <a:srgbClr val="000000"/>
                </a:solidFill>
              </a:rPr>
              <a:t>Programme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 smtClean="0">
                <a:solidFill>
                  <a:srgbClr val="000000"/>
                </a:solidFill>
              </a:rPr>
              <a:t>(</a:t>
            </a:r>
            <a:r>
              <a:rPr lang="en-US" sz="3000" b="1" dirty="0">
                <a:solidFill>
                  <a:srgbClr val="000000"/>
                </a:solidFill>
              </a:rPr>
              <a:t>SSA CP).</a:t>
            </a:r>
          </a:p>
        </p:txBody>
      </p:sp>
      <p:pic>
        <p:nvPicPr>
          <p:cNvPr id="4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104" y="5301208"/>
            <a:ext cx="3128694" cy="1412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2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1412776"/>
            <a:ext cx="3492608" cy="369076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9226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29"/>
          <p:cNvSpPr/>
          <p:nvPr/>
        </p:nvSpPr>
        <p:spPr>
          <a:xfrm>
            <a:off x="467544" y="1412776"/>
            <a:ext cx="8352928" cy="424847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The </a:t>
            </a:r>
            <a:r>
              <a:rPr lang="en-US" sz="3000" dirty="0" smtClean="0">
                <a:solidFill>
                  <a:srgbClr val="000000"/>
                </a:solidFill>
              </a:rPr>
              <a:t>program </a:t>
            </a:r>
            <a:r>
              <a:rPr lang="en-US" sz="3000" dirty="0">
                <a:solidFill>
                  <a:srgbClr val="000000"/>
                </a:solidFill>
              </a:rPr>
              <a:t>used 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Integrated Agricultural 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b="1" dirty="0" smtClean="0">
                <a:solidFill>
                  <a:srgbClr val="000000"/>
                </a:solidFill>
              </a:rPr>
              <a:t>Research </a:t>
            </a:r>
            <a:r>
              <a:rPr lang="en-US" sz="3000" b="1" dirty="0">
                <a:solidFill>
                  <a:srgbClr val="000000"/>
                </a:solidFill>
              </a:rPr>
              <a:t>for Development </a:t>
            </a:r>
            <a:endParaRPr lang="en-US" sz="3000" b="1" dirty="0" smtClean="0">
              <a:solidFill>
                <a:srgbClr val="000000"/>
              </a:solidFill>
            </a:endParaRP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b="1" dirty="0" smtClean="0">
                <a:solidFill>
                  <a:srgbClr val="000000"/>
                </a:solidFill>
              </a:rPr>
              <a:t>Approach </a:t>
            </a:r>
            <a:r>
              <a:rPr lang="en-US" sz="3000" b="1" dirty="0">
                <a:solidFill>
                  <a:srgbClr val="000000"/>
                </a:solidFill>
              </a:rPr>
              <a:t>(ARDA) </a:t>
            </a:r>
            <a:r>
              <a:rPr lang="en-US" sz="3000" dirty="0">
                <a:solidFill>
                  <a:srgbClr val="000000"/>
                </a:solidFill>
              </a:rPr>
              <a:t>- 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an innovation-</a:t>
            </a:r>
            <a:r>
              <a:rPr lang="en-US" sz="3000" dirty="0" smtClean="0">
                <a:solidFill>
                  <a:srgbClr val="000000"/>
                </a:solidFill>
              </a:rPr>
              <a:t>based research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000000"/>
                </a:solidFill>
              </a:rPr>
              <a:t>approach involving many 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000000"/>
                </a:solidFill>
              </a:rPr>
              <a:t>stakeholders </a:t>
            </a:r>
            <a:r>
              <a:rPr lang="en-US" sz="3000" dirty="0">
                <a:solidFill>
                  <a:srgbClr val="000000"/>
                </a:solidFill>
              </a:rPr>
              <a:t>and innovative partnerships.</a:t>
            </a:r>
          </a:p>
        </p:txBody>
      </p:sp>
      <p:pic>
        <p:nvPicPr>
          <p:cNvPr id="4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104" y="5301208"/>
            <a:ext cx="3128694" cy="1412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5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7573" y="1484784"/>
            <a:ext cx="3447250" cy="235446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6416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29"/>
          <p:cNvSpPr/>
          <p:nvPr/>
        </p:nvSpPr>
        <p:spPr>
          <a:xfrm>
            <a:off x="611560" y="1844824"/>
            <a:ext cx="4392488" cy="3312368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SSPCA formed </a:t>
            </a:r>
            <a:r>
              <a:rPr lang="en-US" sz="3000" b="1" dirty="0">
                <a:solidFill>
                  <a:srgbClr val="000000"/>
                </a:solidFill>
              </a:rPr>
              <a:t>12 IPs </a:t>
            </a:r>
            <a:r>
              <a:rPr lang="en-US" sz="3000" dirty="0">
                <a:solidFill>
                  <a:srgbClr val="000000"/>
                </a:solidFill>
              </a:rPr>
              <a:t>in the region, 4 in each </a:t>
            </a:r>
            <a:r>
              <a:rPr lang="en-US" sz="3000" dirty="0" smtClean="0">
                <a:solidFill>
                  <a:srgbClr val="000000"/>
                </a:solidFill>
              </a:rPr>
              <a:t>participating </a:t>
            </a:r>
            <a:r>
              <a:rPr lang="en-US" sz="3000" dirty="0">
                <a:solidFill>
                  <a:srgbClr val="000000"/>
                </a:solidFill>
              </a:rPr>
              <a:t>country</a:t>
            </a:r>
            <a:r>
              <a:rPr lang="en-US" sz="3000" dirty="0" smtClean="0">
                <a:solidFill>
                  <a:srgbClr val="000000"/>
                </a:solidFill>
              </a:rPr>
              <a:t>: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Uganda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Rwanda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Republic of </a:t>
            </a:r>
            <a:r>
              <a:rPr lang="en-US" sz="3000" b="1" dirty="0" err="1">
                <a:solidFill>
                  <a:srgbClr val="000000"/>
                </a:solidFill>
              </a:rPr>
              <a:t>Kongo</a:t>
            </a:r>
            <a:endParaRPr lang="en-US" sz="3000" b="1" dirty="0">
              <a:solidFill>
                <a:srgbClr val="000000"/>
              </a:solidFill>
            </a:endParaRPr>
          </a:p>
        </p:txBody>
      </p:sp>
      <p:pic>
        <p:nvPicPr>
          <p:cNvPr id="4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104" y="5301208"/>
            <a:ext cx="3128694" cy="1412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13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2310878"/>
            <a:ext cx="1221572" cy="1935162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  <p:pic>
        <p:nvPicPr>
          <p:cNvPr id="7" name="image14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0000">
            <a:off x="5802478" y="1499427"/>
            <a:ext cx="1167129" cy="1848915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8" name="image15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3253236"/>
            <a:ext cx="1152128" cy="1825154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851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395536" y="3284984"/>
            <a:ext cx="8496944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 fontScale="92500" lnSpcReduction="20000"/>
          </a:bodyPr>
          <a:lstStyle/>
          <a:p>
            <a:pPr algn="ctr">
              <a:defRPr/>
            </a:pPr>
            <a:r>
              <a:rPr lang="en-US" sz="3600" dirty="0">
                <a:cs typeface="Calibri"/>
              </a:rPr>
              <a:t>Can an Innovation Platform succeed as a</a:t>
            </a:r>
            <a:br>
              <a:rPr lang="en-US" sz="3600" dirty="0">
                <a:cs typeface="Calibri"/>
              </a:rPr>
            </a:br>
            <a:r>
              <a:rPr lang="en-US" sz="3600" dirty="0">
                <a:cs typeface="Calibri"/>
              </a:rPr>
              <a:t>Cooperative Society?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6736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29"/>
          <p:cNvSpPr/>
          <p:nvPr/>
        </p:nvSpPr>
        <p:spPr>
          <a:xfrm>
            <a:off x="611560" y="1844824"/>
            <a:ext cx="4392488" cy="3312368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The IPs formed around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000000"/>
                </a:solidFill>
              </a:rPr>
              <a:t>the following value chains selected by stakeholders: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sorghum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potatoes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000000"/>
                </a:solidFill>
              </a:rPr>
              <a:t>beans</a:t>
            </a:r>
          </a:p>
        </p:txBody>
      </p:sp>
      <p:pic>
        <p:nvPicPr>
          <p:cNvPr id="4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104" y="5301208"/>
            <a:ext cx="3128694" cy="1412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12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1383507"/>
            <a:ext cx="3628815" cy="1232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13.jpe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2708921"/>
            <a:ext cx="3606136" cy="1224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14.jpe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>
            <a:off x="5148065" y="4025407"/>
            <a:ext cx="3594796" cy="11317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4755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29"/>
          <p:cNvSpPr/>
          <p:nvPr/>
        </p:nvSpPr>
        <p:spPr>
          <a:xfrm>
            <a:off x="611560" y="2492896"/>
            <a:ext cx="4392488" cy="2376264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000" b="1" dirty="0" err="1">
                <a:solidFill>
                  <a:srgbClr val="000000"/>
                </a:solidFill>
              </a:rPr>
              <a:t>Bubaare</a:t>
            </a:r>
            <a:r>
              <a:rPr lang="en-US" sz="3000" b="1" dirty="0">
                <a:solidFill>
                  <a:srgbClr val="000000"/>
                </a:solidFill>
              </a:rPr>
              <a:t> IP </a:t>
            </a:r>
            <a:r>
              <a:rPr lang="en-US" sz="3000" dirty="0">
                <a:solidFill>
                  <a:srgbClr val="000000"/>
                </a:solidFill>
              </a:rPr>
              <a:t>was one of the IPs formed in </a:t>
            </a:r>
            <a:r>
              <a:rPr lang="en-US" sz="3000" dirty="0" smtClean="0">
                <a:solidFill>
                  <a:srgbClr val="000000"/>
                </a:solidFill>
              </a:rPr>
              <a:t>southwest </a:t>
            </a:r>
            <a:r>
              <a:rPr lang="en-US" sz="3000" dirty="0">
                <a:solidFill>
                  <a:srgbClr val="000000"/>
                </a:solidFill>
              </a:rPr>
              <a:t>Uganda in </a:t>
            </a:r>
            <a:r>
              <a:rPr lang="en-US" sz="3000" dirty="0" smtClean="0">
                <a:solidFill>
                  <a:srgbClr val="000000"/>
                </a:solidFill>
              </a:rPr>
              <a:t>the </a:t>
            </a:r>
            <a:r>
              <a:rPr lang="en-US" sz="3000" dirty="0">
                <a:solidFill>
                  <a:srgbClr val="000000"/>
                </a:solidFill>
              </a:rPr>
              <a:t>Lake Kivu Pilot Learning Site.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</p:txBody>
      </p:sp>
      <p:pic>
        <p:nvPicPr>
          <p:cNvPr id="4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104" y="5301208"/>
            <a:ext cx="3128694" cy="1412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15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628800"/>
            <a:ext cx="3498892" cy="33326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9886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29"/>
          <p:cNvSpPr/>
          <p:nvPr/>
        </p:nvSpPr>
        <p:spPr>
          <a:xfrm>
            <a:off x="539552" y="1916832"/>
            <a:ext cx="4392488" cy="3456384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defTabSz="268731">
              <a:defRPr sz="4000"/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rgbClr val="000000"/>
                </a:solidFill>
              </a:rPr>
              <a:t>They </a:t>
            </a:r>
            <a:r>
              <a:rPr lang="en-US" sz="3200" dirty="0">
                <a:solidFill>
                  <a:srgbClr val="000000"/>
                </a:solidFill>
              </a:rPr>
              <a:t>decided to focus 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000000"/>
                </a:solidFill>
              </a:rPr>
              <a:t>on </a:t>
            </a:r>
            <a:r>
              <a:rPr lang="en-US" sz="3200" b="1" dirty="0">
                <a:solidFill>
                  <a:srgbClr val="000000"/>
                </a:solidFill>
              </a:rPr>
              <a:t>sorghum</a:t>
            </a:r>
            <a:r>
              <a:rPr lang="en-US" sz="3200" dirty="0">
                <a:solidFill>
                  <a:srgbClr val="000000"/>
                </a:solidFill>
              </a:rPr>
              <a:t> as the enterprise because every household in </a:t>
            </a:r>
            <a:r>
              <a:rPr lang="en-US" sz="3200" dirty="0" err="1">
                <a:solidFill>
                  <a:srgbClr val="000000"/>
                </a:solidFill>
              </a:rPr>
              <a:t>Bubaare</a:t>
            </a:r>
            <a:r>
              <a:rPr lang="en-US" sz="3200" dirty="0">
                <a:solidFill>
                  <a:srgbClr val="000000"/>
                </a:solidFill>
              </a:rPr>
              <a:t> grows a traditional sorghum variety.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b="1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b="1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b="1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b="1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en-US" sz="3000" dirty="0">
              <a:solidFill>
                <a:srgbClr val="000000"/>
              </a:solidFill>
            </a:endParaRPr>
          </a:p>
        </p:txBody>
      </p:sp>
      <p:pic>
        <p:nvPicPr>
          <p:cNvPr id="4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8104" y="5301208"/>
            <a:ext cx="3128694" cy="14129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14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4894" y="1406188"/>
            <a:ext cx="3547756" cy="398041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0322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Why Sorghum?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971600" y="2708920"/>
            <a:ext cx="2880320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/>
              <a:t>traditionally and culturally </a:t>
            </a:r>
            <a:r>
              <a:rPr lang="en-GB" altLang="en-US" dirty="0" smtClean="0"/>
              <a:t>important </a:t>
            </a:r>
            <a:r>
              <a:rPr lang="en-GB" altLang="en-US" dirty="0"/>
              <a:t>crop</a:t>
            </a:r>
          </a:p>
        </p:txBody>
      </p:sp>
      <p:sp>
        <p:nvSpPr>
          <p:cNvPr id="5" name="Content Placeholder 9"/>
          <p:cNvSpPr txBox="1">
            <a:spLocks/>
          </p:cNvSpPr>
          <p:nvPr/>
        </p:nvSpPr>
        <p:spPr bwMode="auto">
          <a:xfrm>
            <a:off x="5004048" y="2564904"/>
            <a:ext cx="35283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/>
              <a:t>used for generations to produce porridge and weaning </a:t>
            </a:r>
            <a:r>
              <a:rPr lang="en-GB" altLang="en-US" dirty="0" smtClean="0"/>
              <a:t>food for </a:t>
            </a:r>
            <a:r>
              <a:rPr lang="en-GB" altLang="en-US" dirty="0"/>
              <a:t>babies</a:t>
            </a:r>
          </a:p>
        </p:txBody>
      </p:sp>
      <p:pic>
        <p:nvPicPr>
          <p:cNvPr id="6" name="image14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1772816"/>
            <a:ext cx="385547" cy="40597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946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Sorghum Challenges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331640" y="2060848"/>
            <a:ext cx="6480720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Long </a:t>
            </a:r>
            <a:r>
              <a:rPr lang="en-GB" altLang="en-US" dirty="0"/>
              <a:t>and tedious production process making it </a:t>
            </a:r>
            <a:r>
              <a:rPr lang="en-GB" altLang="en-US" dirty="0" smtClean="0"/>
              <a:t>unprofitable.</a:t>
            </a:r>
            <a:endParaRPr lang="en-GB" altLang="en-US" dirty="0"/>
          </a:p>
        </p:txBody>
      </p:sp>
      <p:sp>
        <p:nvSpPr>
          <p:cNvPr id="5" name="Content Placeholder 9"/>
          <p:cNvSpPr txBox="1">
            <a:spLocks/>
          </p:cNvSpPr>
          <p:nvPr/>
        </p:nvSpPr>
        <p:spPr bwMode="auto">
          <a:xfrm>
            <a:off x="755576" y="3501008"/>
            <a:ext cx="763284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Bring low yields.</a:t>
            </a:r>
            <a:endParaRPr lang="en-GB" altLang="en-US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755576" y="4653136"/>
            <a:ext cx="763284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Locally </a:t>
            </a:r>
            <a:r>
              <a:rPr lang="en-GB" altLang="en-US" dirty="0"/>
              <a:t>processed products last only three </a:t>
            </a:r>
            <a:r>
              <a:rPr lang="en-GB" altLang="en-US" dirty="0" smtClean="0"/>
              <a:t>days.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867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Strategy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539552" y="2132856"/>
            <a:ext cx="3600400" cy="648072"/>
          </a:xfrm>
          <a:solidFill>
            <a:srgbClr val="914508"/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>
                <a:solidFill>
                  <a:schemeClr val="bg1"/>
                </a:solidFill>
              </a:rPr>
              <a:t>Increase </a:t>
            </a:r>
            <a:r>
              <a:rPr lang="en-GB" altLang="en-US" dirty="0" smtClean="0">
                <a:solidFill>
                  <a:schemeClr val="bg1"/>
                </a:solidFill>
              </a:rPr>
              <a:t>production</a:t>
            </a:r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4499992" y="2132856"/>
            <a:ext cx="4032448" cy="648072"/>
          </a:xfrm>
          <a:prstGeom prst="rect">
            <a:avLst/>
          </a:prstGeom>
          <a:solidFill>
            <a:srgbClr val="914508"/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 smtClean="0">
                <a:solidFill>
                  <a:schemeClr val="bg1"/>
                </a:solidFill>
              </a:rPr>
              <a:t>Increase value </a:t>
            </a:r>
            <a:r>
              <a:rPr lang="en-GB" altLang="en-US" dirty="0">
                <a:solidFill>
                  <a:schemeClr val="bg1"/>
                </a:solidFill>
              </a:rPr>
              <a:t>a</a:t>
            </a:r>
            <a:r>
              <a:rPr lang="en-GB" altLang="en-US" dirty="0" smtClean="0">
                <a:solidFill>
                  <a:schemeClr val="bg1"/>
                </a:solidFill>
              </a:rPr>
              <a:t>ddition</a:t>
            </a:r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539552" y="4437112"/>
            <a:ext cx="3672408" cy="648072"/>
          </a:xfrm>
          <a:prstGeom prst="rect">
            <a:avLst/>
          </a:prstGeom>
          <a:solidFill>
            <a:srgbClr val="72201E"/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 smtClean="0">
                <a:solidFill>
                  <a:srgbClr val="FFFFFF"/>
                </a:solidFill>
              </a:rPr>
              <a:t>Improved processing</a:t>
            </a:r>
            <a:endParaRPr lang="en-GB" alt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4644008" y="4221088"/>
            <a:ext cx="4032448" cy="1008112"/>
          </a:xfrm>
          <a:prstGeom prst="rect">
            <a:avLst/>
          </a:prstGeom>
          <a:solidFill>
            <a:srgbClr val="72201E"/>
          </a:solidFill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60000"/>
              </a:lnSpc>
              <a:spcBef>
                <a:spcPct val="0"/>
              </a:spcBef>
            </a:pPr>
            <a:r>
              <a:rPr lang="en-GB" altLang="en-US" dirty="0" smtClean="0">
                <a:solidFill>
                  <a:srgbClr val="FFFFFF"/>
                </a:solidFill>
              </a:rPr>
              <a:t>Creation </a:t>
            </a:r>
            <a:r>
              <a:rPr lang="en-GB" altLang="en-US" dirty="0">
                <a:solidFill>
                  <a:srgbClr val="FFFFFF"/>
                </a:solidFill>
              </a:rPr>
              <a:t>of </a:t>
            </a:r>
          </a:p>
          <a:p>
            <a:pPr algn="ctr">
              <a:lnSpc>
                <a:spcPct val="60000"/>
              </a:lnSpc>
              <a:spcBef>
                <a:spcPct val="0"/>
              </a:spcBef>
            </a:pPr>
            <a:r>
              <a:rPr lang="en-GB" altLang="en-US" dirty="0">
                <a:solidFill>
                  <a:srgbClr val="FFFFFF"/>
                </a:solidFill>
              </a:rPr>
              <a:t>market linkages</a:t>
            </a:r>
          </a:p>
        </p:txBody>
      </p:sp>
      <p:sp>
        <p:nvSpPr>
          <p:cNvPr id="10" name="Shape 212"/>
          <p:cNvSpPr/>
          <p:nvPr/>
        </p:nvSpPr>
        <p:spPr>
          <a:xfrm rot="16226607" flipH="1">
            <a:off x="3908494" y="3092071"/>
            <a:ext cx="942713" cy="1048595"/>
          </a:xfrm>
          <a:prstGeom prst="rightArrow">
            <a:avLst>
              <a:gd name="adj1" fmla="val 32000"/>
              <a:gd name="adj2" fmla="val 71188"/>
            </a:avLst>
          </a:prstGeom>
          <a:solidFill>
            <a:srgbClr val="72201E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187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1187624" y="3284984"/>
            <a:ext cx="6984776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Why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did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Bubaare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succeed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as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an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IP?</a:t>
            </a:r>
          </a:p>
        </p:txBody>
      </p:sp>
    </p:spTree>
    <p:extLst>
      <p:ext uri="{BB962C8B-B14F-4D97-AF65-F5344CB8AC3E}">
        <p14:creationId xmlns:p14="http://schemas.microsoft.com/office/powerpoint/2010/main" val="219359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1187624" y="2852936"/>
            <a:ext cx="6984776" cy="1872208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The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key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to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their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success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is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the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b="1" dirty="0" err="1">
                <a:solidFill>
                  <a:srgbClr val="000000"/>
                </a:solidFill>
                <a:latin typeface="Calibri"/>
                <a:cs typeface="Calibri"/>
              </a:rPr>
              <a:t>way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they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approached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their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challenges</a:t>
            </a:r>
            <a:r>
              <a:rPr lang="es-ES_tradnl" sz="360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449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1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403648" y="3068960"/>
            <a:ext cx="6480720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dirty="0" smtClean="0"/>
              <a:t>Low </a:t>
            </a:r>
            <a:r>
              <a:rPr lang="en-GB" altLang="en-US" sz="3600" dirty="0"/>
              <a:t>quality &amp; quantity of sorghum</a:t>
            </a:r>
          </a:p>
        </p:txBody>
      </p:sp>
    </p:spTree>
    <p:extLst>
      <p:ext uri="{BB962C8B-B14F-4D97-AF65-F5344CB8AC3E}">
        <p14:creationId xmlns:p14="http://schemas.microsoft.com/office/powerpoint/2010/main" val="12474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1: Result</a:t>
            </a:r>
          </a:p>
        </p:txBody>
      </p:sp>
      <p:sp>
        <p:nvSpPr>
          <p:cNvPr id="5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899592" y="1484784"/>
            <a:ext cx="8064896" cy="93610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  <a:spcBef>
                <a:spcPct val="0"/>
              </a:spcBef>
            </a:pPr>
            <a:r>
              <a:rPr lang="en-GB" altLang="en-US" sz="2600" dirty="0" smtClean="0"/>
              <a:t>Improved </a:t>
            </a:r>
            <a:r>
              <a:rPr lang="en-GB" altLang="en-US" sz="2600" b="1" dirty="0"/>
              <a:t>agronomic practices </a:t>
            </a:r>
          </a:p>
          <a:p>
            <a:pPr>
              <a:lnSpc>
                <a:spcPct val="60000"/>
              </a:lnSpc>
              <a:spcBef>
                <a:spcPct val="0"/>
              </a:spcBef>
            </a:pPr>
            <a:r>
              <a:rPr lang="en-GB" altLang="en-US" sz="2600" dirty="0"/>
              <a:t>e.g. correct plant spacing, use of </a:t>
            </a:r>
            <a:r>
              <a:rPr lang="en-GB" altLang="en-US" sz="2600" dirty="0" smtClean="0"/>
              <a:t>fertilizers</a:t>
            </a:r>
            <a:endParaRPr lang="en-GB" altLang="en-US" sz="2600" dirty="0"/>
          </a:p>
        </p:txBody>
      </p:sp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755576" y="2708920"/>
            <a:ext cx="619268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altLang="en-US" sz="2600" dirty="0"/>
              <a:t>The </a:t>
            </a:r>
            <a:r>
              <a:rPr lang="en-GB" altLang="en-US" sz="2600" dirty="0" err="1"/>
              <a:t>Kabale</a:t>
            </a:r>
            <a:r>
              <a:rPr lang="en-GB" altLang="en-US" sz="2600" dirty="0"/>
              <a:t> </a:t>
            </a:r>
            <a:r>
              <a:rPr lang="en-GB" altLang="en-US" sz="2600" dirty="0" err="1"/>
              <a:t>Zonal</a:t>
            </a:r>
            <a:r>
              <a:rPr lang="en-GB" altLang="en-US" sz="2600" dirty="0"/>
              <a:t> Agricultural research developed varieties of sorghum that </a:t>
            </a:r>
            <a:r>
              <a:rPr lang="en-GB" altLang="en-US" sz="2600" b="1" dirty="0"/>
              <a:t>mature in shorter time </a:t>
            </a:r>
            <a:r>
              <a:rPr lang="en-GB" altLang="en-US" sz="2600" dirty="0"/>
              <a:t>and </a:t>
            </a:r>
            <a:r>
              <a:rPr lang="en-GB" altLang="en-US" sz="2600" b="1" dirty="0"/>
              <a:t>have higher </a:t>
            </a:r>
            <a:r>
              <a:rPr lang="en-GB" altLang="en-US" sz="2600" b="1" dirty="0" smtClean="0"/>
              <a:t>yields.</a:t>
            </a:r>
            <a:endParaRPr lang="en-GB" altLang="en-US" sz="2600" b="1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755576" y="4293096"/>
            <a:ext cx="777686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600" dirty="0" smtClean="0"/>
              <a:t>With </a:t>
            </a:r>
            <a:r>
              <a:rPr lang="en-GB" altLang="en-US" sz="2600" dirty="0"/>
              <a:t>a help from the </a:t>
            </a:r>
            <a:r>
              <a:rPr lang="en-GB" altLang="en-US" sz="2600" b="1" dirty="0"/>
              <a:t>Department of Food Science and Technology</a:t>
            </a:r>
            <a:r>
              <a:rPr lang="en-GB" altLang="en-US" sz="2600" dirty="0"/>
              <a:t> at </a:t>
            </a:r>
            <a:r>
              <a:rPr lang="en-GB" altLang="en-US" sz="2600" b="1" dirty="0" err="1"/>
              <a:t>Makerere</a:t>
            </a:r>
            <a:r>
              <a:rPr lang="en-GB" altLang="en-US" sz="2600" b="1" dirty="0"/>
              <a:t> University</a:t>
            </a:r>
            <a:r>
              <a:rPr lang="en-GB" altLang="en-US" sz="2600" dirty="0"/>
              <a:t>, the IP members/farmers </a:t>
            </a:r>
            <a:r>
              <a:rPr lang="en-GB" altLang="en-US" sz="2600" b="1" dirty="0"/>
              <a:t>produce two types of sorghum flour </a:t>
            </a:r>
            <a:r>
              <a:rPr lang="en-GB" altLang="en-US" sz="2600" dirty="0"/>
              <a:t>- </a:t>
            </a:r>
            <a:r>
              <a:rPr lang="en-GB" altLang="en-US" sz="2600" dirty="0" err="1"/>
              <a:t>unmalted</a:t>
            </a:r>
            <a:r>
              <a:rPr lang="en-GB" altLang="en-US" sz="2600" dirty="0"/>
              <a:t> sorghum for food and malted sorghum for porridge.</a:t>
            </a:r>
          </a:p>
        </p:txBody>
      </p:sp>
      <p:grpSp>
        <p:nvGrpSpPr>
          <p:cNvPr id="8" name="Group 232"/>
          <p:cNvGrpSpPr/>
          <p:nvPr/>
        </p:nvGrpSpPr>
        <p:grpSpPr>
          <a:xfrm>
            <a:off x="6876256" y="1484784"/>
            <a:ext cx="1941019" cy="2836046"/>
            <a:chOff x="0" y="0"/>
            <a:chExt cx="2286000" cy="3340101"/>
          </a:xfrm>
        </p:grpSpPr>
        <p:pic>
          <p:nvPicPr>
            <p:cNvPr id="9" name="image16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000" y="88899"/>
              <a:ext cx="2032000" cy="30099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image17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286000" cy="33401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8063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Stakeholders</a:t>
            </a:r>
          </a:p>
        </p:txBody>
      </p:sp>
      <p:grpSp>
        <p:nvGrpSpPr>
          <p:cNvPr id="30" name="Group 62"/>
          <p:cNvGrpSpPr/>
          <p:nvPr/>
        </p:nvGrpSpPr>
        <p:grpSpPr>
          <a:xfrm>
            <a:off x="539552" y="1916832"/>
            <a:ext cx="1983103" cy="1477449"/>
            <a:chOff x="0" y="0"/>
            <a:chExt cx="3448133" cy="2568924"/>
          </a:xfrm>
        </p:grpSpPr>
        <p:pic>
          <p:nvPicPr>
            <p:cNvPr id="31" name="image3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27000" y="88901"/>
              <a:ext cx="3194134" cy="22387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image2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0" y="0"/>
              <a:ext cx="3448134" cy="2568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Group 65"/>
          <p:cNvGrpSpPr/>
          <p:nvPr/>
        </p:nvGrpSpPr>
        <p:grpSpPr>
          <a:xfrm>
            <a:off x="3419872" y="4665950"/>
            <a:ext cx="1965930" cy="1586722"/>
            <a:chOff x="-1" y="0"/>
            <a:chExt cx="2946252" cy="2377950"/>
          </a:xfrm>
        </p:grpSpPr>
        <p:pic>
          <p:nvPicPr>
            <p:cNvPr id="34" name="image4.jpe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000" y="88900"/>
              <a:ext cx="2692250" cy="20477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image3.png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" y="0"/>
              <a:ext cx="2946254" cy="23779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6" name="Group 68"/>
          <p:cNvGrpSpPr/>
          <p:nvPr/>
        </p:nvGrpSpPr>
        <p:grpSpPr>
          <a:xfrm>
            <a:off x="6228184" y="1988840"/>
            <a:ext cx="1903139" cy="1457077"/>
            <a:chOff x="-1" y="0"/>
            <a:chExt cx="3309094" cy="2533502"/>
          </a:xfrm>
        </p:grpSpPr>
        <p:pic>
          <p:nvPicPr>
            <p:cNvPr id="37" name="image5.jpeg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999" y="88899"/>
              <a:ext cx="3055095" cy="22033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image4.png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" y="0"/>
              <a:ext cx="3309095" cy="25335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9" name="Group 71"/>
          <p:cNvGrpSpPr/>
          <p:nvPr/>
        </p:nvGrpSpPr>
        <p:grpSpPr>
          <a:xfrm>
            <a:off x="3419872" y="1700808"/>
            <a:ext cx="1835643" cy="1457078"/>
            <a:chOff x="0" y="0"/>
            <a:chExt cx="3191735" cy="2533503"/>
          </a:xfrm>
        </p:grpSpPr>
        <p:pic>
          <p:nvPicPr>
            <p:cNvPr id="40" name="image6.jpeg"/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899"/>
              <a:ext cx="2937736" cy="22033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image5.png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3191737" cy="25335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2" name="Group 74"/>
          <p:cNvGrpSpPr/>
          <p:nvPr/>
        </p:nvGrpSpPr>
        <p:grpSpPr>
          <a:xfrm>
            <a:off x="6228184" y="4005064"/>
            <a:ext cx="1981504" cy="1457078"/>
            <a:chOff x="0" y="0"/>
            <a:chExt cx="3445352" cy="2533502"/>
          </a:xfrm>
        </p:grpSpPr>
        <p:pic>
          <p:nvPicPr>
            <p:cNvPr id="43" name="image7.jpeg"/>
            <p:cNvPicPr/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000" y="88899"/>
              <a:ext cx="3191354" cy="22033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image6.png"/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3445353" cy="25335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5" name="Group 77"/>
          <p:cNvGrpSpPr/>
          <p:nvPr/>
        </p:nvGrpSpPr>
        <p:grpSpPr>
          <a:xfrm>
            <a:off x="611560" y="4077072"/>
            <a:ext cx="1965930" cy="1495162"/>
            <a:chOff x="-1" y="0"/>
            <a:chExt cx="3098740" cy="2356705"/>
          </a:xfrm>
        </p:grpSpPr>
        <p:pic>
          <p:nvPicPr>
            <p:cNvPr id="46" name="image8.jpeg"/>
            <p:cNvPicPr/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000" y="88900"/>
              <a:ext cx="2844739" cy="2026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image7.png"/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" y="0"/>
              <a:ext cx="3098742" cy="23567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8" name="Shape 53"/>
          <p:cNvSpPr/>
          <p:nvPr/>
        </p:nvSpPr>
        <p:spPr>
          <a:xfrm>
            <a:off x="683568" y="3284984"/>
            <a:ext cx="2160240" cy="50405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257047">
              <a:defRPr sz="37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sz="3000" b="0" dirty="0" smtClean="0">
                <a:solidFill>
                  <a:srgbClr val="000000"/>
                </a:solidFill>
                <a:latin typeface="Calibri"/>
                <a:cs typeface="Calibri"/>
              </a:rPr>
              <a:t>esearchers</a:t>
            </a:r>
            <a:endParaRPr sz="30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9" name="Shape 55"/>
          <p:cNvSpPr/>
          <p:nvPr/>
        </p:nvSpPr>
        <p:spPr>
          <a:xfrm>
            <a:off x="611560" y="5517232"/>
            <a:ext cx="2232248" cy="427387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 lnSpcReduction="10000"/>
          </a:bodyPr>
          <a:lstStyle>
            <a:lvl1pPr defTabSz="201197">
              <a:defRPr sz="3607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sz="3000" b="0" dirty="0" smtClean="0">
                <a:solidFill>
                  <a:srgbClr val="000000"/>
                </a:solidFill>
                <a:latin typeface="Calibri"/>
                <a:cs typeface="Calibri"/>
              </a:rPr>
              <a:t>olicy </a:t>
            </a:r>
            <a:r>
              <a:rPr sz="3000" b="0" dirty="0">
                <a:solidFill>
                  <a:srgbClr val="000000"/>
                </a:solidFill>
                <a:latin typeface="Calibri"/>
                <a:cs typeface="Calibri"/>
              </a:rPr>
              <a:t>makers</a:t>
            </a:r>
          </a:p>
        </p:txBody>
      </p:sp>
      <p:sp>
        <p:nvSpPr>
          <p:cNvPr id="50" name="Shape 57"/>
          <p:cNvSpPr/>
          <p:nvPr/>
        </p:nvSpPr>
        <p:spPr>
          <a:xfrm>
            <a:off x="6876256" y="5376242"/>
            <a:ext cx="936104" cy="501030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217321">
              <a:defRPr sz="3162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000" b="0" dirty="0">
                <a:solidFill>
                  <a:srgbClr val="000000"/>
                </a:solidFill>
                <a:latin typeface="Calibri"/>
                <a:cs typeface="Calibri"/>
              </a:rPr>
              <a:t>NGOs</a:t>
            </a:r>
          </a:p>
        </p:txBody>
      </p:sp>
      <p:sp>
        <p:nvSpPr>
          <p:cNvPr id="51" name="Shape 58"/>
          <p:cNvSpPr/>
          <p:nvPr/>
        </p:nvSpPr>
        <p:spPr>
          <a:xfrm>
            <a:off x="6058483" y="3212976"/>
            <a:ext cx="2401949" cy="571403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211013">
              <a:defRPr sz="3696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sz="3000" b="0" dirty="0" smtClean="0">
                <a:solidFill>
                  <a:srgbClr val="000000"/>
                </a:solidFill>
                <a:latin typeface="Calibri"/>
                <a:cs typeface="Calibri"/>
              </a:rPr>
              <a:t>rivate </a:t>
            </a:r>
            <a:r>
              <a:rPr sz="3000" b="0" dirty="0">
                <a:solidFill>
                  <a:srgbClr val="000000"/>
                </a:solidFill>
                <a:latin typeface="Calibri"/>
                <a:cs typeface="Calibri"/>
              </a:rPr>
              <a:t>sector</a:t>
            </a:r>
          </a:p>
        </p:txBody>
      </p:sp>
      <p:sp>
        <p:nvSpPr>
          <p:cNvPr id="52" name="Shape 59"/>
          <p:cNvSpPr/>
          <p:nvPr/>
        </p:nvSpPr>
        <p:spPr>
          <a:xfrm>
            <a:off x="2882690" y="1124744"/>
            <a:ext cx="3345494" cy="50405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>
            <a:lvl1pPr defTabSz="233679">
              <a:defRPr sz="34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sz="3000" b="0" dirty="0" smtClean="0">
                <a:solidFill>
                  <a:srgbClr val="000000"/>
                </a:solidFill>
                <a:latin typeface="Calibri"/>
                <a:cs typeface="Calibri"/>
              </a:rPr>
              <a:t>evelopment </a:t>
            </a:r>
            <a:r>
              <a:rPr sz="3000" b="0" dirty="0">
                <a:solidFill>
                  <a:srgbClr val="000000"/>
                </a:solidFill>
                <a:latin typeface="Calibri"/>
                <a:cs typeface="Calibri"/>
              </a:rPr>
              <a:t>donors</a:t>
            </a:r>
          </a:p>
        </p:txBody>
      </p:sp>
      <p:sp>
        <p:nvSpPr>
          <p:cNvPr id="53" name="Shape 56"/>
          <p:cNvSpPr/>
          <p:nvPr/>
        </p:nvSpPr>
        <p:spPr>
          <a:xfrm>
            <a:off x="3851921" y="6165304"/>
            <a:ext cx="1368152" cy="427387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 lnSpcReduction="10000"/>
          </a:bodyPr>
          <a:lstStyle>
            <a:lvl1pPr defTabSz="274574">
              <a:defRPr sz="4000"/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s-ES_tradnl" sz="3000" dirty="0">
                <a:solidFill>
                  <a:srgbClr val="000000"/>
                </a:solidFill>
                <a:latin typeface="Calibri"/>
                <a:cs typeface="Calibri"/>
              </a:rPr>
              <a:t>F</a:t>
            </a:r>
            <a:r>
              <a:rPr sz="3000" b="0" dirty="0" smtClean="0">
                <a:solidFill>
                  <a:srgbClr val="000000"/>
                </a:solidFill>
                <a:latin typeface="Calibri"/>
                <a:cs typeface="Calibri"/>
              </a:rPr>
              <a:t>armers</a:t>
            </a:r>
            <a:endParaRPr sz="30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4" name="Shape 51"/>
          <p:cNvSpPr/>
          <p:nvPr/>
        </p:nvSpPr>
        <p:spPr>
          <a:xfrm>
            <a:off x="3491880" y="3068960"/>
            <a:ext cx="1754278" cy="1619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682521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5" name="Shape 52"/>
          <p:cNvSpPr/>
          <p:nvPr/>
        </p:nvSpPr>
        <p:spPr>
          <a:xfrm>
            <a:off x="3517758" y="3356992"/>
            <a:ext cx="1774322" cy="1200329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FFFFFF"/>
                </a:solidFill>
                <a:latin typeface="Calibri"/>
                <a:cs typeface="Calibri"/>
              </a:rPr>
              <a:t>Innovation Platform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FFFFFF"/>
                </a:solidFill>
                <a:latin typeface="Calibri"/>
                <a:ea typeface="Helvetica Light"/>
                <a:cs typeface="Calibri"/>
                <a:sym typeface="Helvetica Light"/>
              </a:rPr>
              <a:t>(IP)</a:t>
            </a:r>
          </a:p>
        </p:txBody>
      </p:sp>
      <p:sp>
        <p:nvSpPr>
          <p:cNvPr id="56" name="Shape 78"/>
          <p:cNvSpPr/>
          <p:nvPr/>
        </p:nvSpPr>
        <p:spPr>
          <a:xfrm rot="1286607" flipH="1">
            <a:off x="2737258" y="3236773"/>
            <a:ext cx="583863" cy="315522"/>
          </a:xfrm>
          <a:prstGeom prst="rightArrow">
            <a:avLst>
              <a:gd name="adj1" fmla="val 32000"/>
              <a:gd name="adj2" fmla="val 109831"/>
            </a:avLst>
          </a:prstGeom>
          <a:solidFill>
            <a:srgbClr val="682521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7" name="Shape 79"/>
          <p:cNvSpPr/>
          <p:nvPr/>
        </p:nvSpPr>
        <p:spPr>
          <a:xfrm rot="1286607">
            <a:off x="5401555" y="4316894"/>
            <a:ext cx="583863" cy="315522"/>
          </a:xfrm>
          <a:prstGeom prst="rightArrow">
            <a:avLst>
              <a:gd name="adj1" fmla="val 32000"/>
              <a:gd name="adj2" fmla="val 109831"/>
            </a:avLst>
          </a:prstGeom>
          <a:solidFill>
            <a:srgbClr val="682521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8" name="Shape 80"/>
          <p:cNvSpPr/>
          <p:nvPr/>
        </p:nvSpPr>
        <p:spPr>
          <a:xfrm rot="20520000" flipH="1">
            <a:off x="2878270" y="4231570"/>
            <a:ext cx="583863" cy="315522"/>
          </a:xfrm>
          <a:prstGeom prst="rightArrow">
            <a:avLst>
              <a:gd name="adj1" fmla="val 32000"/>
              <a:gd name="adj2" fmla="val 109831"/>
            </a:avLst>
          </a:prstGeom>
          <a:solidFill>
            <a:srgbClr val="682521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9" name="Shape 81"/>
          <p:cNvSpPr/>
          <p:nvPr/>
        </p:nvSpPr>
        <p:spPr>
          <a:xfrm rot="20520000">
            <a:off x="5326543" y="3223459"/>
            <a:ext cx="583863" cy="315522"/>
          </a:xfrm>
          <a:prstGeom prst="rightArrow">
            <a:avLst>
              <a:gd name="adj1" fmla="val 32000"/>
              <a:gd name="adj2" fmla="val 109831"/>
            </a:avLst>
          </a:prstGeom>
          <a:solidFill>
            <a:srgbClr val="682521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0" name="Shape 82"/>
          <p:cNvSpPr/>
          <p:nvPr/>
        </p:nvSpPr>
        <p:spPr>
          <a:xfrm rot="16200000" flipH="1">
            <a:off x="4077790" y="4715299"/>
            <a:ext cx="583862" cy="315521"/>
          </a:xfrm>
          <a:prstGeom prst="rightArrow">
            <a:avLst>
              <a:gd name="adj1" fmla="val 32000"/>
              <a:gd name="adj2" fmla="val 109831"/>
            </a:avLst>
          </a:prstGeom>
          <a:solidFill>
            <a:srgbClr val="682521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" name="Shape 83"/>
          <p:cNvSpPr/>
          <p:nvPr/>
        </p:nvSpPr>
        <p:spPr>
          <a:xfrm rot="16200000">
            <a:off x="4077790" y="2771082"/>
            <a:ext cx="583863" cy="315522"/>
          </a:xfrm>
          <a:prstGeom prst="rightArrow">
            <a:avLst>
              <a:gd name="adj1" fmla="val 32000"/>
              <a:gd name="adj2" fmla="val 109831"/>
            </a:avLst>
          </a:prstGeom>
          <a:solidFill>
            <a:srgbClr val="682521"/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 advAuto="0"/>
      <p:bldP spid="33" grpId="0" animBg="1" advAuto="0"/>
      <p:bldP spid="36" grpId="0" animBg="1" advAuto="0"/>
      <p:bldP spid="39" grpId="0" animBg="1" advAuto="0"/>
      <p:bldP spid="42" grpId="0" animBg="1" advAuto="0"/>
      <p:bldP spid="45" grpId="0" animBg="1" advAuto="0"/>
      <p:bldP spid="48" grpId="0" animBg="1" advAuto="0"/>
      <p:bldP spid="49" grpId="0" animBg="1" advAuto="0"/>
      <p:bldP spid="50" grpId="0" animBg="1" advAuto="0"/>
      <p:bldP spid="51" grpId="0" animBg="1" advAuto="0"/>
      <p:bldP spid="52" grpId="0" animBg="1" advAuto="0"/>
      <p:bldP spid="53" grpId="0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2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403648" y="2132856"/>
            <a:ext cx="6480720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indent="-5715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3600" dirty="0" smtClean="0"/>
              <a:t>Existing byelaws </a:t>
            </a:r>
            <a:r>
              <a:rPr lang="en-GB" altLang="en-US" sz="3600" dirty="0"/>
              <a:t>poorly implemented &amp; inadequately enforced</a:t>
            </a:r>
          </a:p>
        </p:txBody>
      </p:sp>
      <p:sp>
        <p:nvSpPr>
          <p:cNvPr id="4" name="Content Placeholder 9"/>
          <p:cNvSpPr txBox="1">
            <a:spLocks/>
          </p:cNvSpPr>
          <p:nvPr/>
        </p:nvSpPr>
        <p:spPr bwMode="auto">
          <a:xfrm>
            <a:off x="1403648" y="4437112"/>
            <a:ext cx="648072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3600" dirty="0" smtClean="0"/>
              <a:t>Lack </a:t>
            </a:r>
            <a:r>
              <a:rPr lang="en-GB" altLang="en-US" sz="3600" dirty="0"/>
              <a:t>of review procedures</a:t>
            </a:r>
          </a:p>
        </p:txBody>
      </p:sp>
    </p:spTree>
    <p:extLst>
      <p:ext uri="{BB962C8B-B14F-4D97-AF65-F5344CB8AC3E}">
        <p14:creationId xmlns:p14="http://schemas.microsoft.com/office/powerpoint/2010/main" val="230688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2: Result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971600" y="1772816"/>
            <a:ext cx="7128792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IP </a:t>
            </a:r>
            <a:r>
              <a:rPr lang="en-GB" altLang="en-US" dirty="0"/>
              <a:t>members </a:t>
            </a:r>
            <a:r>
              <a:rPr lang="en-GB" altLang="en-US" dirty="0" smtClean="0"/>
              <a:t>mobilized </a:t>
            </a:r>
            <a:r>
              <a:rPr lang="en-GB" altLang="en-US" dirty="0"/>
              <a:t>their respective parishes and villages to begin the process of </a:t>
            </a:r>
            <a:r>
              <a:rPr lang="en-GB" altLang="en-US" b="1" dirty="0"/>
              <a:t>reviewing and formulating the </a:t>
            </a:r>
            <a:r>
              <a:rPr lang="en-GB" altLang="en-US" b="1" dirty="0" smtClean="0"/>
              <a:t>byelaws</a:t>
            </a:r>
            <a:r>
              <a:rPr lang="en-GB" altLang="en-US" dirty="0"/>
              <a:t>.</a:t>
            </a:r>
          </a:p>
        </p:txBody>
      </p:sp>
      <p:sp>
        <p:nvSpPr>
          <p:cNvPr id="5" name="Content Placeholder 9"/>
          <p:cNvSpPr txBox="1">
            <a:spLocks/>
          </p:cNvSpPr>
          <p:nvPr/>
        </p:nvSpPr>
        <p:spPr bwMode="auto">
          <a:xfrm>
            <a:off x="971600" y="3645024"/>
            <a:ext cx="720080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The byelaws </a:t>
            </a:r>
            <a:r>
              <a:rPr lang="en-GB" altLang="en-US" dirty="0"/>
              <a:t>were finally </a:t>
            </a:r>
            <a:r>
              <a:rPr lang="en-GB" altLang="en-US" b="1" dirty="0"/>
              <a:t>approved and implemented</a:t>
            </a:r>
            <a:r>
              <a:rPr lang="en-GB" altLang="en-US" dirty="0"/>
              <a:t> in several </a:t>
            </a:r>
            <a:r>
              <a:rPr lang="en-GB" altLang="en-US" dirty="0" smtClean="0"/>
              <a:t>parishes </a:t>
            </a:r>
            <a:r>
              <a:rPr lang="en-GB" altLang="en-US" dirty="0"/>
              <a:t>and used to protect gardens and guide marketing procedures</a:t>
            </a:r>
            <a:r>
              <a:rPr lang="en-GB" altLang="en-US" dirty="0" smtClean="0"/>
              <a:t>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340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3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1844824"/>
            <a:ext cx="6768752" cy="36004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b="1" dirty="0" err="1"/>
              <a:t>Mamera</a:t>
            </a:r>
            <a:r>
              <a:rPr lang="en-GB" altLang="en-US" b="1" dirty="0"/>
              <a:t>: </a:t>
            </a:r>
            <a:r>
              <a:rPr lang="en-GB" altLang="en-US" dirty="0"/>
              <a:t>sorghum-based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/>
              <a:t>non-alcoholic beverage</a:t>
            </a:r>
            <a:r>
              <a:rPr lang="en-GB" altLang="en-US" dirty="0" smtClean="0"/>
              <a:t>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 smtClean="0"/>
          </a:p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b="1" dirty="0" smtClean="0"/>
              <a:t>Short </a:t>
            </a:r>
            <a:r>
              <a:rPr lang="en-GB" altLang="en-US" b="1" dirty="0"/>
              <a:t>shelf-</a:t>
            </a:r>
            <a:r>
              <a:rPr lang="en-GB" altLang="en-US" b="1" dirty="0" smtClean="0"/>
              <a:t>life</a:t>
            </a:r>
          </a:p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b="1" dirty="0" smtClean="0"/>
              <a:t>Unattractive </a:t>
            </a:r>
            <a:r>
              <a:rPr lang="en-GB" altLang="en-US" b="1" dirty="0"/>
              <a:t>packaging </a:t>
            </a:r>
            <a:r>
              <a:rPr lang="en-GB" altLang="en-US" dirty="0"/>
              <a:t>of </a:t>
            </a:r>
            <a:r>
              <a:rPr lang="en-GB" altLang="en-US" dirty="0" err="1"/>
              <a:t>Mamera</a:t>
            </a:r>
            <a:endParaRPr lang="en-GB" altLang="en-US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207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3: Result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611560" y="1484784"/>
            <a:ext cx="6120680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600" dirty="0" smtClean="0"/>
              <a:t>The </a:t>
            </a:r>
            <a:r>
              <a:rPr lang="en-GB" altLang="en-US" sz="2600" dirty="0"/>
              <a:t>IP negotiated with one of the IP stakeholders, </a:t>
            </a:r>
            <a:r>
              <a:rPr lang="en-GB" altLang="en-US" sz="2600" dirty="0" err="1"/>
              <a:t>Huntex</a:t>
            </a:r>
            <a:r>
              <a:rPr lang="en-GB" altLang="en-US" sz="2600" dirty="0"/>
              <a:t> Ltd - a food processing company, to </a:t>
            </a:r>
            <a:r>
              <a:rPr lang="en-GB" altLang="en-US" sz="2600" b="1" dirty="0"/>
              <a:t>process and pack sorghum</a:t>
            </a:r>
            <a:r>
              <a:rPr lang="en-GB" altLang="en-US" sz="2600" dirty="0"/>
              <a:t> produced by the member farmers into a non-alcoholic beverage - </a:t>
            </a:r>
            <a:r>
              <a:rPr lang="en-GB" altLang="en-US" sz="2600" dirty="0" err="1"/>
              <a:t>Mamera</a:t>
            </a:r>
            <a:r>
              <a:rPr lang="en-GB" altLang="en-US" sz="2600" dirty="0"/>
              <a:t>.</a:t>
            </a:r>
          </a:p>
        </p:txBody>
      </p:sp>
      <p:sp>
        <p:nvSpPr>
          <p:cNvPr id="5" name="Content Placeholder 9"/>
          <p:cNvSpPr txBox="1">
            <a:spLocks/>
          </p:cNvSpPr>
          <p:nvPr/>
        </p:nvSpPr>
        <p:spPr bwMode="auto">
          <a:xfrm>
            <a:off x="611560" y="3933056"/>
            <a:ext cx="626469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600" dirty="0" smtClean="0"/>
              <a:t>The </a:t>
            </a:r>
            <a:r>
              <a:rPr lang="en-GB" altLang="en-US" sz="2600" dirty="0" err="1"/>
              <a:t>Mamera</a:t>
            </a:r>
            <a:r>
              <a:rPr lang="en-GB" altLang="en-US" sz="2600" dirty="0"/>
              <a:t> drink has now </a:t>
            </a:r>
            <a:r>
              <a:rPr lang="en-GB" altLang="en-US" sz="2600" b="1" dirty="0"/>
              <a:t>two varieties:</a:t>
            </a:r>
            <a:r>
              <a:rPr lang="en-GB" altLang="en-US" sz="2600" dirty="0"/>
              <a:t> sweetened with honey and unsweetened, and its </a:t>
            </a:r>
            <a:r>
              <a:rPr lang="en-GB" altLang="en-US" sz="2600" b="1" dirty="0"/>
              <a:t>new packaging </a:t>
            </a:r>
            <a:r>
              <a:rPr lang="en-GB" altLang="en-US" sz="2600" dirty="0"/>
              <a:t>makes it both attractive and hygienic. It has a shelf life of </a:t>
            </a:r>
            <a:r>
              <a:rPr lang="en-GB" altLang="en-US" sz="2600" b="1" dirty="0"/>
              <a:t>six months.</a:t>
            </a:r>
          </a:p>
        </p:txBody>
      </p:sp>
      <p:grpSp>
        <p:nvGrpSpPr>
          <p:cNvPr id="6" name="Group 259"/>
          <p:cNvGrpSpPr/>
          <p:nvPr/>
        </p:nvGrpSpPr>
        <p:grpSpPr>
          <a:xfrm>
            <a:off x="6660232" y="3717032"/>
            <a:ext cx="2005200" cy="2707724"/>
            <a:chOff x="0" y="0"/>
            <a:chExt cx="2757252" cy="3723257"/>
          </a:xfrm>
        </p:grpSpPr>
        <p:pic>
          <p:nvPicPr>
            <p:cNvPr id="7" name="image18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999" y="88900"/>
              <a:ext cx="2503254" cy="33930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image19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2757253" cy="37232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9" name="Group 262"/>
          <p:cNvGrpSpPr/>
          <p:nvPr/>
        </p:nvGrpSpPr>
        <p:grpSpPr>
          <a:xfrm>
            <a:off x="6588224" y="1412776"/>
            <a:ext cx="2018477" cy="1807699"/>
            <a:chOff x="-1" y="0"/>
            <a:chExt cx="2775509" cy="2485678"/>
          </a:xfrm>
        </p:grpSpPr>
        <p:pic>
          <p:nvPicPr>
            <p:cNvPr id="10" name="image20.pn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000" y="88900"/>
              <a:ext cx="2521508" cy="21554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image21.png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" y="0"/>
              <a:ext cx="2775511" cy="24856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8855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  <p:bldP spid="9" grpId="0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4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87624" y="2060848"/>
            <a:ext cx="6768752" cy="36004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b="1" dirty="0" smtClean="0"/>
              <a:t>Launching </a:t>
            </a:r>
            <a:r>
              <a:rPr lang="en-GB" altLang="en-US" sz="3600" b="1" dirty="0"/>
              <a:t>other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b="1" dirty="0"/>
              <a:t>value chains: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sz="3600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dirty="0"/>
              <a:t> </a:t>
            </a:r>
            <a:r>
              <a:rPr lang="en-GB" altLang="en-US" sz="3600" dirty="0" smtClean="0"/>
              <a:t>Honey </a:t>
            </a:r>
            <a:r>
              <a:rPr lang="en-GB" altLang="en-US" sz="3600" dirty="0"/>
              <a:t>&amp; Irish potato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1082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4: Result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683568" y="1700808"/>
            <a:ext cx="7128792" cy="165618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600" dirty="0"/>
              <a:t>The IP members also </a:t>
            </a:r>
            <a:r>
              <a:rPr lang="en-GB" altLang="en-US" sz="2600" b="1" dirty="0"/>
              <a:t>purchased equipment</a:t>
            </a:r>
            <a:r>
              <a:rPr lang="en-GB" altLang="en-US" sz="2600" dirty="0"/>
              <a:t> to pack honey and produce and pack potato crisps.</a:t>
            </a:r>
          </a:p>
        </p:txBody>
      </p:sp>
      <p:grpSp>
        <p:nvGrpSpPr>
          <p:cNvPr id="12" name="Group 275"/>
          <p:cNvGrpSpPr/>
          <p:nvPr/>
        </p:nvGrpSpPr>
        <p:grpSpPr>
          <a:xfrm>
            <a:off x="755576" y="2852936"/>
            <a:ext cx="3401054" cy="3183883"/>
            <a:chOff x="0" y="0"/>
            <a:chExt cx="3401052" cy="3183882"/>
          </a:xfrm>
        </p:grpSpPr>
        <p:pic>
          <p:nvPicPr>
            <p:cNvPr id="13" name="image22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3147053" cy="28536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image23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401053" cy="31838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" name="Group 278"/>
          <p:cNvGrpSpPr/>
          <p:nvPr/>
        </p:nvGrpSpPr>
        <p:grpSpPr>
          <a:xfrm>
            <a:off x="4427984" y="2780928"/>
            <a:ext cx="3672408" cy="3292815"/>
            <a:chOff x="0" y="0"/>
            <a:chExt cx="3328231" cy="2984213"/>
          </a:xfrm>
        </p:grpSpPr>
        <p:pic>
          <p:nvPicPr>
            <p:cNvPr id="16" name="image24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3074232" cy="26540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image25.pn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328232" cy="29842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9165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5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87624" y="2924944"/>
            <a:ext cx="6768752" cy="201622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b="1" dirty="0" smtClean="0"/>
              <a:t>Lack </a:t>
            </a:r>
            <a:r>
              <a:rPr lang="en-GB" altLang="en-US" sz="3600" b="1" dirty="0"/>
              <a:t>of effective tools to perform wider </a:t>
            </a:r>
            <a:r>
              <a:rPr lang="en-GB" altLang="en-US" sz="3600" b="1" dirty="0" smtClean="0"/>
              <a:t>market </a:t>
            </a:r>
            <a:r>
              <a:rPr lang="en-GB" altLang="en-US" sz="3600" b="1" dirty="0"/>
              <a:t>research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3974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5: Result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611560" y="4653136"/>
            <a:ext cx="7992888" cy="108012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dirty="0"/>
              <a:t>The IP </a:t>
            </a:r>
            <a:r>
              <a:rPr lang="en-GB" altLang="en-US" b="1" dirty="0"/>
              <a:t>purchased a computer</a:t>
            </a:r>
            <a:r>
              <a:rPr lang="en-GB" altLang="en-US" dirty="0"/>
              <a:t> which </a:t>
            </a:r>
            <a:r>
              <a:rPr lang="en-GB" altLang="en-US" dirty="0" smtClean="0"/>
              <a:t>helps </a:t>
            </a:r>
            <a:r>
              <a:rPr lang="en-GB" altLang="en-US" dirty="0"/>
              <a:t>them research the </a:t>
            </a:r>
            <a:r>
              <a:rPr lang="en-GB" altLang="en-US" dirty="0" smtClean="0"/>
              <a:t>market more effectively.</a:t>
            </a:r>
            <a:endParaRPr lang="en-GB" altLang="en-US" dirty="0"/>
          </a:p>
        </p:txBody>
      </p:sp>
      <p:grpSp>
        <p:nvGrpSpPr>
          <p:cNvPr id="10" name="Group 291"/>
          <p:cNvGrpSpPr/>
          <p:nvPr/>
        </p:nvGrpSpPr>
        <p:grpSpPr>
          <a:xfrm>
            <a:off x="2483768" y="1484784"/>
            <a:ext cx="4046394" cy="3174499"/>
            <a:chOff x="0" y="0"/>
            <a:chExt cx="4046393" cy="3174497"/>
          </a:xfrm>
        </p:grpSpPr>
        <p:pic>
          <p:nvPicPr>
            <p:cNvPr id="11" name="image6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899"/>
              <a:ext cx="3792394" cy="28442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26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-1"/>
              <a:ext cx="4046395" cy="31744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775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6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2051720" y="2708920"/>
            <a:ext cx="5328592" cy="201622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b="1" dirty="0" smtClean="0"/>
              <a:t>Limited </a:t>
            </a:r>
            <a:r>
              <a:rPr lang="en-GB" altLang="en-US" sz="3600" b="1" dirty="0"/>
              <a:t>awareness of savings </a:t>
            </a:r>
            <a:r>
              <a:rPr lang="en-GB" altLang="en-US" sz="3600" b="1" dirty="0" smtClean="0"/>
              <a:t>mobilization and </a:t>
            </a:r>
            <a:r>
              <a:rPr lang="en-GB" altLang="en-US" sz="3600" b="1" dirty="0"/>
              <a:t>a credit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170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 6: Result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611560" y="1772816"/>
            <a:ext cx="7992888" cy="194421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The </a:t>
            </a:r>
            <a:r>
              <a:rPr lang="en-GB" altLang="en-US" dirty="0"/>
              <a:t>IP members have been </a:t>
            </a:r>
            <a:r>
              <a:rPr lang="en-GB" altLang="en-US" b="1" dirty="0"/>
              <a:t>introduced into savings </a:t>
            </a:r>
            <a:r>
              <a:rPr lang="en-GB" altLang="en-US" b="1" dirty="0" smtClean="0"/>
              <a:t>mobilization </a:t>
            </a:r>
            <a:r>
              <a:rPr lang="en-GB" altLang="en-US" b="1" dirty="0"/>
              <a:t>and a credit</a:t>
            </a:r>
            <a:r>
              <a:rPr lang="en-GB" altLang="en-US" dirty="0"/>
              <a:t> by a partner institution - Agriculture Innovation Systems Brokerage Association.</a:t>
            </a:r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611560" y="4149080"/>
            <a:ext cx="79928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The </a:t>
            </a:r>
            <a:r>
              <a:rPr lang="en-GB" altLang="en-US" dirty="0"/>
              <a:t>IP </a:t>
            </a:r>
            <a:r>
              <a:rPr lang="en-GB" altLang="en-US" b="1" dirty="0"/>
              <a:t>savings are kept with financial institutions </a:t>
            </a:r>
            <a:r>
              <a:rPr lang="en-GB" altLang="en-US" dirty="0"/>
              <a:t>such as Crane Bank, </a:t>
            </a:r>
            <a:r>
              <a:rPr lang="en-GB" altLang="en-US" dirty="0" err="1"/>
              <a:t>Muchahi</a:t>
            </a:r>
            <a:r>
              <a:rPr lang="en-GB" altLang="en-US" dirty="0"/>
              <a:t> Savings </a:t>
            </a:r>
            <a:r>
              <a:rPr lang="en-GB" altLang="en-US" dirty="0" smtClean="0"/>
              <a:t>and Credit </a:t>
            </a:r>
            <a:r>
              <a:rPr lang="en-GB" altLang="en-US" dirty="0"/>
              <a:t>Cooperative. </a:t>
            </a:r>
          </a:p>
        </p:txBody>
      </p:sp>
    </p:spTree>
    <p:extLst>
      <p:ext uri="{BB962C8B-B14F-4D97-AF65-F5344CB8AC3E}">
        <p14:creationId xmlns:p14="http://schemas.microsoft.com/office/powerpoint/2010/main" val="242386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5"/>
          <p:cNvSpPr/>
          <p:nvPr/>
        </p:nvSpPr>
        <p:spPr>
          <a:xfrm>
            <a:off x="827584" y="1556792"/>
            <a:ext cx="6840760" cy="584527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404987" lvl="0" indent="-404987" defTabSz="239522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2600" dirty="0">
                <a:solidFill>
                  <a:srgbClr val="000000"/>
                </a:solidFill>
                <a:latin typeface="Calibri"/>
                <a:cs typeface="Calibri"/>
              </a:rPr>
              <a:t>B</a:t>
            </a:r>
            <a:r>
              <a:rPr sz="2600" b="0" dirty="0" smtClean="0">
                <a:solidFill>
                  <a:srgbClr val="000000"/>
                </a:solidFill>
                <a:latin typeface="Calibri"/>
                <a:cs typeface="Calibri"/>
              </a:rPr>
              <a:t>iological</a:t>
            </a:r>
            <a:r>
              <a:rPr sz="2600" b="0" dirty="0">
                <a:solidFill>
                  <a:srgbClr val="000000"/>
                </a:solidFill>
                <a:latin typeface="Calibri"/>
                <a:cs typeface="Calibri"/>
              </a:rPr>
              <a:t>, technological, institutional </a:t>
            </a:r>
            <a:r>
              <a:rPr sz="2600" b="0" dirty="0" smtClean="0">
                <a:solidFill>
                  <a:srgbClr val="000000"/>
                </a:solidFill>
                <a:latin typeface="Calibri"/>
                <a:cs typeface="Calibri"/>
              </a:rPr>
              <a:t>insight</a:t>
            </a:r>
            <a:r>
              <a:rPr lang="es-ES_tradnl" sz="2600" b="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" name="Shape 86"/>
          <p:cNvSpPr/>
          <p:nvPr/>
        </p:nvSpPr>
        <p:spPr>
          <a:xfrm>
            <a:off x="827584" y="2420888"/>
            <a:ext cx="7406145" cy="122413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363502" lvl="0" indent="-363502" defTabSz="214984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2600" dirty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sz="2600" b="0" dirty="0" smtClean="0">
                <a:solidFill>
                  <a:srgbClr val="000000"/>
                </a:solidFill>
                <a:latin typeface="Calibri"/>
                <a:cs typeface="Calibri"/>
              </a:rPr>
              <a:t>upport </a:t>
            </a:r>
            <a:r>
              <a:rPr sz="2600" b="0" dirty="0">
                <a:solidFill>
                  <a:srgbClr val="000000"/>
                </a:solidFill>
                <a:latin typeface="Calibri"/>
                <a:cs typeface="Calibri"/>
              </a:rPr>
              <a:t>and </a:t>
            </a:r>
            <a:r>
              <a:rPr sz="2600" b="1" dirty="0">
                <a:solidFill>
                  <a:srgbClr val="000000"/>
                </a:solidFill>
                <a:latin typeface="Calibri"/>
                <a:cs typeface="Calibri"/>
              </a:rPr>
              <a:t>promote innovations</a:t>
            </a:r>
            <a:r>
              <a:rPr sz="2600" b="0" dirty="0">
                <a:solidFill>
                  <a:srgbClr val="000000"/>
                </a:solidFill>
                <a:latin typeface="Calibri"/>
                <a:cs typeface="Calibri"/>
              </a:rPr>
              <a:t> where they have been part of the decision-making or development </a:t>
            </a:r>
            <a:r>
              <a:rPr sz="2600" b="0" dirty="0" smtClean="0">
                <a:solidFill>
                  <a:srgbClr val="000000"/>
                </a:solidFill>
                <a:latin typeface="Calibri"/>
                <a:cs typeface="Calibri"/>
              </a:rPr>
              <a:t>process</a:t>
            </a:r>
            <a:r>
              <a:rPr lang="es-ES_tradnl" sz="2600" b="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" name="Shape 87"/>
          <p:cNvSpPr/>
          <p:nvPr/>
        </p:nvSpPr>
        <p:spPr>
          <a:xfrm>
            <a:off x="827584" y="3789040"/>
            <a:ext cx="7610335" cy="936104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395111" lvl="0" indent="-395111" defTabSz="233679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2600" dirty="0">
                <a:solidFill>
                  <a:srgbClr val="000000"/>
                </a:solidFill>
                <a:latin typeface="Calibri"/>
                <a:cs typeface="Calibri"/>
              </a:rPr>
              <a:t>U</a:t>
            </a:r>
            <a:r>
              <a:rPr sz="2600" b="0" dirty="0" smtClean="0">
                <a:solidFill>
                  <a:srgbClr val="000000"/>
                </a:solidFill>
                <a:latin typeface="Calibri"/>
                <a:cs typeface="Calibri"/>
              </a:rPr>
              <a:t>nderstand </a:t>
            </a:r>
            <a:r>
              <a:rPr sz="2600" b="0" dirty="0">
                <a:solidFill>
                  <a:srgbClr val="000000"/>
                </a:solidFill>
                <a:latin typeface="Calibri"/>
                <a:cs typeface="Calibri"/>
              </a:rPr>
              <a:t>what </a:t>
            </a:r>
            <a:r>
              <a:rPr sz="2600" b="1" dirty="0">
                <a:solidFill>
                  <a:srgbClr val="000000"/>
                </a:solidFill>
                <a:latin typeface="Calibri"/>
                <a:cs typeface="Calibri"/>
              </a:rPr>
              <a:t>type of innovation </a:t>
            </a:r>
            <a:r>
              <a:rPr sz="2600" b="0" dirty="0">
                <a:solidFill>
                  <a:srgbClr val="000000"/>
                </a:solidFill>
                <a:latin typeface="Calibri"/>
                <a:cs typeface="Calibri"/>
              </a:rPr>
              <a:t>is economically, socially, culturally and politically </a:t>
            </a:r>
            <a:r>
              <a:rPr sz="2600" b="0" dirty="0" smtClean="0">
                <a:solidFill>
                  <a:srgbClr val="000000"/>
                </a:solidFill>
                <a:latin typeface="Calibri"/>
                <a:cs typeface="Calibri"/>
              </a:rPr>
              <a:t>appropriate</a:t>
            </a:r>
            <a:r>
              <a:rPr lang="es-ES_tradnl" sz="2600" b="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>
                <a:solidFill>
                  <a:srgbClr val="FFFFFF"/>
                </a:solidFill>
                <a:cs typeface="Calibri"/>
              </a:rPr>
              <a:t>Stakeholders’ </a:t>
            </a:r>
            <a:r>
              <a:rPr lang="en-US" dirty="0" smtClean="0">
                <a:solidFill>
                  <a:srgbClr val="FFFFFF"/>
                </a:solidFill>
                <a:cs typeface="Calibri"/>
              </a:rPr>
              <a:t>Input</a:t>
            </a:r>
            <a:endParaRPr lang="en-US" dirty="0"/>
          </a:p>
        </p:txBody>
      </p:sp>
      <p:sp>
        <p:nvSpPr>
          <p:cNvPr id="14" name="Shape 87"/>
          <p:cNvSpPr/>
          <p:nvPr/>
        </p:nvSpPr>
        <p:spPr>
          <a:xfrm>
            <a:off x="827584" y="5013176"/>
            <a:ext cx="7610335" cy="100811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395111" lvl="0" indent="-395111" defTabSz="233679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2600" b="1" dirty="0" err="1" smtClean="0">
                <a:solidFill>
                  <a:srgbClr val="000000"/>
                </a:solidFill>
                <a:latin typeface="Calibri"/>
                <a:cs typeface="Calibri"/>
              </a:rPr>
              <a:t>Aware</a:t>
            </a:r>
            <a:r>
              <a:rPr lang="es-ES_tradnl" sz="2600" b="1" dirty="0" smtClean="0">
                <a:solidFill>
                  <a:srgbClr val="000000"/>
                </a:solidFill>
                <a:latin typeface="Calibri"/>
                <a:cs typeface="Calibri"/>
              </a:rPr>
              <a:t> of </a:t>
            </a:r>
            <a:r>
              <a:rPr lang="es-ES_tradnl" sz="2600" b="1" dirty="0" err="1" smtClean="0">
                <a:solidFill>
                  <a:srgbClr val="000000"/>
                </a:solidFill>
                <a:latin typeface="Calibri"/>
                <a:cs typeface="Calibri"/>
              </a:rPr>
              <a:t>interdependencies</a:t>
            </a:r>
            <a:r>
              <a:rPr lang="es-ES_tradnl" sz="2600" b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2600" b="0" dirty="0" smtClean="0">
                <a:solidFill>
                  <a:srgbClr val="000000"/>
                </a:solidFill>
                <a:latin typeface="Calibri"/>
                <a:cs typeface="Calibri"/>
              </a:rPr>
              <a:t>and </a:t>
            </a:r>
            <a:r>
              <a:rPr lang="en-US" sz="2600" dirty="0" smtClean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2600" dirty="0">
                <a:solidFill>
                  <a:srgbClr val="000000"/>
                </a:solidFill>
                <a:latin typeface="Calibri"/>
                <a:cs typeface="Calibri"/>
              </a:rPr>
              <a:t>need of action to address their constraints and reach their </a:t>
            </a:r>
            <a:r>
              <a:rPr lang="en-US" sz="2600" dirty="0" smtClean="0">
                <a:solidFill>
                  <a:srgbClr val="000000"/>
                </a:solidFill>
                <a:latin typeface="Calibri"/>
                <a:cs typeface="Calibri"/>
              </a:rPr>
              <a:t>goals. </a:t>
            </a:r>
            <a:endParaRPr sz="2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267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6" grpId="0" animBg="1" advAuto="0"/>
      <p:bldP spid="7" grpId="0" animBg="1" advAuto="0"/>
      <p:bldP spid="14" grpId="0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err="1"/>
              <a:t>Bubaare</a:t>
            </a:r>
            <a:r>
              <a:rPr lang="en-US" altLang="en-US" dirty="0"/>
              <a:t> IP Success Factors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251520" y="1556792"/>
            <a:ext cx="8532440" cy="460851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Improved farming practices</a:t>
            </a:r>
            <a:endParaRPr lang="en-GB" altLang="en-US" dirty="0"/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Byelaws formulation</a:t>
            </a: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Sorghum</a:t>
            </a:r>
            <a:r>
              <a:rPr lang="en-GB" altLang="en-US" dirty="0"/>
              <a:t>-based beverage </a:t>
            </a:r>
            <a:r>
              <a:rPr lang="en-GB" altLang="en-US" dirty="0" err="1"/>
              <a:t>Mamera</a:t>
            </a:r>
            <a:r>
              <a:rPr lang="en-GB" altLang="en-US" dirty="0"/>
              <a:t> - product </a:t>
            </a:r>
            <a:r>
              <a:rPr lang="en-GB" altLang="en-US" dirty="0" smtClean="0"/>
              <a:t>improvements</a:t>
            </a: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Successful </a:t>
            </a:r>
            <a:r>
              <a:rPr lang="en-GB" altLang="en-US" dirty="0"/>
              <a:t>launch of other value chains - honey and Irish potato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New </a:t>
            </a:r>
            <a:r>
              <a:rPr lang="en-GB" altLang="en-US" dirty="0"/>
              <a:t>market research tool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Introduction </a:t>
            </a:r>
            <a:r>
              <a:rPr lang="en-GB" altLang="en-US" dirty="0"/>
              <a:t>to savings </a:t>
            </a:r>
            <a:r>
              <a:rPr lang="en-GB" altLang="en-US" dirty="0" smtClean="0"/>
              <a:t>mobilization </a:t>
            </a:r>
            <a:r>
              <a:rPr lang="en-GB" altLang="en-US" dirty="0"/>
              <a:t>and a </a:t>
            </a:r>
            <a:r>
              <a:rPr lang="en-GB" altLang="en-US" dirty="0" smtClean="0"/>
              <a:t>credit</a:t>
            </a:r>
            <a:endParaRPr lang="en-GB" alt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43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259632" y="2420888"/>
            <a:ext cx="6768752" cy="26642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3600" dirty="0"/>
              <a:t>What kind of local and state level </a:t>
            </a:r>
            <a:r>
              <a:rPr lang="en-GB" altLang="en-US" sz="3600" b="1" dirty="0"/>
              <a:t>favourable conditions </a:t>
            </a:r>
            <a:r>
              <a:rPr lang="en-GB" altLang="en-US" sz="3600" dirty="0"/>
              <a:t>would you expect for your IP to thrive 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en-GB" altLang="en-US" sz="3600" dirty="0"/>
              <a:t>and be successful</a:t>
            </a:r>
            <a:r>
              <a:rPr lang="en-GB" altLang="en-US" sz="3600" dirty="0" smtClean="0"/>
              <a:t>?</a:t>
            </a:r>
            <a:endParaRPr lang="en-GB" altLang="en-US" dirty="0"/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4263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err="1"/>
              <a:t>Bubaare</a:t>
            </a:r>
            <a:r>
              <a:rPr lang="en-US" altLang="en-US" dirty="0"/>
              <a:t> IP Achievements - Summary</a:t>
            </a:r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251520" y="1484784"/>
            <a:ext cx="8532440" cy="44644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/>
              <a:t>Political stability in the country</a:t>
            </a:r>
          </a:p>
          <a:p>
            <a:pPr marL="457200" indent="-4572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 smtClean="0"/>
              <a:t>Adequate </a:t>
            </a:r>
            <a:r>
              <a:rPr lang="en-GB" altLang="en-US" dirty="0"/>
              <a:t>support from the local government</a:t>
            </a:r>
          </a:p>
          <a:p>
            <a:pPr marL="457200" indent="-4572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/>
              <a:t>Venue for the IP meetings</a:t>
            </a:r>
          </a:p>
          <a:p>
            <a:pPr marL="457200" indent="-4572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/>
              <a:t>Suitable stakeholders to address the community challenges</a:t>
            </a:r>
          </a:p>
          <a:p>
            <a:pPr marL="457200" indent="-4572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dirty="0"/>
              <a:t>Various institutions contributing to the above developments </a:t>
            </a:r>
          </a:p>
        </p:txBody>
      </p:sp>
    </p:spTree>
    <p:extLst>
      <p:ext uri="{BB962C8B-B14F-4D97-AF65-F5344CB8AC3E}">
        <p14:creationId xmlns:p14="http://schemas.microsoft.com/office/powerpoint/2010/main" val="2730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539552" y="1700808"/>
            <a:ext cx="4176464" cy="288032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dirty="0"/>
              <a:t>The </a:t>
            </a:r>
            <a:r>
              <a:rPr lang="en-GB" altLang="en-US" dirty="0" err="1"/>
              <a:t>Bubaare</a:t>
            </a:r>
            <a:r>
              <a:rPr lang="en-GB" altLang="en-US" dirty="0"/>
              <a:t> IP was initially registered as </a:t>
            </a:r>
            <a:r>
              <a:rPr lang="en-GB" altLang="en-US" b="1" dirty="0"/>
              <a:t>an association</a:t>
            </a:r>
            <a:r>
              <a:rPr lang="en-GB" altLang="en-US" dirty="0"/>
              <a:t>, which allowed the members to </a:t>
            </a:r>
            <a:r>
              <a:rPr lang="en-GB" altLang="en-US" b="1" dirty="0"/>
              <a:t>operate within </a:t>
            </a:r>
            <a:r>
              <a:rPr lang="en-GB" altLang="en-US" b="1" dirty="0" smtClean="0"/>
              <a:t>the district</a:t>
            </a:r>
            <a:r>
              <a:rPr lang="en-GB" altLang="en-US" b="1" dirty="0"/>
              <a:t>, get </a:t>
            </a:r>
            <a:r>
              <a:rPr lang="en-GB" altLang="en-US" b="1" dirty="0" smtClean="0"/>
              <a:t>into ventures and interactions</a:t>
            </a:r>
            <a:r>
              <a:rPr lang="en-GB" altLang="en-US" dirty="0"/>
              <a:t>.</a:t>
            </a:r>
          </a:p>
        </p:txBody>
      </p:sp>
      <p:pic>
        <p:nvPicPr>
          <p:cNvPr id="4" name="image27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62" t="5301" r="3412" b="5301"/>
          <a:stretch/>
        </p:blipFill>
        <p:spPr>
          <a:xfrm>
            <a:off x="4932040" y="1916832"/>
            <a:ext cx="3715967" cy="283365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698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395536" y="3284984"/>
            <a:ext cx="255679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000" dirty="0"/>
              <a:t>IP receives a </a:t>
            </a:r>
            <a:r>
              <a:rPr lang="en-GB" altLang="en-US" sz="2000" b="1" dirty="0"/>
              <a:t>grant</a:t>
            </a:r>
            <a:r>
              <a:rPr lang="en-GB" altLang="en-US" sz="2000" dirty="0"/>
              <a:t> from development partners to expand the production and processing of sorghum: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000" dirty="0"/>
              <a:t>$30.000 USD</a:t>
            </a:r>
          </a:p>
        </p:txBody>
      </p:sp>
      <p:sp>
        <p:nvSpPr>
          <p:cNvPr id="18" name="Shape 332"/>
          <p:cNvSpPr/>
          <p:nvPr/>
        </p:nvSpPr>
        <p:spPr>
          <a:xfrm rot="10826607" flipH="1">
            <a:off x="2722060" y="2063109"/>
            <a:ext cx="586572" cy="652454"/>
          </a:xfrm>
          <a:prstGeom prst="rightArrow">
            <a:avLst>
              <a:gd name="adj1" fmla="val 32000"/>
              <a:gd name="adj2" fmla="val 71188"/>
            </a:avLst>
          </a:prstGeom>
          <a:solidFill>
            <a:srgbClr val="72201E"/>
          </a:solidFill>
          <a:ln w="12700">
            <a:noFill/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9" name="Shape 333"/>
          <p:cNvSpPr/>
          <p:nvPr/>
        </p:nvSpPr>
        <p:spPr>
          <a:xfrm rot="10826607" flipH="1">
            <a:off x="5746395" y="2063108"/>
            <a:ext cx="586572" cy="652454"/>
          </a:xfrm>
          <a:prstGeom prst="rightArrow">
            <a:avLst>
              <a:gd name="adj1" fmla="val 32000"/>
              <a:gd name="adj2" fmla="val 71188"/>
            </a:avLst>
          </a:prstGeom>
          <a:solidFill>
            <a:srgbClr val="72201E"/>
          </a:solidFill>
          <a:ln w="12700">
            <a:noFill/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defTabSz="584200">
              <a:defRPr sz="24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grpSp>
        <p:nvGrpSpPr>
          <p:cNvPr id="20" name="Group 336"/>
          <p:cNvGrpSpPr/>
          <p:nvPr/>
        </p:nvGrpSpPr>
        <p:grpSpPr>
          <a:xfrm>
            <a:off x="3511631" y="1628800"/>
            <a:ext cx="1998549" cy="1430543"/>
            <a:chOff x="0" y="0"/>
            <a:chExt cx="3211978" cy="2299105"/>
          </a:xfrm>
        </p:grpSpPr>
        <p:pic>
          <p:nvPicPr>
            <p:cNvPr id="21" name="image11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2957978" cy="19689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image28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0"/>
              <a:ext cx="3211980" cy="229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3" name="Group 339"/>
          <p:cNvGrpSpPr/>
          <p:nvPr/>
        </p:nvGrpSpPr>
        <p:grpSpPr>
          <a:xfrm>
            <a:off x="703319" y="1628800"/>
            <a:ext cx="1791491" cy="1430543"/>
            <a:chOff x="0" y="0"/>
            <a:chExt cx="2879204" cy="2299105"/>
          </a:xfrm>
        </p:grpSpPr>
        <p:pic>
          <p:nvPicPr>
            <p:cNvPr id="24" name="image16.jpe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2625205" cy="19689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image29.png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2879205" cy="229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Group 342"/>
          <p:cNvGrpSpPr/>
          <p:nvPr/>
        </p:nvGrpSpPr>
        <p:grpSpPr>
          <a:xfrm>
            <a:off x="6535967" y="1556792"/>
            <a:ext cx="1924465" cy="1488370"/>
            <a:chOff x="0" y="0"/>
            <a:chExt cx="3092914" cy="2392041"/>
          </a:xfrm>
        </p:grpSpPr>
        <p:pic>
          <p:nvPicPr>
            <p:cNvPr id="27" name="image30.png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2838915" cy="2061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image31.png"/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3092915" cy="23920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9" name="Content Placeholder 9"/>
          <p:cNvSpPr txBox="1">
            <a:spLocks/>
          </p:cNvSpPr>
          <p:nvPr/>
        </p:nvSpPr>
        <p:spPr bwMode="auto">
          <a:xfrm>
            <a:off x="3347864" y="3284984"/>
            <a:ext cx="255679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000" dirty="0"/>
              <a:t>IP </a:t>
            </a:r>
            <a:r>
              <a:rPr lang="en-GB" altLang="en-US" sz="2000" b="1" dirty="0"/>
              <a:t>loans</a:t>
            </a:r>
            <a:r>
              <a:rPr lang="en-GB" altLang="en-US" sz="2000" dirty="0"/>
              <a:t> the funds to </a:t>
            </a:r>
            <a:r>
              <a:rPr lang="en-GB" altLang="en-US" sz="2000" dirty="0" err="1"/>
              <a:t>Huntex</a:t>
            </a:r>
            <a:r>
              <a:rPr lang="en-GB" altLang="en-US" sz="2000" dirty="0"/>
              <a:t> Ltd. </a:t>
            </a:r>
          </a:p>
        </p:txBody>
      </p:sp>
      <p:sp>
        <p:nvSpPr>
          <p:cNvPr id="30" name="Content Placeholder 9"/>
          <p:cNvSpPr txBox="1">
            <a:spLocks/>
          </p:cNvSpPr>
          <p:nvPr/>
        </p:nvSpPr>
        <p:spPr bwMode="auto">
          <a:xfrm>
            <a:off x="6228184" y="3284984"/>
            <a:ext cx="25567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000" dirty="0" err="1"/>
              <a:t>Huntex</a:t>
            </a:r>
            <a:r>
              <a:rPr lang="en-GB" altLang="en-US" sz="2000" dirty="0"/>
              <a:t> Ltd. </a:t>
            </a:r>
            <a:r>
              <a:rPr lang="en-GB" altLang="en-US" sz="2000" b="1" dirty="0"/>
              <a:t>expands premises</a:t>
            </a:r>
            <a:r>
              <a:rPr lang="en-GB" altLang="en-US" sz="2000" dirty="0"/>
              <a:t> and </a:t>
            </a:r>
            <a:r>
              <a:rPr lang="en-GB" altLang="en-US" sz="2000" b="1" dirty="0"/>
              <a:t>purchases equipment </a:t>
            </a:r>
            <a:r>
              <a:rPr lang="en-GB" altLang="en-US" sz="2000" dirty="0"/>
              <a:t>to process and package </a:t>
            </a:r>
            <a:r>
              <a:rPr lang="en-GB" altLang="en-US" sz="2000" dirty="0" err="1" smtClean="0"/>
              <a:t>Mamera</a:t>
            </a:r>
            <a:r>
              <a:rPr lang="en-GB" altLang="en-US" sz="2000" dirty="0" smtClean="0"/>
              <a:t>.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7425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19" grpId="0" animBg="1" advAuto="0"/>
      <p:bldP spid="20" grpId="0" animBg="1" advAuto="0"/>
      <p:bldP spid="23" grpId="0" animBg="1" advAuto="0"/>
      <p:bldP spid="26" grpId="0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539552" y="1628800"/>
            <a:ext cx="3600400" cy="288032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 smtClean="0"/>
              <a:t>At </a:t>
            </a:r>
            <a:r>
              <a:rPr lang="en-GB" altLang="en-US" sz="2600" dirty="0"/>
              <a:t>this point the </a:t>
            </a:r>
            <a:r>
              <a:rPr lang="en-GB" altLang="en-US" sz="2600" dirty="0" err="1"/>
              <a:t>Bubaare</a:t>
            </a:r>
            <a:r>
              <a:rPr lang="en-GB" altLang="en-US" sz="2600" dirty="0"/>
              <a:t> IP </a:t>
            </a:r>
            <a:r>
              <a:rPr lang="en-GB" altLang="en-US" sz="2600" dirty="0" smtClean="0"/>
              <a:t>needed to be formally registered.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 smtClean="0"/>
              <a:t>This </a:t>
            </a:r>
            <a:r>
              <a:rPr lang="en-GB" altLang="en-US" sz="2600" dirty="0"/>
              <a:t>would allow them </a:t>
            </a:r>
            <a:r>
              <a:rPr lang="en-GB" altLang="en-US" sz="2600" b="1" dirty="0"/>
              <a:t>to sue and to be sued</a:t>
            </a:r>
            <a:r>
              <a:rPr lang="en-GB" altLang="en-US" sz="2600" dirty="0"/>
              <a:t> in courts of </a:t>
            </a:r>
            <a:r>
              <a:rPr lang="en-GB" altLang="en-US" sz="2600" dirty="0" smtClean="0"/>
              <a:t>law in </a:t>
            </a:r>
            <a:r>
              <a:rPr lang="en-GB" altLang="en-US" sz="2600" dirty="0"/>
              <a:t>case of a breach of contract by the IP or </a:t>
            </a:r>
            <a:r>
              <a:rPr lang="en-GB" altLang="en-US" sz="2600" dirty="0" err="1"/>
              <a:t>Huntex</a:t>
            </a:r>
            <a:r>
              <a:rPr lang="en-GB" altLang="en-US" sz="2600" dirty="0"/>
              <a:t> Ltd. </a:t>
            </a:r>
          </a:p>
        </p:txBody>
      </p:sp>
      <p:pic>
        <p:nvPicPr>
          <p:cNvPr id="5" name="image32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1844824"/>
            <a:ext cx="4355043" cy="32315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189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539552" y="1628800"/>
            <a:ext cx="3240360" cy="288032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IP was finally registered as </a:t>
            </a:r>
            <a:r>
              <a:rPr lang="en-GB" altLang="en-US" sz="2000" b="1" dirty="0" err="1"/>
              <a:t>Bubaare</a:t>
            </a:r>
            <a:r>
              <a:rPr lang="en-GB" altLang="en-US" sz="2000" b="1" dirty="0"/>
              <a:t> Innovation Platform Multipurpose Cooperative </a:t>
            </a:r>
            <a:r>
              <a:rPr lang="en-GB" altLang="en-US" sz="2000" b="1" dirty="0" smtClean="0"/>
              <a:t>Society</a:t>
            </a:r>
            <a:r>
              <a:rPr lang="en-GB" altLang="en-US" sz="2000" dirty="0" smtClean="0"/>
              <a:t> in </a:t>
            </a:r>
            <a:r>
              <a:rPr lang="en-GB" altLang="en-US" sz="2000" dirty="0"/>
              <a:t>2013.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process of registration was initiated by the </a:t>
            </a:r>
            <a:r>
              <a:rPr lang="en-GB" altLang="en-US" sz="2000" b="1" dirty="0"/>
              <a:t>District Commercial Office. </a:t>
            </a:r>
          </a:p>
        </p:txBody>
      </p:sp>
      <p:pic>
        <p:nvPicPr>
          <p:cNvPr id="4" name="image33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80854" y="1772816"/>
            <a:ext cx="4538250" cy="25922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539552" y="4653136"/>
            <a:ext cx="799288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000" dirty="0"/>
              <a:t>The </a:t>
            </a:r>
            <a:r>
              <a:rPr lang="en-GB" altLang="en-US" sz="2000" dirty="0" err="1"/>
              <a:t>Bubaare</a:t>
            </a:r>
            <a:r>
              <a:rPr lang="en-GB" altLang="en-US" sz="2000" dirty="0"/>
              <a:t> IP became the </a:t>
            </a:r>
            <a:r>
              <a:rPr lang="en-GB" altLang="en-US" sz="2000" b="1" dirty="0"/>
              <a:t>first</a:t>
            </a:r>
            <a:r>
              <a:rPr lang="en-GB" altLang="en-US" sz="2000" dirty="0"/>
              <a:t> among the 36 IAR4D-driven IPs in Sub Saharan Africa to register as a cooperative society.</a:t>
            </a:r>
          </a:p>
        </p:txBody>
      </p:sp>
    </p:spTree>
    <p:extLst>
      <p:ext uri="{BB962C8B-B14F-4D97-AF65-F5344CB8AC3E}">
        <p14:creationId xmlns:p14="http://schemas.microsoft.com/office/powerpoint/2010/main" val="273996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3284984"/>
            <a:ext cx="7056784" cy="8640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err="1" smtClean="0"/>
              <a:t>Infraestructural</a:t>
            </a:r>
            <a:r>
              <a:rPr lang="en-GB" altLang="en-US" sz="3600" dirty="0" smtClean="0"/>
              <a:t> development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6897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3419872" y="1628800"/>
            <a:ext cx="4968552" cy="122413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registration of the IP cooperative society has given </a:t>
            </a:r>
            <a:r>
              <a:rPr lang="en-GB" altLang="en-US" sz="2000" dirty="0" err="1"/>
              <a:t>Bubaare</a:t>
            </a:r>
            <a:r>
              <a:rPr lang="en-GB" altLang="en-US" sz="2000" dirty="0"/>
              <a:t> a </a:t>
            </a:r>
            <a:r>
              <a:rPr lang="en-GB" altLang="en-US" sz="2000" b="1" dirty="0"/>
              <a:t>new </a:t>
            </a:r>
            <a:r>
              <a:rPr lang="en-GB" altLang="en-US" sz="2000" b="1" dirty="0" smtClean="0"/>
              <a:t>status.</a:t>
            </a:r>
            <a:endParaRPr lang="en-GB" altLang="en-US" sz="2000" b="1" dirty="0"/>
          </a:p>
        </p:txBody>
      </p:sp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539552" y="3861048"/>
            <a:ext cx="799288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b="1" dirty="0" smtClean="0"/>
              <a:t>Construction </a:t>
            </a:r>
            <a:r>
              <a:rPr lang="en-GB" altLang="en-US" sz="2000" b="1" dirty="0"/>
              <a:t>of a new building</a:t>
            </a:r>
            <a:r>
              <a:rPr lang="en-GB" altLang="en-US" sz="2000" dirty="0"/>
              <a:t> to house an office, a community bank, a potato processing unit, sorghum milling, packaging facility and a computer </a:t>
            </a:r>
            <a:r>
              <a:rPr lang="en-GB" altLang="en-US" sz="2000" dirty="0" smtClean="0"/>
              <a:t>room</a:t>
            </a:r>
            <a:endParaRPr lang="en-GB" altLang="en-US" sz="2000" dirty="0"/>
          </a:p>
        </p:txBody>
      </p:sp>
      <p:grpSp>
        <p:nvGrpSpPr>
          <p:cNvPr id="5" name="Group 364"/>
          <p:cNvGrpSpPr/>
          <p:nvPr/>
        </p:nvGrpSpPr>
        <p:grpSpPr>
          <a:xfrm>
            <a:off x="539552" y="1672800"/>
            <a:ext cx="2736304" cy="2116240"/>
            <a:chOff x="0" y="0"/>
            <a:chExt cx="3092914" cy="2392040"/>
          </a:xfrm>
        </p:grpSpPr>
        <p:pic>
          <p:nvPicPr>
            <p:cNvPr id="7" name="image30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899"/>
              <a:ext cx="2838915" cy="2061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image31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1"/>
              <a:ext cx="3092915" cy="23920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3419872" y="2420888"/>
            <a:ext cx="518457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sub-country authority donated </a:t>
            </a:r>
            <a:r>
              <a:rPr lang="en-GB" altLang="en-US" sz="2000" b="1" dirty="0"/>
              <a:t>a piece of land</a:t>
            </a:r>
            <a:r>
              <a:rPr lang="en-GB" altLang="en-US" sz="2000" dirty="0"/>
              <a:t> for future developments and let the </a:t>
            </a:r>
            <a:r>
              <a:rPr lang="en-GB" altLang="en-US" sz="2000" dirty="0" err="1"/>
              <a:t>Bubaare</a:t>
            </a:r>
            <a:r>
              <a:rPr lang="en-GB" altLang="en-US" sz="2000" dirty="0"/>
              <a:t> IP use a store for bulking and storing sorghum</a:t>
            </a:r>
          </a:p>
        </p:txBody>
      </p:sp>
      <p:sp>
        <p:nvSpPr>
          <p:cNvPr id="10" name="Content Placeholder 9"/>
          <p:cNvSpPr txBox="1">
            <a:spLocks/>
          </p:cNvSpPr>
          <p:nvPr/>
        </p:nvSpPr>
        <p:spPr bwMode="auto">
          <a:xfrm>
            <a:off x="539552" y="4941168"/>
            <a:ext cx="799288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b="1" dirty="0"/>
              <a:t>premises</a:t>
            </a:r>
            <a:r>
              <a:rPr lang="en-GB" altLang="en-US" sz="2000" dirty="0"/>
              <a:t> at </a:t>
            </a:r>
            <a:r>
              <a:rPr lang="en-GB" altLang="en-US" sz="2000" dirty="0" err="1"/>
              <a:t>Huntex</a:t>
            </a:r>
            <a:r>
              <a:rPr lang="en-GB" altLang="en-US" sz="2000" dirty="0"/>
              <a:t> Ltd. have been </a:t>
            </a:r>
            <a:r>
              <a:rPr lang="en-GB" altLang="en-US" sz="2000" b="1" dirty="0"/>
              <a:t>expanded</a:t>
            </a:r>
            <a:r>
              <a:rPr lang="en-GB" altLang="en-US" sz="2000" dirty="0"/>
              <a:t>, more </a:t>
            </a:r>
            <a:r>
              <a:rPr lang="en-GB" altLang="en-US" sz="2000" b="1" dirty="0"/>
              <a:t>equipment</a:t>
            </a:r>
            <a:r>
              <a:rPr lang="en-GB" altLang="en-US" sz="2000" dirty="0"/>
              <a:t> </a:t>
            </a:r>
            <a:r>
              <a:rPr lang="en-GB" altLang="en-US" sz="2000" b="1" dirty="0"/>
              <a:t>purchased</a:t>
            </a:r>
            <a:r>
              <a:rPr lang="en-GB" altLang="en-US" sz="2000" dirty="0"/>
              <a:t> to process larger quantities of sorghum having the capacity to produce 2,000 litres of </a:t>
            </a:r>
            <a:r>
              <a:rPr lang="en-GB" altLang="en-US" sz="2000" dirty="0" err="1"/>
              <a:t>Mamera</a:t>
            </a:r>
            <a:r>
              <a:rPr lang="en-GB" altLang="en-US" sz="2000" dirty="0"/>
              <a:t> from 250 kg of sorghum per day. The previous capacity was 50 litres from 13 kg per day.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err="1" smtClean="0"/>
              <a:t>Infraestructural</a:t>
            </a:r>
            <a:r>
              <a:rPr lang="en-US" altLang="en-US" dirty="0" smtClean="0"/>
              <a:t> Development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578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3284984"/>
            <a:ext cx="7056784" cy="8640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Self Help groups and membership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1122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5"/>
          <p:cNvSpPr/>
          <p:nvPr/>
        </p:nvSpPr>
        <p:spPr>
          <a:xfrm>
            <a:off x="827584" y="1700808"/>
            <a:ext cx="6840760" cy="64807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404987" lvl="0" indent="-404987" defTabSz="239522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3000" b="0" dirty="0" smtClean="0">
                <a:solidFill>
                  <a:srgbClr val="000000"/>
                </a:solidFill>
                <a:latin typeface="Calibri"/>
                <a:cs typeface="Calibri"/>
              </a:rPr>
              <a:t>Networks</a:t>
            </a:r>
            <a:endParaRPr sz="30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" name="Shape 86"/>
          <p:cNvSpPr/>
          <p:nvPr/>
        </p:nvSpPr>
        <p:spPr>
          <a:xfrm>
            <a:off x="827584" y="2708920"/>
            <a:ext cx="7406145" cy="720080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363502" lvl="0" indent="-363502" defTabSz="214984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3000" b="0" dirty="0" err="1" smtClean="0">
                <a:solidFill>
                  <a:srgbClr val="000000"/>
                </a:solidFill>
                <a:latin typeface="Calibri"/>
                <a:cs typeface="Calibri"/>
              </a:rPr>
              <a:t>Agricultural</a:t>
            </a:r>
            <a:r>
              <a:rPr lang="es-ES_tradnl" sz="3000" b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000" b="0" dirty="0" err="1" smtClean="0">
                <a:solidFill>
                  <a:srgbClr val="000000"/>
                </a:solidFill>
                <a:latin typeface="Calibri"/>
                <a:cs typeface="Calibri"/>
              </a:rPr>
              <a:t>Innovation</a:t>
            </a:r>
            <a:endParaRPr sz="30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" name="Shape 87"/>
          <p:cNvSpPr/>
          <p:nvPr/>
        </p:nvSpPr>
        <p:spPr>
          <a:xfrm>
            <a:off x="827584" y="3789040"/>
            <a:ext cx="7610335" cy="576064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395111" lvl="0" indent="-395111" defTabSz="233679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3000" b="0" dirty="0" err="1" smtClean="0">
                <a:solidFill>
                  <a:srgbClr val="000000"/>
                </a:solidFill>
                <a:latin typeface="Calibri"/>
                <a:cs typeface="Calibri"/>
              </a:rPr>
              <a:t>Facilitating</a:t>
            </a:r>
            <a:r>
              <a:rPr lang="es-ES_tradnl" sz="3000" b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000" b="0" dirty="0" err="1" smtClean="0">
                <a:solidFill>
                  <a:srgbClr val="000000"/>
                </a:solidFill>
                <a:latin typeface="Calibri"/>
                <a:cs typeface="Calibri"/>
              </a:rPr>
              <a:t>collaboration</a:t>
            </a:r>
            <a:endParaRPr sz="30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0"/>
            <a:r>
              <a:rPr lang="en-US" dirty="0" smtClean="0">
                <a:solidFill>
                  <a:srgbClr val="FFFFFF"/>
                </a:solidFill>
                <a:cs typeface="Calibri"/>
              </a:rPr>
              <a:t>Innovation Platforms</a:t>
            </a:r>
            <a:endParaRPr lang="en-US" dirty="0"/>
          </a:p>
        </p:txBody>
      </p:sp>
      <p:sp>
        <p:nvSpPr>
          <p:cNvPr id="14" name="Shape 87"/>
          <p:cNvSpPr/>
          <p:nvPr/>
        </p:nvSpPr>
        <p:spPr>
          <a:xfrm>
            <a:off x="827584" y="5013176"/>
            <a:ext cx="7610335" cy="648072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marL="395111" lvl="0" indent="-395111" defTabSz="233679">
              <a:buSzPct val="75000"/>
              <a:buChar char="•"/>
              <a:defRPr sz="1800" b="0">
                <a:solidFill>
                  <a:srgbClr val="000000"/>
                </a:solidFill>
              </a:defRPr>
            </a:pPr>
            <a:r>
              <a:rPr lang="es-ES_tradnl" sz="3000" b="0" dirty="0" smtClean="0">
                <a:solidFill>
                  <a:srgbClr val="000000"/>
                </a:solidFill>
                <a:latin typeface="Calibri"/>
                <a:cs typeface="Calibri"/>
              </a:rPr>
              <a:t>Exchange of </a:t>
            </a:r>
            <a:r>
              <a:rPr lang="es-ES_tradnl" sz="3000" b="0" dirty="0" err="1" smtClean="0">
                <a:solidFill>
                  <a:srgbClr val="000000"/>
                </a:solidFill>
                <a:latin typeface="Calibri"/>
                <a:cs typeface="Calibri"/>
              </a:rPr>
              <a:t>knowledge</a:t>
            </a:r>
            <a:r>
              <a:rPr lang="es-ES_tradnl" sz="3000" b="0" dirty="0" smtClean="0">
                <a:solidFill>
                  <a:srgbClr val="000000"/>
                </a:solidFill>
                <a:latin typeface="Calibri"/>
                <a:cs typeface="Calibri"/>
              </a:rPr>
              <a:t> and </a:t>
            </a:r>
            <a:r>
              <a:rPr lang="es-ES_tradnl" sz="3000" b="0" dirty="0" err="1" smtClean="0">
                <a:solidFill>
                  <a:srgbClr val="000000"/>
                </a:solidFill>
                <a:latin typeface="Calibri"/>
                <a:cs typeface="Calibri"/>
              </a:rPr>
              <a:t>learning</a:t>
            </a:r>
            <a:endParaRPr sz="30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463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6" grpId="0" animBg="1" advAuto="0"/>
      <p:bldP spid="7" grpId="0" animBg="1" advAuto="0"/>
      <p:bldP spid="14" grpId="0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611560" y="2420888"/>
            <a:ext cx="532859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Total </a:t>
            </a:r>
            <a:r>
              <a:rPr lang="en-GB" altLang="en-US" sz="2000" dirty="0"/>
              <a:t>membership has risen from 32 in 2009 to </a:t>
            </a:r>
            <a:r>
              <a:rPr lang="en-GB" altLang="en-US" sz="2000" b="1" dirty="0"/>
              <a:t>1121</a:t>
            </a:r>
            <a:r>
              <a:rPr lang="en-GB" altLang="en-US" sz="2000" dirty="0"/>
              <a:t> in 2014. </a:t>
            </a: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683568" y="1556792"/>
            <a:ext cx="5184576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More </a:t>
            </a:r>
            <a:r>
              <a:rPr lang="en-GB" altLang="en-US" sz="2000" b="1" dirty="0"/>
              <a:t>Self Help Groups </a:t>
            </a:r>
            <a:r>
              <a:rPr lang="en-GB" altLang="en-US" sz="2000" dirty="0"/>
              <a:t>formed and joining the IP to take advantage of the benefits.</a:t>
            </a:r>
          </a:p>
        </p:txBody>
      </p:sp>
      <p:sp>
        <p:nvSpPr>
          <p:cNvPr id="10" name="Content Placeholder 9"/>
          <p:cNvSpPr txBox="1">
            <a:spLocks/>
          </p:cNvSpPr>
          <p:nvPr/>
        </p:nvSpPr>
        <p:spPr bwMode="auto">
          <a:xfrm>
            <a:off x="611560" y="3356992"/>
            <a:ext cx="547260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New </a:t>
            </a:r>
            <a:r>
              <a:rPr lang="en-GB" altLang="en-US" sz="2000" dirty="0"/>
              <a:t>plans provided incentives </a:t>
            </a:r>
            <a:r>
              <a:rPr lang="en-GB" altLang="en-US" sz="2000" b="1" dirty="0"/>
              <a:t>for more farmers to join</a:t>
            </a:r>
            <a:r>
              <a:rPr lang="en-GB" altLang="en-US" sz="2000" dirty="0"/>
              <a:t>. The plans included signing a contract with </a:t>
            </a:r>
            <a:r>
              <a:rPr lang="en-GB" altLang="en-US" sz="2000" dirty="0" err="1"/>
              <a:t>Huntex</a:t>
            </a:r>
            <a:r>
              <a:rPr lang="en-GB" altLang="en-US" sz="2000" dirty="0"/>
              <a:t> Ltd to purchase more of the farmers’ sorghum, hence ensuring the market for it. As a result more farmers have joined since then. </a:t>
            </a:r>
          </a:p>
        </p:txBody>
      </p:sp>
      <p:grpSp>
        <p:nvGrpSpPr>
          <p:cNvPr id="11" name="Group 377"/>
          <p:cNvGrpSpPr/>
          <p:nvPr/>
        </p:nvGrpSpPr>
        <p:grpSpPr>
          <a:xfrm>
            <a:off x="6012160" y="1484784"/>
            <a:ext cx="2413832" cy="2613959"/>
            <a:chOff x="0" y="-1"/>
            <a:chExt cx="2773870" cy="3003848"/>
          </a:xfrm>
        </p:grpSpPr>
        <p:pic>
          <p:nvPicPr>
            <p:cNvPr id="12" name="image17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999" y="88900"/>
              <a:ext cx="2519872" cy="26736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image34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-2"/>
              <a:ext cx="2773872" cy="30038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Formation of SHGs</a:t>
            </a:r>
            <a:endParaRPr lang="en-US" altLang="en-US" dirty="0"/>
          </a:p>
        </p:txBody>
      </p:sp>
      <p:sp>
        <p:nvSpPr>
          <p:cNvPr id="15" name="Content Placeholder 9"/>
          <p:cNvSpPr txBox="1">
            <a:spLocks/>
          </p:cNvSpPr>
          <p:nvPr/>
        </p:nvSpPr>
        <p:spPr bwMode="auto">
          <a:xfrm>
            <a:off x="611560" y="5445224"/>
            <a:ext cx="799288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More </a:t>
            </a:r>
            <a:r>
              <a:rPr lang="en-GB" altLang="en-US" sz="2000" dirty="0"/>
              <a:t>women farmers joined the IP than men farmers. </a:t>
            </a:r>
            <a:r>
              <a:rPr lang="en-GB" altLang="en-US" sz="2000" dirty="0" smtClean="0"/>
              <a:t>The </a:t>
            </a:r>
            <a:r>
              <a:rPr lang="en-GB" altLang="en-US" sz="2000" dirty="0"/>
              <a:t>number of women farmers doubled with more of them taking leadership positions.</a:t>
            </a:r>
          </a:p>
        </p:txBody>
      </p:sp>
    </p:spTree>
    <p:extLst>
      <p:ext uri="{BB962C8B-B14F-4D97-AF65-F5344CB8AC3E}">
        <p14:creationId xmlns:p14="http://schemas.microsoft.com/office/powerpoint/2010/main" val="364467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3284984"/>
            <a:ext cx="7056784" cy="8640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Affordable loans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741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611560" y="2420888"/>
            <a:ext cx="7416824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Individuals </a:t>
            </a:r>
            <a:r>
              <a:rPr lang="en-GB" altLang="en-US" sz="2000" dirty="0"/>
              <a:t>or an entire group </a:t>
            </a:r>
            <a:r>
              <a:rPr lang="en-GB" altLang="en-US" sz="2000" b="1" dirty="0"/>
              <a:t>may borrow funds </a:t>
            </a:r>
            <a:r>
              <a:rPr lang="en-GB" altLang="en-US" sz="2000" dirty="0"/>
              <a:t>to grow crops, or store sorghum which is later sold when the market price is </a:t>
            </a:r>
            <a:r>
              <a:rPr lang="en-GB" altLang="en-US" sz="2000" dirty="0" smtClean="0"/>
              <a:t>favourable </a:t>
            </a:r>
            <a:r>
              <a:rPr lang="en-GB" altLang="en-US" sz="2000" dirty="0"/>
              <a:t>or for other enterprises. </a:t>
            </a: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611560" y="1556792"/>
            <a:ext cx="79208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society was able to internally generate funds from its members to </a:t>
            </a:r>
            <a:r>
              <a:rPr lang="en-GB" altLang="en-US" sz="2000" b="1" dirty="0"/>
              <a:t>create a start-up capital for loaning to the groups.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Affordable loans</a:t>
            </a:r>
            <a:endParaRPr lang="en-US" altLang="en-US" dirty="0"/>
          </a:p>
        </p:txBody>
      </p:sp>
      <p:grpSp>
        <p:nvGrpSpPr>
          <p:cNvPr id="16" name="Group 391"/>
          <p:cNvGrpSpPr/>
          <p:nvPr/>
        </p:nvGrpSpPr>
        <p:grpSpPr>
          <a:xfrm>
            <a:off x="4860032" y="3429000"/>
            <a:ext cx="3732124" cy="2645326"/>
            <a:chOff x="0" y="0"/>
            <a:chExt cx="3732122" cy="2645325"/>
          </a:xfrm>
        </p:grpSpPr>
        <p:pic>
          <p:nvPicPr>
            <p:cNvPr id="17" name="image11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899"/>
              <a:ext cx="3478123" cy="23151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35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732123" cy="26453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" name="Content Placeholder 9"/>
          <p:cNvSpPr txBox="1">
            <a:spLocks/>
          </p:cNvSpPr>
          <p:nvPr/>
        </p:nvSpPr>
        <p:spPr bwMode="auto">
          <a:xfrm>
            <a:off x="611560" y="3573016"/>
            <a:ext cx="410445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Affordable </a:t>
            </a:r>
            <a:r>
              <a:rPr lang="en-GB" altLang="en-US" sz="2000" dirty="0"/>
              <a:t>loans have opened up more market activities among the IP member groups and individuals. </a:t>
            </a:r>
          </a:p>
        </p:txBody>
      </p:sp>
    </p:spTree>
    <p:extLst>
      <p:ext uri="{BB962C8B-B14F-4D97-AF65-F5344CB8AC3E}">
        <p14:creationId xmlns:p14="http://schemas.microsoft.com/office/powerpoint/2010/main" val="223704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611560" y="4365104"/>
            <a:ext cx="80648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200" dirty="0" smtClean="0"/>
              <a:t>As </a:t>
            </a:r>
            <a:r>
              <a:rPr lang="en-GB" altLang="en-US" sz="2200" dirty="0"/>
              <a:t>a </a:t>
            </a:r>
            <a:r>
              <a:rPr lang="en-GB" altLang="en-US" sz="2200" dirty="0" smtClean="0"/>
              <a:t>result, </a:t>
            </a:r>
            <a:r>
              <a:rPr lang="en-GB" altLang="en-US" sz="2200" dirty="0"/>
              <a:t>women and poorer farmers can join a cooperative society and receive a loan. </a:t>
            </a: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4427984" y="1556792"/>
            <a:ext cx="43204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200" dirty="0" smtClean="0"/>
              <a:t>Loans </a:t>
            </a:r>
            <a:r>
              <a:rPr lang="en-GB" altLang="en-US" sz="2200" dirty="0"/>
              <a:t>are available to a wide range of socio-economic groups of farmers, who can use the loans for a variety of enterprises and to market their products outside the cooperative. 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Affordable loans</a:t>
            </a:r>
            <a:endParaRPr lang="en-US" altLang="en-US" dirty="0"/>
          </a:p>
        </p:txBody>
      </p:sp>
      <p:grpSp>
        <p:nvGrpSpPr>
          <p:cNvPr id="16" name="Group 391"/>
          <p:cNvGrpSpPr/>
          <p:nvPr/>
        </p:nvGrpSpPr>
        <p:grpSpPr>
          <a:xfrm>
            <a:off x="539552" y="1628800"/>
            <a:ext cx="3732124" cy="2645326"/>
            <a:chOff x="0" y="0"/>
            <a:chExt cx="3732122" cy="2645325"/>
          </a:xfrm>
        </p:grpSpPr>
        <p:pic>
          <p:nvPicPr>
            <p:cNvPr id="17" name="image11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899"/>
              <a:ext cx="3478123" cy="23151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35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732123" cy="26453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1406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3284984"/>
            <a:ext cx="7056784" cy="8640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Supply of Sorghum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22239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611560" y="4005064"/>
            <a:ext cx="78488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200" dirty="0" smtClean="0"/>
              <a:t>The </a:t>
            </a:r>
            <a:r>
              <a:rPr lang="en-GB" altLang="en-US" sz="2200" dirty="0"/>
              <a:t>supply of sorghum grain to </a:t>
            </a:r>
            <a:r>
              <a:rPr lang="en-GB" altLang="en-US" sz="2200" dirty="0" err="1"/>
              <a:t>Huntex</a:t>
            </a:r>
            <a:r>
              <a:rPr lang="en-GB" altLang="en-US" sz="2200" dirty="0"/>
              <a:t> Ltd has improved. 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Supply of Sorghum</a:t>
            </a:r>
            <a:endParaRPr lang="en-US" altLang="en-US" dirty="0"/>
          </a:p>
        </p:txBody>
      </p:sp>
      <p:grpSp>
        <p:nvGrpSpPr>
          <p:cNvPr id="8" name="Group 410"/>
          <p:cNvGrpSpPr/>
          <p:nvPr/>
        </p:nvGrpSpPr>
        <p:grpSpPr>
          <a:xfrm>
            <a:off x="2543108" y="1555428"/>
            <a:ext cx="4045116" cy="2377628"/>
            <a:chOff x="0" y="0"/>
            <a:chExt cx="4045115" cy="2377627"/>
          </a:xfrm>
        </p:grpSpPr>
        <p:pic>
          <p:nvPicPr>
            <p:cNvPr id="10" name="image14.jpe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6999" y="88898"/>
              <a:ext cx="3791116" cy="20474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image36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-1"/>
              <a:ext cx="4045116" cy="2377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611560" y="4653136"/>
            <a:ext cx="799288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200" dirty="0" smtClean="0"/>
              <a:t>Since </a:t>
            </a:r>
            <a:r>
              <a:rPr lang="en-GB" altLang="en-US" sz="2200" dirty="0"/>
              <a:t>signing the contract both the society and the </a:t>
            </a:r>
            <a:r>
              <a:rPr lang="en-GB" altLang="en-US" sz="2200" dirty="0" err="1"/>
              <a:t>Huntex</a:t>
            </a:r>
            <a:r>
              <a:rPr lang="en-GB" altLang="en-US" sz="2200" dirty="0"/>
              <a:t> Ltd have been able to meet their obligations.</a:t>
            </a:r>
          </a:p>
        </p:txBody>
      </p:sp>
    </p:spTree>
    <p:extLst>
      <p:ext uri="{BB962C8B-B14F-4D97-AF65-F5344CB8AC3E}">
        <p14:creationId xmlns:p14="http://schemas.microsoft.com/office/powerpoint/2010/main" val="34133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3284984"/>
            <a:ext cx="7056784" cy="8640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Training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98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611560" y="1556792"/>
            <a:ext cx="78488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200" dirty="0"/>
              <a:t>The registration has </a:t>
            </a:r>
            <a:r>
              <a:rPr lang="en-GB" altLang="en-US" sz="2200" b="1" dirty="0"/>
              <a:t>increased the demand for training in savings, lending</a:t>
            </a:r>
            <a:r>
              <a:rPr lang="en-GB" altLang="en-US" sz="2200" dirty="0"/>
              <a:t>, marketing and processing. 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Supply of Sorghum</a:t>
            </a:r>
            <a:endParaRPr lang="en-US" altLang="en-US" dirty="0"/>
          </a:p>
        </p:txBody>
      </p:sp>
      <p:grpSp>
        <p:nvGrpSpPr>
          <p:cNvPr id="13" name="Group 422"/>
          <p:cNvGrpSpPr/>
          <p:nvPr/>
        </p:nvGrpSpPr>
        <p:grpSpPr>
          <a:xfrm>
            <a:off x="1979712" y="2708904"/>
            <a:ext cx="5242244" cy="3024352"/>
            <a:chOff x="0" y="0"/>
            <a:chExt cx="8474658" cy="4889193"/>
          </a:xfrm>
        </p:grpSpPr>
        <p:pic>
          <p:nvPicPr>
            <p:cNvPr id="15" name="image37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999" y="88900"/>
              <a:ext cx="8220660" cy="45589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image38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8474660" cy="48891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27183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5796136" y="1340768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KDLG </a:t>
            </a:r>
            <a:r>
              <a:rPr lang="en-GB" altLang="en-US" sz="2000" dirty="0"/>
              <a:t>in partnership with </a:t>
            </a:r>
            <a:r>
              <a:rPr lang="en-GB" altLang="en-US" sz="2000" dirty="0" err="1"/>
              <a:t>Makarere</a:t>
            </a:r>
            <a:r>
              <a:rPr lang="en-GB" altLang="en-US" sz="2000" dirty="0"/>
              <a:t> University contracted </a:t>
            </a:r>
            <a:r>
              <a:rPr lang="en-GB" altLang="en-US" sz="2000" dirty="0" err="1"/>
              <a:t>Durosh</a:t>
            </a:r>
            <a:r>
              <a:rPr lang="en-GB" altLang="en-US" sz="2000" dirty="0"/>
              <a:t> Empowerment Consult Ltd to train the Self Help Groups. Altogether 32 Groups were trained by the end of 2014 and were given a free savings kit each.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Supply of Sorghum</a:t>
            </a:r>
            <a:endParaRPr lang="en-US" altLang="en-US" dirty="0"/>
          </a:p>
        </p:txBody>
      </p:sp>
      <p:grpSp>
        <p:nvGrpSpPr>
          <p:cNvPr id="7" name="Group 430"/>
          <p:cNvGrpSpPr/>
          <p:nvPr/>
        </p:nvGrpSpPr>
        <p:grpSpPr>
          <a:xfrm>
            <a:off x="467544" y="1484784"/>
            <a:ext cx="5184731" cy="2595126"/>
            <a:chOff x="-1" y="-2"/>
            <a:chExt cx="6625635" cy="3316343"/>
          </a:xfrm>
        </p:grpSpPr>
        <p:pic>
          <p:nvPicPr>
            <p:cNvPr id="8" name="image39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000" y="88899"/>
              <a:ext cx="6371633" cy="29861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image40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-2"/>
              <a:ext cx="6625635" cy="33163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755576" y="4869160"/>
            <a:ext cx="792088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Women </a:t>
            </a:r>
            <a:r>
              <a:rPr lang="en-GB" altLang="en-US" sz="2000" dirty="0"/>
              <a:t>members were entrusted with the responsibility of counting the group’s savings every time the group meets to collect their </a:t>
            </a:r>
            <a:r>
              <a:rPr lang="en-GB" altLang="en-US" sz="2000" dirty="0" smtClean="0"/>
              <a:t>savings.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482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3284984"/>
            <a:ext cx="7056784" cy="86409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Product quality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94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3491880" y="3284984"/>
            <a:ext cx="2520280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b="0" dirty="0" smtClean="0">
                <a:solidFill>
                  <a:srgbClr val="000000"/>
                </a:solidFill>
                <a:latin typeface="Calibri"/>
                <a:cs typeface="Calibri"/>
              </a:rPr>
              <a:t>Networks</a:t>
            </a:r>
            <a:endParaRPr sz="3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564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755576" y="1628800"/>
            <a:ext cx="792088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 err="1"/>
              <a:t>Bubaare</a:t>
            </a:r>
            <a:r>
              <a:rPr lang="en-GB" altLang="en-US" sz="2000" dirty="0"/>
              <a:t> IP cooperative society has linked with the Uganda National Bureau of Standards to obtain the </a:t>
            </a:r>
            <a:r>
              <a:rPr lang="en-GB" altLang="en-US" sz="2000" b="1" dirty="0"/>
              <a:t>S&amp;Q marks for quality certification.</a:t>
            </a: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755576" y="2636912"/>
            <a:ext cx="439248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Department of Food Science and Technology at </a:t>
            </a:r>
            <a:r>
              <a:rPr lang="en-GB" altLang="en-US" sz="2000" dirty="0" err="1"/>
              <a:t>Makerere</a:t>
            </a:r>
            <a:r>
              <a:rPr lang="en-GB" altLang="en-US" sz="2000" dirty="0"/>
              <a:t> University has </a:t>
            </a:r>
            <a:r>
              <a:rPr lang="en-GB" altLang="en-US" sz="2000" b="1" dirty="0"/>
              <a:t>analysed the nutrient content of sorghum and produced a label</a:t>
            </a:r>
            <a:r>
              <a:rPr lang="en-GB" altLang="en-US" sz="2000" dirty="0"/>
              <a:t> for the sorghum flour packets. Standard certification procedures enable access to affluent but previously inaccessible markets in Kampala, a city eight hours away from </a:t>
            </a:r>
            <a:r>
              <a:rPr lang="en-GB" altLang="en-US" sz="2000" dirty="0" err="1"/>
              <a:t>Kabale</a:t>
            </a:r>
            <a:r>
              <a:rPr lang="en-GB" altLang="en-US" sz="2000" dirty="0"/>
              <a:t>. </a:t>
            </a:r>
          </a:p>
        </p:txBody>
      </p:sp>
      <p:grpSp>
        <p:nvGrpSpPr>
          <p:cNvPr id="12" name="Group 442"/>
          <p:cNvGrpSpPr/>
          <p:nvPr/>
        </p:nvGrpSpPr>
        <p:grpSpPr>
          <a:xfrm>
            <a:off x="5220072" y="2636912"/>
            <a:ext cx="3272333" cy="3264984"/>
            <a:chOff x="0" y="0"/>
            <a:chExt cx="4427052" cy="4417111"/>
          </a:xfrm>
        </p:grpSpPr>
        <p:pic>
          <p:nvPicPr>
            <p:cNvPr id="13" name="image41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899"/>
              <a:ext cx="4173053" cy="4086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image42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4427053" cy="44171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Improved product quality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23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755576" y="1628800"/>
            <a:ext cx="792088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Department of Food Science and Technology at </a:t>
            </a:r>
            <a:r>
              <a:rPr lang="en-GB" altLang="en-US" sz="2000" dirty="0" err="1"/>
              <a:t>Makerere</a:t>
            </a:r>
            <a:r>
              <a:rPr lang="en-GB" altLang="en-US" sz="2000" dirty="0"/>
              <a:t> University </a:t>
            </a:r>
            <a:r>
              <a:rPr lang="en-GB" altLang="en-US" sz="2000" b="1" dirty="0"/>
              <a:t>has trained IP members to process high quality flour</a:t>
            </a:r>
            <a:r>
              <a:rPr lang="en-GB" altLang="en-US" sz="2000" dirty="0"/>
              <a:t>, and introduced the use of new equipment such as food weighing machines, </a:t>
            </a:r>
            <a:r>
              <a:rPr lang="en-GB" altLang="en-US" sz="2000" dirty="0" smtClean="0"/>
              <a:t>sealers </a:t>
            </a:r>
            <a:r>
              <a:rPr lang="en-GB" altLang="en-US" sz="2000" dirty="0"/>
              <a:t>and food grade bags.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Improved product quality</a:t>
            </a:r>
            <a:endParaRPr lang="en-US" altLang="en-US" dirty="0"/>
          </a:p>
        </p:txBody>
      </p: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755576" y="3356992"/>
            <a:ext cx="792088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society is pursuing the </a:t>
            </a:r>
            <a:r>
              <a:rPr lang="en-GB" altLang="en-US" sz="2000" b="1" dirty="0"/>
              <a:t>patenting</a:t>
            </a:r>
            <a:r>
              <a:rPr lang="en-GB" altLang="en-US" sz="2000" dirty="0"/>
              <a:t> of </a:t>
            </a:r>
            <a:r>
              <a:rPr lang="en-GB" altLang="en-US" sz="2000" dirty="0" err="1"/>
              <a:t>Mamera</a:t>
            </a:r>
            <a:r>
              <a:rPr lang="en-GB" altLang="en-US" sz="2000" dirty="0"/>
              <a:t>. </a:t>
            </a:r>
          </a:p>
        </p:txBody>
      </p:sp>
      <p:sp>
        <p:nvSpPr>
          <p:cNvPr id="10" name="Content Placeholder 9"/>
          <p:cNvSpPr txBox="1">
            <a:spLocks/>
          </p:cNvSpPr>
          <p:nvPr/>
        </p:nvSpPr>
        <p:spPr bwMode="auto">
          <a:xfrm>
            <a:off x="755576" y="4365104"/>
            <a:ext cx="792088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en-US" sz="2000" dirty="0" smtClean="0"/>
              <a:t>The </a:t>
            </a:r>
            <a:r>
              <a:rPr lang="en-GB" altLang="en-US" sz="2000" dirty="0"/>
              <a:t>new status of the IP enables it to pursue the </a:t>
            </a:r>
            <a:r>
              <a:rPr lang="en-GB" altLang="en-US" sz="2000" b="1" dirty="0"/>
              <a:t>development of other value chains</a:t>
            </a:r>
            <a:r>
              <a:rPr lang="en-GB" altLang="en-US" sz="2000" dirty="0"/>
              <a:t>, which has already gained interest of </a:t>
            </a:r>
            <a:r>
              <a:rPr lang="en-GB" altLang="en-US" sz="2000" dirty="0" smtClean="0"/>
              <a:t>organi</a:t>
            </a:r>
            <a:r>
              <a:rPr lang="en-GB" altLang="en-US" sz="2000" dirty="0"/>
              <a:t>z</a:t>
            </a:r>
            <a:r>
              <a:rPr lang="en-GB" altLang="en-US" sz="2000" dirty="0" smtClean="0"/>
              <a:t>ations </a:t>
            </a:r>
            <a:r>
              <a:rPr lang="en-GB" altLang="en-US" sz="2000" dirty="0"/>
              <a:t>such as National Organic Agriculture Movement in Uganda. </a:t>
            </a:r>
          </a:p>
        </p:txBody>
      </p:sp>
    </p:spTree>
    <p:extLst>
      <p:ext uri="{BB962C8B-B14F-4D97-AF65-F5344CB8AC3E}">
        <p14:creationId xmlns:p14="http://schemas.microsoft.com/office/powerpoint/2010/main" val="86193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Registration outcomes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2852936"/>
            <a:ext cx="7056784" cy="144016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/>
              <a:t>Which of the presented outcomes would you like most for your IP?</a:t>
            </a:r>
          </a:p>
        </p:txBody>
      </p:sp>
    </p:spTree>
    <p:extLst>
      <p:ext uri="{BB962C8B-B14F-4D97-AF65-F5344CB8AC3E}">
        <p14:creationId xmlns:p14="http://schemas.microsoft.com/office/powerpoint/2010/main" val="351821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Challenges</a:t>
            </a:r>
            <a:endParaRPr lang="en-US" altLang="en-US" dirty="0"/>
          </a:p>
        </p:txBody>
      </p:sp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899592" y="1556792"/>
            <a:ext cx="7056784" cy="417646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indent="-571500" algn="ctr">
              <a:spcBef>
                <a:spcPct val="0"/>
              </a:spcBef>
              <a:buFont typeface="Arial"/>
              <a:buChar char="•"/>
            </a:pPr>
            <a:r>
              <a:rPr lang="en-GB" altLang="en-US" sz="3600" dirty="0" smtClean="0"/>
              <a:t>Regulations</a:t>
            </a:r>
          </a:p>
          <a:p>
            <a:pPr marL="571500" indent="-571500" algn="ctr">
              <a:spcBef>
                <a:spcPct val="0"/>
              </a:spcBef>
              <a:buFont typeface="Arial"/>
              <a:buChar char="•"/>
            </a:pPr>
            <a:r>
              <a:rPr lang="en-GB" altLang="en-US" sz="3600" dirty="0" smtClean="0"/>
              <a:t>Sustainable Motivation</a:t>
            </a:r>
          </a:p>
          <a:p>
            <a:pPr marL="571500" indent="-571500" algn="ctr">
              <a:spcBef>
                <a:spcPct val="0"/>
              </a:spcBef>
              <a:buFont typeface="Arial"/>
              <a:buChar char="•"/>
            </a:pPr>
            <a:r>
              <a:rPr lang="en-GB" altLang="en-US" sz="3600" dirty="0" smtClean="0"/>
              <a:t>Expansion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9049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259632" y="1772816"/>
            <a:ext cx="6984776" cy="136815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200" dirty="0"/>
              <a:t>1. How would you make sure the IP leaders and partners </a:t>
            </a:r>
            <a:r>
              <a:rPr lang="en-GB" altLang="en-US" sz="2200" b="1" dirty="0" smtClean="0"/>
              <a:t>internalize </a:t>
            </a:r>
            <a:r>
              <a:rPr lang="en-GB" altLang="en-US" sz="2200" b="1" dirty="0"/>
              <a:t>regulations </a:t>
            </a:r>
            <a:r>
              <a:rPr lang="en-GB" altLang="en-US" sz="2200" dirty="0"/>
              <a:t>of the new society to </a:t>
            </a:r>
            <a:r>
              <a:rPr lang="en-GB" altLang="en-US" sz="2200" b="1" dirty="0"/>
              <a:t>assist members</a:t>
            </a:r>
            <a:r>
              <a:rPr lang="en-GB" altLang="en-US" sz="2200" dirty="0"/>
              <a:t> to operate within these regulations?</a:t>
            </a:r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1259632" y="3429000"/>
            <a:ext cx="698477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200" dirty="0"/>
              <a:t>2. How would you make sure membership is </a:t>
            </a:r>
            <a:r>
              <a:rPr lang="en-GB" altLang="en-US" sz="2200" b="1" dirty="0"/>
              <a:t>sustainably motivated?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1259632" y="4725144"/>
            <a:ext cx="698477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200" dirty="0"/>
              <a:t>3. What measures would you take to make sure the </a:t>
            </a:r>
            <a:r>
              <a:rPr lang="en-GB" altLang="en-US" sz="2200" b="1" dirty="0"/>
              <a:t>society continues to expand?</a:t>
            </a:r>
          </a:p>
        </p:txBody>
      </p:sp>
    </p:spTree>
    <p:extLst>
      <p:ext uri="{BB962C8B-B14F-4D97-AF65-F5344CB8AC3E}">
        <p14:creationId xmlns:p14="http://schemas.microsoft.com/office/powerpoint/2010/main" val="38536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755576" y="2060848"/>
            <a:ext cx="7704856" cy="7920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How </a:t>
            </a:r>
            <a:r>
              <a:rPr lang="en-GB" altLang="en-US" sz="3600" dirty="0"/>
              <a:t>could you use </a:t>
            </a:r>
            <a:r>
              <a:rPr lang="en-GB" altLang="en-US" sz="3600" dirty="0" smtClean="0"/>
              <a:t>the </a:t>
            </a:r>
            <a:r>
              <a:rPr lang="en-GB" altLang="en-US" sz="3600" dirty="0" err="1"/>
              <a:t>Bubaare</a:t>
            </a:r>
            <a:r>
              <a:rPr lang="en-GB" altLang="en-US" sz="3600" dirty="0"/>
              <a:t> IP experience </a:t>
            </a:r>
            <a:r>
              <a:rPr lang="en-GB" altLang="en-US" sz="3600" dirty="0" smtClean="0"/>
              <a:t>to </a:t>
            </a:r>
            <a:r>
              <a:rPr lang="en-GB" altLang="en-US" sz="3600" dirty="0"/>
              <a:t>benefit your own IP?</a:t>
            </a:r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755576" y="4221088"/>
            <a:ext cx="2016224" cy="792088"/>
          </a:xfrm>
          <a:prstGeom prst="rect">
            <a:avLst/>
          </a:prstGeom>
          <a:solidFill>
            <a:srgbClr val="72201E"/>
          </a:solidFill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600" dirty="0" smtClean="0">
                <a:solidFill>
                  <a:schemeClr val="bg1"/>
                </a:solidFill>
              </a:rPr>
              <a:t>Business entity</a:t>
            </a:r>
            <a:endParaRPr lang="en-GB" altLang="en-US" sz="2600" dirty="0">
              <a:solidFill>
                <a:schemeClr val="bg1"/>
              </a:solidFill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3635896" y="4221088"/>
            <a:ext cx="2016224" cy="792088"/>
          </a:xfrm>
          <a:prstGeom prst="rect">
            <a:avLst/>
          </a:prstGeom>
          <a:solidFill>
            <a:srgbClr val="72201E"/>
          </a:solidFill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600" dirty="0" smtClean="0">
                <a:solidFill>
                  <a:schemeClr val="bg1"/>
                </a:solidFill>
              </a:rPr>
              <a:t>Development partner</a:t>
            </a:r>
            <a:endParaRPr lang="en-GB" altLang="en-US" sz="2600" dirty="0">
              <a:solidFill>
                <a:schemeClr val="bg1"/>
              </a:solidFill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6516216" y="4221088"/>
            <a:ext cx="2016224" cy="792088"/>
          </a:xfrm>
          <a:prstGeom prst="rect">
            <a:avLst/>
          </a:prstGeom>
          <a:solidFill>
            <a:srgbClr val="72201E"/>
          </a:solidFill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GB" altLang="en-US" sz="2600" dirty="0" smtClean="0">
                <a:solidFill>
                  <a:schemeClr val="bg1"/>
                </a:solidFill>
              </a:rPr>
              <a:t>Public institution</a:t>
            </a:r>
            <a:endParaRPr lang="en-GB" alt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46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1115616" y="2852936"/>
            <a:ext cx="7056784" cy="144016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 smtClean="0"/>
              <a:t>New model of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dirty="0"/>
              <a:t>c</a:t>
            </a:r>
            <a:r>
              <a:rPr lang="en-GB" altLang="en-US" sz="3600" dirty="0" smtClean="0"/>
              <a:t>ooperative society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56790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971600" y="2204864"/>
            <a:ext cx="7344816" cy="252028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dirty="0"/>
              <a:t>An IP </a:t>
            </a:r>
            <a:r>
              <a:rPr lang="en-GB" altLang="en-US" dirty="0" smtClean="0"/>
              <a:t>cooperative </a:t>
            </a:r>
            <a:r>
              <a:rPr lang="en-GB" altLang="en-US" dirty="0"/>
              <a:t>s</a:t>
            </a:r>
            <a:r>
              <a:rPr lang="en-GB" altLang="en-US" dirty="0" smtClean="0"/>
              <a:t>ociety </a:t>
            </a:r>
            <a:r>
              <a:rPr lang="en-GB" altLang="en-US" dirty="0"/>
              <a:t>creates wider impact in the community </a:t>
            </a:r>
            <a:r>
              <a:rPr lang="en-GB" altLang="en-US" dirty="0" smtClean="0"/>
              <a:t>with </a:t>
            </a:r>
            <a:r>
              <a:rPr lang="en-GB" altLang="en-US" dirty="0"/>
              <a:t>less transaction and monitoring costs </a:t>
            </a:r>
            <a:r>
              <a:rPr lang="en-GB" altLang="en-US" dirty="0" smtClean="0"/>
              <a:t>than </a:t>
            </a:r>
            <a:r>
              <a:rPr lang="en-GB" altLang="en-US" dirty="0"/>
              <a:t>a conventional primary society.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New model of cooperative society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360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827584" y="1844824"/>
            <a:ext cx="7704856" cy="388843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The IP is comprised of </a:t>
            </a:r>
            <a:r>
              <a:rPr lang="en-GB" altLang="en-US" sz="2600" b="1" dirty="0"/>
              <a:t>Self Help Groups as members. 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Each group has </a:t>
            </a:r>
            <a:r>
              <a:rPr lang="en-GB" altLang="en-US" sz="2600" b="1" dirty="0"/>
              <a:t>20-30 individuals</a:t>
            </a:r>
            <a:r>
              <a:rPr lang="en-GB" altLang="en-US" sz="2600" dirty="0"/>
              <a:t> who due to a lack of relevant society in the area or a lack of resources to buy shares to join a conventional society would not have been able to </a:t>
            </a:r>
            <a:r>
              <a:rPr lang="en-GB" altLang="en-US" sz="2600" b="1" dirty="0"/>
              <a:t>join</a:t>
            </a:r>
            <a:r>
              <a:rPr lang="en-GB" altLang="en-US" sz="2600" dirty="0"/>
              <a:t> any. 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Thanks to the new IP cooperative society model it is now possible.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New model of cooperative society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483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899592" y="2636912"/>
            <a:ext cx="7344816" cy="187220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dirty="0"/>
              <a:t>Group members </a:t>
            </a:r>
            <a:r>
              <a:rPr lang="en-GB" altLang="en-US" b="1" dirty="0"/>
              <a:t>monitor</a:t>
            </a:r>
            <a:r>
              <a:rPr lang="en-GB" altLang="en-US" dirty="0"/>
              <a:t> each other’s recovery of the acquired loan, </a:t>
            </a:r>
            <a:r>
              <a:rPr lang="en-GB" altLang="en-US" dirty="0" smtClean="0"/>
              <a:t>which </a:t>
            </a:r>
            <a:r>
              <a:rPr lang="en-GB" altLang="en-US" dirty="0"/>
              <a:t>in turn </a:t>
            </a:r>
            <a:r>
              <a:rPr lang="en-GB" altLang="en-US" b="1" dirty="0"/>
              <a:t>reduces the cost of monitoring.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New model of cooperative society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240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1115616" y="3284984"/>
            <a:ext cx="6984776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b="0" dirty="0" err="1" smtClean="0">
                <a:solidFill>
                  <a:srgbClr val="000000"/>
                </a:solidFill>
                <a:latin typeface="Calibri"/>
                <a:cs typeface="Calibri"/>
              </a:rPr>
              <a:t>Agricultural</a:t>
            </a:r>
            <a:r>
              <a:rPr lang="es-ES_tradnl" sz="3600" b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b="0" dirty="0" err="1" smtClean="0">
                <a:solidFill>
                  <a:srgbClr val="000000"/>
                </a:solidFill>
                <a:latin typeface="Calibri"/>
                <a:cs typeface="Calibri"/>
              </a:rPr>
              <a:t>Innovation</a:t>
            </a:r>
            <a:endParaRPr sz="3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412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971600" y="1628800"/>
            <a:ext cx="7344816" cy="158417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Individual members of SHG each </a:t>
            </a:r>
            <a:r>
              <a:rPr lang="en-GB" altLang="en-US" sz="2600" b="1" dirty="0"/>
              <a:t>produce commodities of their choice </a:t>
            </a:r>
            <a:r>
              <a:rPr lang="en-GB" altLang="en-US" sz="2600" dirty="0"/>
              <a:t>at the scale they can manage.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New model of cooperative society</a:t>
            </a:r>
            <a:endParaRPr lang="en-US" altLang="en-US" dirty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 bwMode="auto">
          <a:xfrm>
            <a:off x="971600" y="3356992"/>
            <a:ext cx="734481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This enables the IP society to produce </a:t>
            </a:r>
            <a:r>
              <a:rPr lang="en-GB" altLang="en-US" sz="2600" b="1" dirty="0"/>
              <a:t>variety of products</a:t>
            </a:r>
            <a:r>
              <a:rPr lang="en-GB" altLang="en-US" sz="2600" dirty="0"/>
              <a:t> from a very large number of small farmers. </a:t>
            </a:r>
          </a:p>
        </p:txBody>
      </p:sp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971600" y="4653136"/>
            <a:ext cx="734481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These farmers would not have been targeted by a conventional society.</a:t>
            </a:r>
          </a:p>
        </p:txBody>
      </p:sp>
    </p:spTree>
    <p:extLst>
      <p:ext uri="{BB962C8B-B14F-4D97-AF65-F5344CB8AC3E}">
        <p14:creationId xmlns:p14="http://schemas.microsoft.com/office/powerpoint/2010/main" val="359329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971600" y="1628800"/>
            <a:ext cx="7344816" cy="158417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The IP society is </a:t>
            </a:r>
            <a:r>
              <a:rPr lang="en-GB" altLang="en-US" sz="2600" b="1" dirty="0"/>
              <a:t>part of a wider IP</a:t>
            </a:r>
            <a:r>
              <a:rPr lang="en-GB" altLang="en-US" sz="2600" dirty="0"/>
              <a:t> of which partners and private sectors are stakeholders but not necessarily members of the cooperative society.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New model of cooperative society</a:t>
            </a:r>
            <a:endParaRPr lang="en-US" altLang="en-US" dirty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 bwMode="auto">
          <a:xfrm>
            <a:off x="971600" y="3356992"/>
            <a:ext cx="734481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This enables </a:t>
            </a:r>
            <a:r>
              <a:rPr lang="en-GB" altLang="en-US" sz="2600" b="1" dirty="0"/>
              <a:t>long term support from partners</a:t>
            </a:r>
            <a:r>
              <a:rPr lang="en-GB" altLang="en-US" sz="2600" dirty="0"/>
              <a:t> such as research institutions, private sector or farmers.</a:t>
            </a:r>
          </a:p>
        </p:txBody>
      </p:sp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971600" y="4653136"/>
            <a:ext cx="734481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2600" dirty="0"/>
              <a:t>The IP remains open to </a:t>
            </a:r>
            <a:r>
              <a:rPr lang="en-GB" altLang="en-US" sz="2600" b="1" dirty="0"/>
              <a:t>wide membership </a:t>
            </a:r>
            <a:r>
              <a:rPr lang="en-GB" altLang="en-US" sz="2600" dirty="0"/>
              <a:t>while it still owns its cooperative society.</a:t>
            </a:r>
          </a:p>
        </p:txBody>
      </p:sp>
    </p:spTree>
    <p:extLst>
      <p:ext uri="{BB962C8B-B14F-4D97-AF65-F5344CB8AC3E}">
        <p14:creationId xmlns:p14="http://schemas.microsoft.com/office/powerpoint/2010/main" val="281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9"/>
          <p:cNvSpPr>
            <a:spLocks noGrp="1"/>
          </p:cNvSpPr>
          <p:nvPr>
            <p:ph sz="quarter" idx="10"/>
          </p:nvPr>
        </p:nvSpPr>
        <p:spPr bwMode="auto">
          <a:xfrm>
            <a:off x="899592" y="2636912"/>
            <a:ext cx="7344816" cy="187220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b="1" dirty="0"/>
              <a:t>Thank you,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GB" altLang="en-US" sz="3600" b="1" dirty="0"/>
              <a:t>and good luck with your IP work!</a:t>
            </a:r>
          </a:p>
        </p:txBody>
      </p:sp>
      <p:sp>
        <p:nvSpPr>
          <p:cNvPr id="4" name="Shape 498"/>
          <p:cNvSpPr/>
          <p:nvPr/>
        </p:nvSpPr>
        <p:spPr>
          <a:xfrm>
            <a:off x="4067944" y="5877272"/>
            <a:ext cx="4789837" cy="850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 fontScale="92500" lnSpcReduction="20000"/>
          </a:bodyPr>
          <a:lstStyle/>
          <a:p>
            <a:pPr lvl="0" defTabSz="155447">
              <a:defRPr sz="1800" b="0">
                <a:solidFill>
                  <a:srgbClr val="000000"/>
                </a:solidFill>
              </a:defRPr>
            </a:pPr>
            <a:endParaRPr sz="1360" b="1" dirty="0">
              <a:solidFill>
                <a:srgbClr val="53585F"/>
              </a:solidFill>
            </a:endParaRPr>
          </a:p>
          <a:p>
            <a:pPr lvl="0" defTabSz="155447">
              <a:defRPr sz="1800" b="0">
                <a:solidFill>
                  <a:srgbClr val="000000"/>
                </a:solidFill>
              </a:defRPr>
            </a:pPr>
            <a:endParaRPr sz="1360" b="1" dirty="0">
              <a:solidFill>
                <a:srgbClr val="53585F"/>
              </a:solidFill>
            </a:endParaRPr>
          </a:p>
          <a:p>
            <a:pPr lvl="0" algn="r" defTabSz="155447">
              <a:defRPr sz="1800" b="0">
                <a:solidFill>
                  <a:srgbClr val="000000"/>
                </a:solidFill>
              </a:defRPr>
            </a:pPr>
            <a:endParaRPr sz="1360" b="1" dirty="0">
              <a:solidFill>
                <a:srgbClr val="53585F"/>
              </a:solidFill>
            </a:endParaRPr>
          </a:p>
          <a:p>
            <a:pPr lvl="0" algn="r" defTabSz="155447">
              <a:defRPr sz="1800" b="0">
                <a:solidFill>
                  <a:srgbClr val="000000"/>
                </a:solidFill>
              </a:defRPr>
            </a:pPr>
            <a:r>
              <a:rPr sz="1360" b="1" dirty="0">
                <a:solidFill>
                  <a:srgbClr val="53585F"/>
                </a:solidFill>
              </a:rPr>
              <a:t> The Uganda flag image (Slide 20) courtesy of taesmileland at www.freedigitialphotos.net</a:t>
            </a:r>
          </a:p>
          <a:p>
            <a:pPr lvl="0" defTabSz="155447">
              <a:defRPr sz="1800" b="0">
                <a:solidFill>
                  <a:srgbClr val="000000"/>
                </a:solidFill>
              </a:defRPr>
            </a:pPr>
            <a:endParaRPr sz="1360" b="1" dirty="0">
              <a:solidFill>
                <a:srgbClr val="5358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48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02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1115616" y="3284984"/>
            <a:ext cx="6984776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b="0" dirty="0" err="1" smtClean="0">
                <a:solidFill>
                  <a:srgbClr val="000000"/>
                </a:solidFill>
                <a:latin typeface="Calibri"/>
                <a:cs typeface="Calibri"/>
              </a:rPr>
              <a:t>Facilitatin</a:t>
            </a:r>
            <a:r>
              <a:rPr lang="es-ES_tradnl" sz="3600" dirty="0" err="1" smtClean="0">
                <a:solidFill>
                  <a:srgbClr val="000000"/>
                </a:solidFill>
                <a:latin typeface="Calibri"/>
                <a:cs typeface="Calibri"/>
              </a:rPr>
              <a:t>g</a:t>
            </a:r>
            <a:r>
              <a:rPr lang="es-ES_tradnl" sz="36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s-ES_tradnl" sz="3600" dirty="0" err="1" smtClean="0">
                <a:solidFill>
                  <a:srgbClr val="000000"/>
                </a:solidFill>
                <a:latin typeface="Calibri"/>
                <a:cs typeface="Calibri"/>
              </a:rPr>
              <a:t>collaboration</a:t>
            </a:r>
            <a:endParaRPr sz="3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108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87"/>
          <p:cNvSpPr/>
          <p:nvPr/>
        </p:nvSpPr>
        <p:spPr>
          <a:xfrm>
            <a:off x="1115616" y="3284984"/>
            <a:ext cx="6984776" cy="864096"/>
          </a:xfrm>
          <a:prstGeom prst="rect">
            <a:avLst/>
          </a:prstGeom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/>
          <a:p>
            <a:pPr lvl="0" algn="ctr" defTabSz="233679">
              <a:buSzPct val="75000"/>
              <a:defRPr sz="1800" b="0">
                <a:solidFill>
                  <a:srgbClr val="000000"/>
                </a:solidFill>
              </a:defRPr>
            </a:pPr>
            <a:r>
              <a:rPr lang="es-ES_tradnl" sz="3600" dirty="0" smtClean="0">
                <a:solidFill>
                  <a:srgbClr val="000000"/>
                </a:solidFill>
                <a:latin typeface="Calibri"/>
                <a:cs typeface="Calibri"/>
              </a:rPr>
              <a:t>Exchange of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k</a:t>
            </a:r>
            <a:r>
              <a:rPr lang="es-ES_tradnl" sz="3600" dirty="0" err="1" smtClean="0">
                <a:solidFill>
                  <a:srgbClr val="000000"/>
                </a:solidFill>
                <a:latin typeface="Calibri"/>
                <a:cs typeface="Calibri"/>
              </a:rPr>
              <a:t>nowledge</a:t>
            </a:r>
            <a:r>
              <a:rPr lang="es-ES_tradnl" sz="3600" dirty="0" smtClean="0">
                <a:solidFill>
                  <a:srgbClr val="000000"/>
                </a:solidFill>
                <a:latin typeface="Calibri"/>
                <a:cs typeface="Calibri"/>
              </a:rPr>
              <a:t> and </a:t>
            </a:r>
            <a:r>
              <a:rPr lang="es-ES_tradnl" sz="3600" dirty="0" err="1">
                <a:solidFill>
                  <a:srgbClr val="000000"/>
                </a:solidFill>
                <a:latin typeface="Calibri"/>
                <a:cs typeface="Calibri"/>
              </a:rPr>
              <a:t>l</a:t>
            </a:r>
            <a:r>
              <a:rPr lang="es-ES_tradnl" sz="3600" dirty="0" err="1" smtClean="0">
                <a:solidFill>
                  <a:srgbClr val="000000"/>
                </a:solidFill>
                <a:latin typeface="Calibri"/>
                <a:cs typeface="Calibri"/>
              </a:rPr>
              <a:t>earning</a:t>
            </a:r>
            <a:endParaRPr sz="3600" b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138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</p:bldLst>
  </p:timing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7" id="{8B257CB4-2376-4462-A087-E9CA916601D8}" vid="{673C274D-247B-4F5C-8D32-CB73781F29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CF49FA228B24CB06A8104DFE0AB20" ma:contentTypeVersion="" ma:contentTypeDescription="Create a new document." ma:contentTypeScope="" ma:versionID="5121511101d19af274b1eaf3c4abda3f">
  <xsd:schema xmlns:xsd="http://www.w3.org/2001/XMLSchema" xmlns:xs="http://www.w3.org/2001/XMLSchema" xmlns:p="http://schemas.microsoft.com/office/2006/metadata/properties" xmlns:ns2="0e2695b2-44a3-4aad-81c9-c09c3119d23f" targetNamespace="http://schemas.microsoft.com/office/2006/metadata/properties" ma:root="true" ma:fieldsID="5949043ccb607cd0956f5ad3e9e89df6" ns2:_="">
    <xsd:import namespace="0e2695b2-44a3-4aad-81c9-c09c3119d23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2695b2-44a3-4aad-81c9-c09c3119d23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CC897C-1E08-46E5-B17C-ABE216E8A9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93AEA2-39DE-452D-B1B8-76D59179DF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2695b2-44a3-4aad-81c9-c09c3119d2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18A047D-543F-4D54-9FD7-460EF355F9F6}">
  <ds:schemaRefs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0e2695b2-44a3-4aad-81c9-c09c3119d23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237</TotalTime>
  <Words>2171</Words>
  <Application>Microsoft Office PowerPoint</Application>
  <PresentationFormat>On-screen Show (4:3)</PresentationFormat>
  <Paragraphs>322</Paragraphs>
  <Slides>73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9" baseType="lpstr">
      <vt:lpstr>Arial</vt:lpstr>
      <vt:lpstr>Calibri</vt:lpstr>
      <vt:lpstr>Helvetica Light</vt:lpstr>
      <vt:lpstr>Verdana</vt:lpstr>
      <vt:lpstr>Wingdings</vt:lpstr>
      <vt:lpstr>ilri_powerpoint_template_Feb2013</vt:lpstr>
      <vt:lpstr>PowerPoint Presentation</vt:lpstr>
      <vt:lpstr>PowerPoint Presentation</vt:lpstr>
      <vt:lpstr>Stakeholders</vt:lpstr>
      <vt:lpstr>Stakeholders’ Input</vt:lpstr>
      <vt:lpstr>Innovation Platforms</vt:lpstr>
      <vt:lpstr>PowerPoint Presentation</vt:lpstr>
      <vt:lpstr>PowerPoint Presentation</vt:lpstr>
      <vt:lpstr>PowerPoint Presentation</vt:lpstr>
      <vt:lpstr>PowerPoint Presentation</vt:lpstr>
      <vt:lpstr>IPs’ Main Functions</vt:lpstr>
      <vt:lpstr>IPs’ Main Functions</vt:lpstr>
      <vt:lpstr>IPs’ Main Functions</vt:lpstr>
      <vt:lpstr>IPs’ Benefits</vt:lpstr>
      <vt:lpstr>IPs’ Benefits</vt:lpstr>
      <vt:lpstr>IPs’ Benefits</vt:lpstr>
      <vt:lpstr>IPs’ Benefits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Sorghum?</vt:lpstr>
      <vt:lpstr>Sorghum Challenges</vt:lpstr>
      <vt:lpstr>Strategy</vt:lpstr>
      <vt:lpstr>PowerPoint Presentation</vt:lpstr>
      <vt:lpstr>PowerPoint Presentation</vt:lpstr>
      <vt:lpstr>Challenge 1</vt:lpstr>
      <vt:lpstr>Challenge 1: Result</vt:lpstr>
      <vt:lpstr>Challenge 2</vt:lpstr>
      <vt:lpstr>Challenge 2: Result</vt:lpstr>
      <vt:lpstr>Challenge 3</vt:lpstr>
      <vt:lpstr>Challenge 3: Result</vt:lpstr>
      <vt:lpstr>Challenge 4</vt:lpstr>
      <vt:lpstr>Challenge 4: Result</vt:lpstr>
      <vt:lpstr>Challenge 5</vt:lpstr>
      <vt:lpstr>Challenge 5: Result</vt:lpstr>
      <vt:lpstr>Challenge 6</vt:lpstr>
      <vt:lpstr>Challenge 6: Result</vt:lpstr>
      <vt:lpstr>Bubaare IP Success Factors</vt:lpstr>
      <vt:lpstr>PowerPoint Presentation</vt:lpstr>
      <vt:lpstr>Bubaare IP Achievements - Summary</vt:lpstr>
      <vt:lpstr>PowerPoint Presentation</vt:lpstr>
      <vt:lpstr>PowerPoint Presentation</vt:lpstr>
      <vt:lpstr>PowerPoint Presentation</vt:lpstr>
      <vt:lpstr>PowerPoint Presentation</vt:lpstr>
      <vt:lpstr>Registration Outcomes</vt:lpstr>
      <vt:lpstr>Infraestructural Development</vt:lpstr>
      <vt:lpstr>Registration Outcomes</vt:lpstr>
      <vt:lpstr>Formation of SHGs</vt:lpstr>
      <vt:lpstr>Registration Outcomes</vt:lpstr>
      <vt:lpstr>Affordable loans</vt:lpstr>
      <vt:lpstr>Affordable loans</vt:lpstr>
      <vt:lpstr>Registration outcomes</vt:lpstr>
      <vt:lpstr>Supply of Sorghum</vt:lpstr>
      <vt:lpstr>Registration outcomes</vt:lpstr>
      <vt:lpstr>Supply of Sorghum</vt:lpstr>
      <vt:lpstr>Supply of Sorghum</vt:lpstr>
      <vt:lpstr>Registration outcomes</vt:lpstr>
      <vt:lpstr>Improved product quality</vt:lpstr>
      <vt:lpstr>Improved product quality</vt:lpstr>
      <vt:lpstr>Registration outcomes</vt:lpstr>
      <vt:lpstr>Challenges</vt:lpstr>
      <vt:lpstr>PowerPoint Presentation</vt:lpstr>
      <vt:lpstr>PowerPoint Presentation</vt:lpstr>
      <vt:lpstr>PowerPoint Presentation</vt:lpstr>
      <vt:lpstr>New model of cooperative society</vt:lpstr>
      <vt:lpstr>New model of cooperative society</vt:lpstr>
      <vt:lpstr>New model of cooperative society</vt:lpstr>
      <vt:lpstr>New model of cooperative society</vt:lpstr>
      <vt:lpstr>New model of cooperative society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Yabowork, Abenet (ILRI)</dc:creator>
  <cp:lastModifiedBy>Yabowork, Abenet (ILRI)</cp:lastModifiedBy>
  <cp:revision>54</cp:revision>
  <dcterms:created xsi:type="dcterms:W3CDTF">2016-11-28T09:05:32Z</dcterms:created>
  <dcterms:modified xsi:type="dcterms:W3CDTF">2017-03-09T08:29:53Z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0x010100788CF49FA228B24CB06A8104DFE0AB20</vt:lpwstr>
  </property>
</Properties>
</file>