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4"/>
  </p:sldMasterIdLst>
  <p:notesMasterIdLst>
    <p:notesMasterId r:id="rId10"/>
  </p:notesMasterIdLst>
  <p:handoutMasterIdLst>
    <p:handoutMasterId r:id="rId11"/>
  </p:handoutMasterIdLst>
  <p:sldIdLst>
    <p:sldId id="698" r:id="rId5"/>
    <p:sldId id="696" r:id="rId6"/>
    <p:sldId id="710" r:id="rId7"/>
    <p:sldId id="723" r:id="rId8"/>
    <p:sldId id="688" r:id="rId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EC2E9BA7-0B11-BD46-8344-80ACD203EB79}">
          <p14:sldIdLst>
            <p14:sldId id="698"/>
            <p14:sldId id="696"/>
            <p14:sldId id="710"/>
            <p14:sldId id="723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antyne, Peter (ILRI)" initials="BP(" lastIdx="13" clrIdx="0">
    <p:extLst>
      <p:ext uri="{19B8F6BF-5375-455C-9EA6-DF929625EA0E}">
        <p15:presenceInfo xmlns:p15="http://schemas.microsoft.com/office/powerpoint/2012/main" userId="Ballantyne, Peter (ILRI)" providerId="None"/>
      </p:ext>
    </p:extLst>
  </p:cmAuthor>
  <p:cmAuthor id="2" name="LeBorgne, Ewen" initials="LE" lastIdx="20" clrIdx="1">
    <p:extLst>
      <p:ext uri="{19B8F6BF-5375-455C-9EA6-DF929625EA0E}">
        <p15:presenceInfo xmlns:p15="http://schemas.microsoft.com/office/powerpoint/2012/main" userId="S::e.leborgne@kit.nl::ed7cbc26-725c-4e1a-96d4-4ae2d66770a1" providerId="AD"/>
      </p:ext>
    </p:extLst>
  </p:cmAuthor>
  <p:cmAuthor id="3" name="Hack, Bernhard (ILRI)" initials="H(" lastIdx="6" clrIdx="2">
    <p:extLst>
      <p:ext uri="{19B8F6BF-5375-455C-9EA6-DF929625EA0E}">
        <p15:presenceInfo xmlns:p15="http://schemas.microsoft.com/office/powerpoint/2012/main" userId="S::b.hack@cgiar.org::e5105227-e1c2-48aa-b150-5200ebd256bb" providerId="AD"/>
      </p:ext>
    </p:extLst>
  </p:cmAuthor>
  <p:cmAuthor id="4" name="Victor, Michael (ILRI)" initials="VM(" lastIdx="5" clrIdx="3">
    <p:extLst>
      <p:ext uri="{19B8F6BF-5375-455C-9EA6-DF929625EA0E}">
        <p15:presenceInfo xmlns:p15="http://schemas.microsoft.com/office/powerpoint/2012/main" userId="S::m.victor@cgiar.org::af8add4c-3c79-493c-a651-bbc22d3c44f0" providerId="AD"/>
      </p:ext>
    </p:extLst>
  </p:cmAuthor>
  <p:cmAuthor id="5" name="Ferrari, Mireille (ILRI)" initials="FM(" lastIdx="1" clrIdx="4">
    <p:extLst>
      <p:ext uri="{19B8F6BF-5375-455C-9EA6-DF929625EA0E}">
        <p15:presenceInfo xmlns:p15="http://schemas.microsoft.com/office/powerpoint/2012/main" userId="S::m.ferrari@cgiar.org::31118f18-7866-42ac-b58b-baa91ec087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98A9"/>
    <a:srgbClr val="F2ECDE"/>
    <a:srgbClr val="FFFFE8"/>
    <a:srgbClr val="555A42"/>
    <a:srgbClr val="A4A470"/>
    <a:srgbClr val="404E65"/>
    <a:srgbClr val="FEFEF6"/>
    <a:srgbClr val="ECA141"/>
    <a:srgbClr val="B65033"/>
    <a:srgbClr val="434F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7"/>
    <p:restoredTop sz="88664" autoAdjust="0"/>
  </p:normalViewPr>
  <p:slideViewPr>
    <p:cSldViewPr snapToGrid="0" snapToObjects="1">
      <p:cViewPr varScale="1">
        <p:scale>
          <a:sx n="59" d="100"/>
          <a:sy n="59" d="100"/>
        </p:scale>
        <p:origin x="108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02-Nov-21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02/11/2021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KE" dirty="0"/>
              <a:t>Developed after a decade of empirical research to understand how recurrent climate risk affected pastoralist livestock assets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651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go to scale need to link well-designed micro products with macro level support.</a:t>
            </a:r>
          </a:p>
          <a:p>
            <a:r>
              <a:rPr lang="en-US" dirty="0"/>
              <a:t>Also need many more opportunities to crowd in investments with markets, more information about risk, inputs; improved financial information and targeting,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Need more evidence to convince governments and investors.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66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17628"/>
            <a:ext cx="1367544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89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4" y="5178660"/>
            <a:ext cx="11425779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8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378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CAE874BB-E6D4-4202-88C2-4E59BE19F1BE}" type="datetime1">
              <a:rPr lang="en-US" smtClean="0"/>
              <a:t>02-Nov-21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641977" y="634920"/>
            <a:ext cx="10919107" cy="76944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641977" y="1424543"/>
            <a:ext cx="10919107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418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0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6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1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0" y="-1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8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2" y="1438425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4" y="6126838"/>
            <a:ext cx="1109672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0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452" r:id="rId2"/>
    <p:sldLayoutId id="2147485667" r:id="rId3"/>
    <p:sldLayoutId id="2147485666" r:id="rId4"/>
    <p:sldLayoutId id="2147485668" r:id="rId5"/>
    <p:sldLayoutId id="2147485669" r:id="rId6"/>
    <p:sldLayoutId id="2147485670" r:id="rId7"/>
    <p:sldLayoutId id="2147485665" r:id="rId8"/>
    <p:sldLayoutId id="2147485657" r:id="rId9"/>
    <p:sldLayoutId id="2147485663" r:id="rId10"/>
    <p:sldLayoutId id="2147485655" r:id="rId11"/>
    <p:sldLayoutId id="2147485653" r:id="rId12"/>
    <p:sldLayoutId id="2147485660" r:id="rId13"/>
    <p:sldLayoutId id="2147485651" r:id="rId14"/>
    <p:sldLayoutId id="2147485673" r:id="rId15"/>
    <p:sldLayoutId id="214748567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41C035-1E73-354B-98A4-C2D1B06FC8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The context for Anticipatory Action in East Africa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F6C9F1A-2393-FF42-ADE1-3FBC66BED1BA}"/>
              </a:ext>
            </a:extLst>
          </p:cNvPr>
          <p:cNvSpPr txBox="1">
            <a:spLocks/>
          </p:cNvSpPr>
          <p:nvPr/>
        </p:nvSpPr>
        <p:spPr>
          <a:xfrm>
            <a:off x="585590" y="3429000"/>
            <a:ext cx="6358896" cy="10205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Polly Ericksen, Program Leader</a:t>
            </a:r>
          </a:p>
          <a:p>
            <a:pPr>
              <a:spcBef>
                <a:spcPts val="400"/>
              </a:spcBef>
              <a:defRPr/>
            </a:pP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Sustainable Livestock Systems</a:t>
            </a:r>
            <a:endParaRPr lang="en-GB" sz="1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7C720F4-F542-BA43-BC60-0FD83F43C674}"/>
              </a:ext>
            </a:extLst>
          </p:cNvPr>
          <p:cNvSpPr txBox="1">
            <a:spLocks/>
          </p:cNvSpPr>
          <p:nvPr/>
        </p:nvSpPr>
        <p:spPr>
          <a:xfrm>
            <a:off x="703792" y="4659773"/>
            <a:ext cx="5058465" cy="69505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FC091"/>
              </a:buClr>
              <a:buSzPct val="8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4D91"/>
              </a:buClr>
              <a:buSzPct val="6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600" dirty="0">
                <a:solidFill>
                  <a:schemeClr val="tx1"/>
                </a:solidFill>
              </a:rPr>
              <a:t>Resilience Hub, COP 26</a:t>
            </a:r>
          </a:p>
          <a:p>
            <a:pPr>
              <a:spcBef>
                <a:spcPts val="400"/>
              </a:spcBef>
            </a:pPr>
            <a:r>
              <a:rPr lang="en-US" sz="1600" dirty="0">
                <a:solidFill>
                  <a:schemeClr val="tx1"/>
                </a:solidFill>
              </a:rPr>
              <a:t>3 November 2021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DABA9B-FDC2-C64B-81A0-B01AA84AAF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3058" y="495518"/>
            <a:ext cx="1548962" cy="7969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1AE28F-23DE-6A4E-BDC4-C09F6DB85D18}"/>
              </a:ext>
            </a:extLst>
          </p:cNvPr>
          <p:cNvSpPr txBox="1"/>
          <p:nvPr/>
        </p:nvSpPr>
        <p:spPr bwMode="auto">
          <a:xfrm>
            <a:off x="10107405" y="1334491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90CD2AD2-E79C-884D-8243-C694FF96A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457" y="3071412"/>
            <a:ext cx="3781082" cy="341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01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CCC24D27-B9A0-E945-B375-F99BB5046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Pastoralists: economic benefits with high risk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23DCF4F6-2E57-AF41-BE09-308417AB1B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Up to 1/5 of IGAD population are (</a:t>
            </a:r>
            <a:r>
              <a:rPr lang="en-US" dirty="0" err="1"/>
              <a:t>agro</a:t>
            </a:r>
            <a:r>
              <a:rPr lang="en-US" dirty="0"/>
              <a:t>) pastoralists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Produce from 30 to 80% of agricultural GDP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Pastoralists belong to poorest segment of IGAD populations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Low resilience and high exposure to droughts = poverty trap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Conflict and climate risk exacerbate each other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9" name="Picture Placeholder 28" descr="A herd of cattle standing on top of a dirt field&#10;&#10;Description automatically generated">
            <a:extLst>
              <a:ext uri="{FF2B5EF4-FFF2-40B4-BE49-F238E27FC236}">
                <a16:creationId xmlns:a16="http://schemas.microsoft.com/office/drawing/2014/main" id="{A0C21C0C-D7F0-664A-A040-21C94268B5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92" b="24182"/>
          <a:stretch/>
        </p:blipFill>
        <p:spPr>
          <a:xfrm>
            <a:off x="0" y="0"/>
            <a:ext cx="12192000" cy="2781300"/>
          </a:xfrm>
        </p:spPr>
      </p:pic>
    </p:spTree>
    <p:extLst>
      <p:ext uri="{BB962C8B-B14F-4D97-AF65-F5344CB8AC3E}">
        <p14:creationId xmlns:p14="http://schemas.microsoft.com/office/powerpoint/2010/main" val="258326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354DB9-07BE-4A45-B0FE-58B8FCAF0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2846" y="613187"/>
            <a:ext cx="8655488" cy="8328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Index-based insurance protects livelihoods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BD61CC-4C23-AE42-9D70-C0337BF6FB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61" y="865148"/>
            <a:ext cx="2085285" cy="4935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D2F71A-7129-764F-A96E-48B9EA966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232" y="1463652"/>
            <a:ext cx="8056934" cy="478116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0205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BE4812-7372-214E-87B5-4D6D0E980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IBLI have benefits?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A70897-7E05-E54F-8E2A-5037573603FF}"/>
              </a:ext>
            </a:extLst>
          </p:cNvPr>
          <p:cNvSpPr/>
          <p:nvPr/>
        </p:nvSpPr>
        <p:spPr>
          <a:xfrm>
            <a:off x="605408" y="1402592"/>
            <a:ext cx="1096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Is there anything that you spent money on because of the KLIP payment that you could not have done so without the payment? </a:t>
            </a:r>
            <a:r>
              <a:rPr lang="en-US" i="1" dirty="0"/>
              <a:t> </a:t>
            </a:r>
            <a:endParaRPr lang="en-KE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159BB6-AFE1-C84D-B34C-027C317A2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928" y="2780364"/>
            <a:ext cx="4191000" cy="33789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D2F6E6D-FE63-8C43-8132-31C87DBD4BE7}"/>
              </a:ext>
            </a:extLst>
          </p:cNvPr>
          <p:cNvSpPr txBox="1"/>
          <p:nvPr/>
        </p:nvSpPr>
        <p:spPr bwMode="auto">
          <a:xfrm>
            <a:off x="6086365" y="2159445"/>
            <a:ext cx="3429000" cy="4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LRLD Drought 2017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E494C-3288-364B-8D0F-8176DCB6B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755677"/>
            <a:ext cx="4191000" cy="33789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C08F0F-1AB0-0F4D-873C-1D34FC65ADCC}"/>
              </a:ext>
            </a:extLst>
          </p:cNvPr>
          <p:cNvSpPr txBox="1"/>
          <p:nvPr/>
        </p:nvSpPr>
        <p:spPr bwMode="auto">
          <a:xfrm>
            <a:off x="1500851" y="2221768"/>
            <a:ext cx="3429000" cy="4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SRSD Drought 2016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8160DAD-E739-444E-BF91-A320A5D2AA81}"/>
              </a:ext>
            </a:extLst>
          </p:cNvPr>
          <p:cNvSpPr/>
          <p:nvPr/>
        </p:nvSpPr>
        <p:spPr>
          <a:xfrm>
            <a:off x="319751" y="6430169"/>
            <a:ext cx="2362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Taye et al., 2019</a:t>
            </a:r>
          </a:p>
        </p:txBody>
      </p:sp>
    </p:spTree>
    <p:extLst>
      <p:ext uri="{BB962C8B-B14F-4D97-AF65-F5344CB8AC3E}">
        <p14:creationId xmlns:p14="http://schemas.microsoft.com/office/powerpoint/2010/main" val="130274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FCA774A-6314-1442-A3F2-73885479B2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4332" y="108265"/>
            <a:ext cx="8778949" cy="493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8DB9CCF9A4FF4383635F4770A1D7D4" ma:contentTypeVersion="6" ma:contentTypeDescription="Create a new document." ma:contentTypeScope="" ma:versionID="49bb05a5bd27ef3bb8fc8fc6e51e3b54">
  <xsd:schema xmlns:xsd="http://www.w3.org/2001/XMLSchema" xmlns:xs="http://www.w3.org/2001/XMLSchema" xmlns:p="http://schemas.microsoft.com/office/2006/metadata/properties" xmlns:ns2="83f2a59d-3e54-4c8b-b9a5-47a201ebb0a2" targetNamespace="http://schemas.microsoft.com/office/2006/metadata/properties" ma:root="true" ma:fieldsID="e6903da625b06372c5a488645014ebe4" ns2:_="">
    <xsd:import namespace="83f2a59d-3e54-4c8b-b9a5-47a201ebb0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2a59d-3e54-4c8b-b9a5-47a201ebb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07E72C-21A0-4732-99C9-EC965DBB15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f2a59d-3e54-4c8b-b9a5-47a201ebb0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EF2A85-305E-4872-962A-A2756340EECE}">
  <ds:schemaRefs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83f2a59d-3e54-4c8b-b9a5-47a201ebb0a2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3EDDCB8-33C0-4213-93E7-2DEABCFEB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6413</TotalTime>
  <Words>199</Words>
  <Application>Microsoft Office PowerPoint</Application>
  <PresentationFormat>Widescreen</PresentationFormat>
  <Paragraphs>26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Gill Sans MT</vt:lpstr>
      <vt:lpstr>Wingdings</vt:lpstr>
      <vt:lpstr>ilri_powerpoint_template_apr2013</vt:lpstr>
      <vt:lpstr>The context for Anticipatory Action in East Africa</vt:lpstr>
      <vt:lpstr>Pastoralists: economic benefits with high risk</vt:lpstr>
      <vt:lpstr>Index-based insurance protects livelihoods</vt:lpstr>
      <vt:lpstr>Does IBLI have benefits?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Victor, Michael (ILRI)</dc:creator>
  <cp:lastModifiedBy>Yabowork, Abenet (ILRI)</cp:lastModifiedBy>
  <cp:revision>189</cp:revision>
  <dcterms:created xsi:type="dcterms:W3CDTF">2019-11-25T19:34:10Z</dcterms:created>
  <dcterms:modified xsi:type="dcterms:W3CDTF">2021-11-02T13:01:16Z</dcterms:modified>
</cp:coreProperties>
</file>