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4" r:id="rId4"/>
  </p:sldMasterIdLst>
  <p:notesMasterIdLst>
    <p:notesMasterId r:id="rId37"/>
  </p:notesMasterIdLst>
  <p:handoutMasterIdLst>
    <p:handoutMasterId r:id="rId38"/>
  </p:handoutMasterIdLst>
  <p:sldIdLst>
    <p:sldId id="302" r:id="rId5"/>
    <p:sldId id="325" r:id="rId6"/>
    <p:sldId id="323" r:id="rId7"/>
    <p:sldId id="303" r:id="rId8"/>
    <p:sldId id="362" r:id="rId9"/>
    <p:sldId id="319" r:id="rId10"/>
    <p:sldId id="352" r:id="rId11"/>
    <p:sldId id="378" r:id="rId12"/>
    <p:sldId id="376" r:id="rId13"/>
    <p:sldId id="377" r:id="rId14"/>
    <p:sldId id="386" r:id="rId15"/>
    <p:sldId id="363" r:id="rId16"/>
    <p:sldId id="356" r:id="rId17"/>
    <p:sldId id="357" r:id="rId18"/>
    <p:sldId id="384" r:id="rId19"/>
    <p:sldId id="387" r:id="rId20"/>
    <p:sldId id="361" r:id="rId21"/>
    <p:sldId id="383" r:id="rId22"/>
    <p:sldId id="379" r:id="rId23"/>
    <p:sldId id="382" r:id="rId24"/>
    <p:sldId id="385" r:id="rId25"/>
    <p:sldId id="360" r:id="rId26"/>
    <p:sldId id="380" r:id="rId27"/>
    <p:sldId id="364" r:id="rId28"/>
    <p:sldId id="365" r:id="rId29"/>
    <p:sldId id="375" r:id="rId30"/>
    <p:sldId id="366" r:id="rId31"/>
    <p:sldId id="371" r:id="rId32"/>
    <p:sldId id="367" r:id="rId33"/>
    <p:sldId id="368" r:id="rId34"/>
    <p:sldId id="373" r:id="rId35"/>
    <p:sldId id="372" r:id="rId36"/>
  </p:sldIdLst>
  <p:sldSz cx="9144000" cy="6858000" type="screen4x3"/>
  <p:notesSz cx="6950075" cy="9236075"/>
  <p:custDataLst>
    <p:tags r:id="rId3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496" userDrawn="1">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agamwala, Mysbah (A4NH-IFPRI)" initials="BM(" lastIdx="7" clrIdx="0"/>
  <p:cmAuthor id="2" name="njohnson" initials="n" lastIdx="5" clrIdx="1"/>
  <p:cmAuthor id="3" name="Meinzen-Dick, Ruth (IFPRI)" initials="MR(" lastIdx="4" clrIdx="2"/>
  <p:cmAuthor id="4" name="Quisumbing, Agnes (IFPRI)" initials="QA(" lastIdx="10" clrIdx="3"/>
  <p:cmAuthor id="5" name="Myers, Emily Camille (IFPRI)" initials="MEC(" lastIdx="3" clrIdx="4"/>
  <p:cmAuthor id="6" name="Aine McCarthy" initials="AM" lastIdx="3" clrIdx="5">
    <p:extLst>
      <p:ext uri="{19B8F6BF-5375-455C-9EA6-DF929625EA0E}">
        <p15:presenceInfo xmlns:p15="http://schemas.microsoft.com/office/powerpoint/2012/main" userId="Aine McCarth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54A021"/>
    <a:srgbClr val="1F62AE"/>
    <a:srgbClr val="8BC5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104" autoAdjust="0"/>
    <p:restoredTop sz="79828" autoAdjust="0"/>
  </p:normalViewPr>
  <p:slideViewPr>
    <p:cSldViewPr snapToGrid="0">
      <p:cViewPr varScale="1">
        <p:scale>
          <a:sx n="82" d="100"/>
          <a:sy n="82" d="100"/>
        </p:scale>
        <p:origin x="893" y="77"/>
      </p:cViewPr>
      <p:guideLst>
        <p:guide pos="5496"/>
        <p:guide orient="horz" pos="216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88" d="100"/>
          <a:sy n="88" d="100"/>
        </p:scale>
        <p:origin x="2940"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4D1CC245-D397-4540-BE08-AC5876FE354D}" type="datetimeFigureOut">
              <a:rPr lang="en-US" smtClean="0"/>
              <a:t>12/21/2021</a:t>
            </a:fld>
            <a:endParaRPr lang="en-US"/>
          </a:p>
        </p:txBody>
      </p:sp>
      <p:sp>
        <p:nvSpPr>
          <p:cNvPr id="4" name="Footer Placeholder 3"/>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3EF279B0-F6D2-4EF0-9435-181CA4A03835}" type="slidenum">
              <a:rPr lang="en-US" smtClean="0"/>
              <a:t>‹#›</a:t>
            </a:fld>
            <a:endParaRPr lang="en-US"/>
          </a:p>
        </p:txBody>
      </p:sp>
    </p:spTree>
    <p:extLst>
      <p:ext uri="{BB962C8B-B14F-4D97-AF65-F5344CB8AC3E}">
        <p14:creationId xmlns:p14="http://schemas.microsoft.com/office/powerpoint/2010/main" val="1869744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7000" y="0"/>
            <a:ext cx="3011488" cy="463550"/>
          </a:xfrm>
          <a:prstGeom prst="rect">
            <a:avLst/>
          </a:prstGeom>
        </p:spPr>
        <p:txBody>
          <a:bodyPr vert="horz" lIns="91440" tIns="45720" rIns="91440" bIns="45720" rtlCol="0"/>
          <a:lstStyle>
            <a:lvl1pPr algn="r">
              <a:defRPr sz="1200"/>
            </a:lvl1pPr>
          </a:lstStyle>
          <a:p>
            <a:fld id="{74CE7D90-6EDF-45AD-8573-44147674D29E}" type="datetimeFigureOut">
              <a:rPr lang="en-US" smtClean="0"/>
              <a:t>12/21/2021</a:t>
            </a:fld>
            <a:endParaRPr lang="en-US"/>
          </a:p>
        </p:txBody>
      </p:sp>
      <p:sp>
        <p:nvSpPr>
          <p:cNvPr id="4" name="Slide Image Placeholder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45000"/>
            <a:ext cx="5559425"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7000" y="8772525"/>
            <a:ext cx="3011488" cy="463550"/>
          </a:xfrm>
          <a:prstGeom prst="rect">
            <a:avLst/>
          </a:prstGeom>
        </p:spPr>
        <p:txBody>
          <a:bodyPr vert="horz" lIns="91440" tIns="45720" rIns="91440" bIns="45720" rtlCol="0" anchor="b"/>
          <a:lstStyle>
            <a:lvl1pPr algn="r">
              <a:defRPr sz="1200"/>
            </a:lvl1pPr>
          </a:lstStyle>
          <a:p>
            <a:fld id="{3DC3DCAF-AA86-4F65-AD58-0685B27F6621}" type="slidenum">
              <a:rPr lang="en-US" smtClean="0"/>
              <a:t>‹#›</a:t>
            </a:fld>
            <a:endParaRPr lang="en-US"/>
          </a:p>
        </p:txBody>
      </p:sp>
    </p:spTree>
    <p:extLst>
      <p:ext uri="{BB962C8B-B14F-4D97-AF65-F5344CB8AC3E}">
        <p14:creationId xmlns:p14="http://schemas.microsoft.com/office/powerpoint/2010/main" val="4026669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C3DCAF-AA86-4F65-AD58-0685B27F6621}" type="slidenum">
              <a:rPr lang="en-US" smtClean="0"/>
              <a:t>1</a:t>
            </a:fld>
            <a:endParaRPr lang="en-US"/>
          </a:p>
        </p:txBody>
      </p:sp>
    </p:spTree>
    <p:extLst>
      <p:ext uri="{BB962C8B-B14F-4D97-AF65-F5344CB8AC3E}">
        <p14:creationId xmlns:p14="http://schemas.microsoft.com/office/powerpoint/2010/main" val="4253708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communities are poor even by Tanzanian standards. 99% of the households in the sample have earth floors. </a:t>
            </a:r>
          </a:p>
          <a:p>
            <a:r>
              <a:rPr lang="en-US" dirty="0"/>
              <a:t>Only half the sample speaks Swahili – the national language and the language of public schools</a:t>
            </a:r>
          </a:p>
          <a:p>
            <a:r>
              <a:rPr lang="en-US" dirty="0"/>
              <a:t>Standard 7 is primary school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DC3DCAF-AA86-4F65-AD58-0685B27F662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95502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need an introduction and lit review slide before the map.</a:t>
            </a:r>
          </a:p>
          <a:p>
            <a:endParaRPr lang="en-US" dirty="0"/>
          </a:p>
        </p:txBody>
      </p:sp>
      <p:sp>
        <p:nvSpPr>
          <p:cNvPr id="4" name="Slide Number Placeholder 3"/>
          <p:cNvSpPr>
            <a:spLocks noGrp="1"/>
          </p:cNvSpPr>
          <p:nvPr>
            <p:ph type="sldNum" sz="quarter" idx="5"/>
          </p:nvPr>
        </p:nvSpPr>
        <p:spPr/>
        <p:txBody>
          <a:bodyPr/>
          <a:lstStyle/>
          <a:p>
            <a:fld id="{3DC3DCAF-AA86-4F65-AD58-0685B27F6621}" type="slidenum">
              <a:rPr lang="en-US" smtClean="0"/>
              <a:t>3</a:t>
            </a:fld>
            <a:endParaRPr lang="en-US"/>
          </a:p>
        </p:txBody>
      </p:sp>
    </p:spTree>
    <p:extLst>
      <p:ext uri="{BB962C8B-B14F-4D97-AF65-F5344CB8AC3E}">
        <p14:creationId xmlns:p14="http://schemas.microsoft.com/office/powerpoint/2010/main" val="2019426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definitely was some selection into the VICOBA</a:t>
            </a:r>
          </a:p>
        </p:txBody>
      </p:sp>
      <p:sp>
        <p:nvSpPr>
          <p:cNvPr id="4" name="Slide Number Placeholder 3"/>
          <p:cNvSpPr>
            <a:spLocks noGrp="1"/>
          </p:cNvSpPr>
          <p:nvPr>
            <p:ph type="sldNum" sz="quarter" idx="10"/>
          </p:nvPr>
        </p:nvSpPr>
        <p:spPr/>
        <p:txBody>
          <a:bodyPr/>
          <a:lstStyle/>
          <a:p>
            <a:fld id="{3DC3DCAF-AA86-4F65-AD58-0685B27F6621}" type="slidenum">
              <a:rPr lang="en-US" smtClean="0"/>
              <a:t>4</a:t>
            </a:fld>
            <a:endParaRPr lang="en-US"/>
          </a:p>
        </p:txBody>
      </p:sp>
    </p:spTree>
    <p:extLst>
      <p:ext uri="{BB962C8B-B14F-4D97-AF65-F5344CB8AC3E}">
        <p14:creationId xmlns:p14="http://schemas.microsoft.com/office/powerpoint/2010/main" val="1704388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implementation was not universal. Some planned programming did not happen in treatment villages. So it will be important to examine the local average treatment effect.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EG Water access: </a:t>
            </a:r>
            <a:r>
              <a:rPr lang="en-US" sz="1200" kern="1200" dirty="0">
                <a:solidFill>
                  <a:schemeClr val="tx1"/>
                </a:solidFill>
                <a:effectLst/>
                <a:latin typeface="+mn-lt"/>
                <a:ea typeface="+mn-ea"/>
                <a:cs typeface="+mn-cs"/>
              </a:rPr>
              <a:t>This happened in 6/7 </a:t>
            </a:r>
            <a:r>
              <a:rPr lang="en-US" sz="1200" kern="1200" dirty="0" err="1">
                <a:solidFill>
                  <a:schemeClr val="tx1"/>
                </a:solidFill>
                <a:effectLst/>
                <a:latin typeface="+mn-lt"/>
                <a:ea typeface="+mn-ea"/>
                <a:cs typeface="+mn-cs"/>
              </a:rPr>
              <a:t>Simanjiro</a:t>
            </a:r>
            <a:r>
              <a:rPr lang="en-US" sz="1200" kern="1200" dirty="0">
                <a:solidFill>
                  <a:schemeClr val="tx1"/>
                </a:solidFill>
                <a:effectLst/>
                <a:latin typeface="+mn-lt"/>
                <a:ea typeface="+mn-ea"/>
                <a:cs typeface="+mn-cs"/>
              </a:rPr>
              <a:t> villages and 7/8 </a:t>
            </a:r>
            <a:r>
              <a:rPr lang="en-US" sz="1200" kern="1200" dirty="0" err="1">
                <a:solidFill>
                  <a:schemeClr val="tx1"/>
                </a:solidFill>
                <a:effectLst/>
                <a:latin typeface="+mn-lt"/>
                <a:ea typeface="+mn-ea"/>
                <a:cs typeface="+mn-cs"/>
              </a:rPr>
              <a:t>Longido</a:t>
            </a:r>
            <a:r>
              <a:rPr lang="en-US" sz="1200" kern="1200" dirty="0">
                <a:solidFill>
                  <a:schemeClr val="tx1"/>
                </a:solidFill>
                <a:effectLst/>
                <a:latin typeface="+mn-lt"/>
                <a:ea typeface="+mn-ea"/>
                <a:cs typeface="+mn-cs"/>
              </a:rPr>
              <a:t> villages</a:t>
            </a:r>
          </a:p>
          <a:p>
            <a:endParaRPr lang="en-US" dirty="0"/>
          </a:p>
        </p:txBody>
      </p:sp>
      <p:sp>
        <p:nvSpPr>
          <p:cNvPr id="4" name="Slide Number Placeholder 3"/>
          <p:cNvSpPr>
            <a:spLocks noGrp="1"/>
          </p:cNvSpPr>
          <p:nvPr>
            <p:ph type="sldNum" sz="quarter" idx="10"/>
          </p:nvPr>
        </p:nvSpPr>
        <p:spPr/>
        <p:txBody>
          <a:bodyPr/>
          <a:lstStyle/>
          <a:p>
            <a:fld id="{3DC3DCAF-AA86-4F65-AD58-0685B27F6621}" type="slidenum">
              <a:rPr lang="en-US" smtClean="0"/>
              <a:t>5</a:t>
            </a:fld>
            <a:endParaRPr lang="en-US"/>
          </a:p>
        </p:txBody>
      </p:sp>
    </p:spTree>
    <p:extLst>
      <p:ext uri="{BB962C8B-B14F-4D97-AF65-F5344CB8AC3E}">
        <p14:creationId xmlns:p14="http://schemas.microsoft.com/office/powerpoint/2010/main" val="1098136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program focused on creating the settings to create access to empowerment</a:t>
            </a:r>
          </a:p>
        </p:txBody>
      </p:sp>
      <p:sp>
        <p:nvSpPr>
          <p:cNvPr id="4" name="Slide Number Placeholder 3"/>
          <p:cNvSpPr>
            <a:spLocks noGrp="1"/>
          </p:cNvSpPr>
          <p:nvPr>
            <p:ph type="sldNum" sz="quarter" idx="5"/>
          </p:nvPr>
        </p:nvSpPr>
        <p:spPr/>
        <p:txBody>
          <a:bodyPr/>
          <a:lstStyle/>
          <a:p>
            <a:fld id="{3DC3DCAF-AA86-4F65-AD58-0685B27F6621}" type="slidenum">
              <a:rPr lang="en-US" smtClean="0"/>
              <a:t>6</a:t>
            </a:fld>
            <a:endParaRPr lang="en-US"/>
          </a:p>
        </p:txBody>
      </p:sp>
    </p:spTree>
    <p:extLst>
      <p:ext uri="{BB962C8B-B14F-4D97-AF65-F5344CB8AC3E}">
        <p14:creationId xmlns:p14="http://schemas.microsoft.com/office/powerpoint/2010/main" val="2723925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C3DCAF-AA86-4F65-AD58-0685B27F6621}" type="slidenum">
              <a:rPr lang="en-US" smtClean="0"/>
              <a:t>14</a:t>
            </a:fld>
            <a:endParaRPr lang="en-US"/>
          </a:p>
        </p:txBody>
      </p:sp>
    </p:spTree>
    <p:extLst>
      <p:ext uri="{BB962C8B-B14F-4D97-AF65-F5344CB8AC3E}">
        <p14:creationId xmlns:p14="http://schemas.microsoft.com/office/powerpoint/2010/main" val="109726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see that the treatment and comparison groups are pretty different in terms of education, religion, wealth and demographics. So, matching is really a good idea here. All of these statistical differences go away when we match</a:t>
            </a:r>
          </a:p>
        </p:txBody>
      </p:sp>
      <p:sp>
        <p:nvSpPr>
          <p:cNvPr id="4" name="Slide Number Placeholder 3"/>
          <p:cNvSpPr>
            <a:spLocks noGrp="1"/>
          </p:cNvSpPr>
          <p:nvPr>
            <p:ph type="sldNum" sz="quarter" idx="5"/>
          </p:nvPr>
        </p:nvSpPr>
        <p:spPr/>
        <p:txBody>
          <a:bodyPr/>
          <a:lstStyle/>
          <a:p>
            <a:fld id="{3DC3DCAF-AA86-4F65-AD58-0685B27F6621}" type="slidenum">
              <a:rPr lang="en-US" smtClean="0"/>
              <a:t>17</a:t>
            </a:fld>
            <a:endParaRPr lang="en-US"/>
          </a:p>
        </p:txBody>
      </p:sp>
    </p:spTree>
    <p:extLst>
      <p:ext uri="{BB962C8B-B14F-4D97-AF65-F5344CB8AC3E}">
        <p14:creationId xmlns:p14="http://schemas.microsoft.com/office/powerpoint/2010/main" val="3611844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C3DCAF-AA86-4F65-AD58-0685B27F6621}" type="slidenum">
              <a:rPr lang="en-US" smtClean="0"/>
              <a:t>22</a:t>
            </a:fld>
            <a:endParaRPr lang="en-US"/>
          </a:p>
        </p:txBody>
      </p:sp>
    </p:spTree>
    <p:extLst>
      <p:ext uri="{BB962C8B-B14F-4D97-AF65-F5344CB8AC3E}">
        <p14:creationId xmlns:p14="http://schemas.microsoft.com/office/powerpoint/2010/main" val="24647312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562708" y="-118236"/>
            <a:ext cx="11039561" cy="7099660"/>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552438"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498105" y="2377656"/>
            <a:ext cx="7723331" cy="1673180"/>
          </a:xfrm>
        </p:spPr>
        <p:txBody>
          <a:bodyPr anchor="b">
            <a:noAutofit/>
          </a:bodyPr>
          <a:lstStyle>
            <a:lvl1pPr algn="l">
              <a:defRPr sz="54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495951" y="4180166"/>
            <a:ext cx="7725486" cy="2091429"/>
          </a:xfrm>
        </p:spPr>
        <p:txBody>
          <a:bodyPr anchor="t"/>
          <a:lstStyle>
            <a:lvl1pPr marL="0" indent="0" algn="l">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31" name="Picture 3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932716" y="1122218"/>
            <a:ext cx="1123892" cy="241949"/>
          </a:xfrm>
          <a:prstGeom prst="rect">
            <a:avLst/>
          </a:prstGeom>
        </p:spPr>
      </p:pic>
      <p:sp>
        <p:nvSpPr>
          <p:cNvPr id="26" name="Date Placeholder 3"/>
          <p:cNvSpPr>
            <a:spLocks noGrp="1"/>
          </p:cNvSpPr>
          <p:nvPr>
            <p:ph type="dt" sz="half" idx="2"/>
          </p:nvPr>
        </p:nvSpPr>
        <p:spPr>
          <a:xfrm>
            <a:off x="5290340" y="6377299"/>
            <a:ext cx="684132" cy="360182"/>
          </a:xfrm>
          <a:prstGeom prst="rect">
            <a:avLst/>
          </a:prstGeom>
        </p:spPr>
        <p:txBody>
          <a:bodyPr vert="horz" lIns="91440" tIns="45720" rIns="91440" bIns="45720" rtlCol="0" anchor="ctr"/>
          <a:lstStyle>
            <a:lvl1pPr algn="r">
              <a:defRPr sz="900">
                <a:solidFill>
                  <a:schemeClr val="tx1">
                    <a:tint val="75000"/>
                  </a:schemeClr>
                </a:solidFill>
              </a:defRPr>
            </a:lvl1pPr>
          </a:lstStyle>
          <a:p>
            <a:fld id="{98624D31-43A5-475A-80CF-332C9F6DCF35}" type="datetimeFigureOut">
              <a:rPr lang="en-US" smtClean="0"/>
              <a:t>12/21/2021</a:t>
            </a:fld>
            <a:endParaRPr lang="en-US" dirty="0"/>
          </a:p>
        </p:txBody>
      </p:sp>
      <p:sp>
        <p:nvSpPr>
          <p:cNvPr id="27" name="Footer Placeholder 4"/>
          <p:cNvSpPr>
            <a:spLocks noGrp="1"/>
          </p:cNvSpPr>
          <p:nvPr>
            <p:ph type="ftr" sz="quarter" idx="3"/>
          </p:nvPr>
        </p:nvSpPr>
        <p:spPr>
          <a:xfrm>
            <a:off x="494681" y="6377299"/>
            <a:ext cx="4622973" cy="360182"/>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Add your project name here</a:t>
            </a:r>
          </a:p>
        </p:txBody>
      </p:sp>
      <p:sp>
        <p:nvSpPr>
          <p:cNvPr id="30" name="Slide Number Placeholder 5"/>
          <p:cNvSpPr>
            <a:spLocks noGrp="1"/>
          </p:cNvSpPr>
          <p:nvPr>
            <p:ph type="sldNum" sz="quarter" idx="4"/>
          </p:nvPr>
        </p:nvSpPr>
        <p:spPr>
          <a:xfrm>
            <a:off x="6329758" y="6377299"/>
            <a:ext cx="512638" cy="360182"/>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pic>
        <p:nvPicPr>
          <p:cNvPr id="32" name="Picture 3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11466"/>
            <a:ext cx="9144000" cy="1926077"/>
          </a:xfrm>
          <a:prstGeom prst="rect">
            <a:avLst/>
          </a:prstGeom>
        </p:spPr>
      </p:pic>
    </p:spTree>
    <p:extLst>
      <p:ext uri="{BB962C8B-B14F-4D97-AF65-F5344CB8AC3E}">
        <p14:creationId xmlns:p14="http://schemas.microsoft.com/office/powerpoint/2010/main" val="1193888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7125" y="548294"/>
            <a:ext cx="8425912" cy="751114"/>
          </a:xfrm>
        </p:spPr>
        <p:txBody>
          <a:bodyPr/>
          <a:lstStyle/>
          <a:p>
            <a:r>
              <a:rPr lang="en-US" dirty="0"/>
              <a:t>Click to edit Master title style</a:t>
            </a:r>
          </a:p>
        </p:txBody>
      </p:sp>
      <p:sp>
        <p:nvSpPr>
          <p:cNvPr id="3" name="Content Placeholder 2"/>
          <p:cNvSpPr>
            <a:spLocks noGrp="1"/>
          </p:cNvSpPr>
          <p:nvPr>
            <p:ph idx="1"/>
          </p:nvPr>
        </p:nvSpPr>
        <p:spPr>
          <a:xfrm>
            <a:off x="377123" y="1430034"/>
            <a:ext cx="8425913" cy="423726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2"/>
          </p:nvPr>
        </p:nvSpPr>
        <p:spPr>
          <a:xfrm>
            <a:off x="5405258" y="6053397"/>
            <a:ext cx="871556" cy="360182"/>
          </a:xfrm>
          <a:prstGeom prst="rect">
            <a:avLst/>
          </a:prstGeom>
        </p:spPr>
        <p:txBody>
          <a:bodyPr vert="horz" lIns="91440" tIns="45720" rIns="91440" bIns="45720" rtlCol="0" anchor="ctr"/>
          <a:lstStyle>
            <a:lvl1pPr algn="r">
              <a:defRPr sz="900">
                <a:solidFill>
                  <a:schemeClr val="tx1">
                    <a:tint val="75000"/>
                  </a:schemeClr>
                </a:solidFill>
              </a:defRPr>
            </a:lvl1pPr>
          </a:lstStyle>
          <a:p>
            <a:fld id="{98624D31-43A5-475A-80CF-332C9F6DCF35}" type="datetimeFigureOut">
              <a:rPr lang="en-US" smtClean="0"/>
              <a:t>12/21/2021</a:t>
            </a:fld>
            <a:endParaRPr lang="en-US" dirty="0"/>
          </a:p>
        </p:txBody>
      </p:sp>
      <p:sp>
        <p:nvSpPr>
          <p:cNvPr id="8" name="Footer Placeholder 4"/>
          <p:cNvSpPr>
            <a:spLocks noGrp="1"/>
          </p:cNvSpPr>
          <p:nvPr>
            <p:ph type="ftr" sz="quarter" idx="3"/>
          </p:nvPr>
        </p:nvSpPr>
        <p:spPr>
          <a:xfrm>
            <a:off x="609599" y="6053397"/>
            <a:ext cx="4622973" cy="360182"/>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Add your project name here</a:t>
            </a:r>
          </a:p>
        </p:txBody>
      </p:sp>
      <p:sp>
        <p:nvSpPr>
          <p:cNvPr id="9" name="Slide Number Placeholder 5"/>
          <p:cNvSpPr>
            <a:spLocks noGrp="1"/>
          </p:cNvSpPr>
          <p:nvPr>
            <p:ph type="sldNum" sz="quarter" idx="4"/>
          </p:nvPr>
        </p:nvSpPr>
        <p:spPr>
          <a:xfrm>
            <a:off x="8290398" y="6067536"/>
            <a:ext cx="512638" cy="360182"/>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05904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7096" y="565561"/>
            <a:ext cx="8077867" cy="891309"/>
          </a:xfrm>
        </p:spPr>
        <p:txBody>
          <a:bodyPr/>
          <a:lstStyle/>
          <a:p>
            <a:r>
              <a:rPr lang="en-US" dirty="0"/>
              <a:t>Click to edit Master title style</a:t>
            </a:r>
          </a:p>
        </p:txBody>
      </p:sp>
      <p:sp>
        <p:nvSpPr>
          <p:cNvPr id="3" name="Content Placeholder 2"/>
          <p:cNvSpPr>
            <a:spLocks noGrp="1"/>
          </p:cNvSpPr>
          <p:nvPr>
            <p:ph sz="half" idx="1"/>
          </p:nvPr>
        </p:nvSpPr>
        <p:spPr>
          <a:xfrm>
            <a:off x="609600" y="1540102"/>
            <a:ext cx="4011386" cy="40279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0600" y="1540103"/>
            <a:ext cx="3887541" cy="402794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a:xfrm>
            <a:off x="5405258" y="5667299"/>
            <a:ext cx="684132" cy="360182"/>
          </a:xfrm>
          <a:prstGeom prst="rect">
            <a:avLst/>
          </a:prstGeom>
        </p:spPr>
        <p:txBody>
          <a:bodyPr vert="horz" lIns="91440" tIns="45720" rIns="91440" bIns="45720" rtlCol="0" anchor="ctr"/>
          <a:lstStyle>
            <a:lvl1pPr algn="r">
              <a:defRPr sz="900">
                <a:solidFill>
                  <a:schemeClr val="tx1">
                    <a:tint val="75000"/>
                  </a:schemeClr>
                </a:solidFill>
              </a:defRPr>
            </a:lvl1pPr>
          </a:lstStyle>
          <a:p>
            <a:fld id="{98624D31-43A5-475A-80CF-332C9F6DCF35}" type="datetimeFigureOut">
              <a:rPr lang="en-US" smtClean="0"/>
              <a:t>12/21/2021</a:t>
            </a:fld>
            <a:endParaRPr lang="en-US" dirty="0"/>
          </a:p>
        </p:txBody>
      </p:sp>
      <p:sp>
        <p:nvSpPr>
          <p:cNvPr id="9" name="Footer Placeholder 4"/>
          <p:cNvSpPr>
            <a:spLocks noGrp="1"/>
          </p:cNvSpPr>
          <p:nvPr>
            <p:ph type="ftr" sz="quarter" idx="3"/>
          </p:nvPr>
        </p:nvSpPr>
        <p:spPr>
          <a:xfrm>
            <a:off x="609599" y="5667299"/>
            <a:ext cx="4622973" cy="360182"/>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Add your project name here</a:t>
            </a:r>
          </a:p>
        </p:txBody>
      </p:sp>
      <p:sp>
        <p:nvSpPr>
          <p:cNvPr id="10" name="Slide Number Placeholder 5"/>
          <p:cNvSpPr>
            <a:spLocks noGrp="1"/>
          </p:cNvSpPr>
          <p:nvPr>
            <p:ph type="sldNum" sz="quarter" idx="4"/>
          </p:nvPr>
        </p:nvSpPr>
        <p:spPr>
          <a:xfrm>
            <a:off x="6444676" y="5667299"/>
            <a:ext cx="512638" cy="360182"/>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2072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Content Placeholder 2"/>
          <p:cNvSpPr>
            <a:spLocks noGrp="1"/>
          </p:cNvSpPr>
          <p:nvPr>
            <p:ph idx="1"/>
          </p:nvPr>
        </p:nvSpPr>
        <p:spPr>
          <a:xfrm>
            <a:off x="534161" y="335312"/>
            <a:ext cx="8046503" cy="520823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2"/>
          </p:nvPr>
        </p:nvSpPr>
        <p:spPr>
          <a:xfrm>
            <a:off x="5405258" y="5667299"/>
            <a:ext cx="684132" cy="360182"/>
          </a:xfrm>
          <a:prstGeom prst="rect">
            <a:avLst/>
          </a:prstGeom>
        </p:spPr>
        <p:txBody>
          <a:bodyPr vert="horz" lIns="91440" tIns="45720" rIns="91440" bIns="45720" rtlCol="0" anchor="ctr"/>
          <a:lstStyle>
            <a:lvl1pPr algn="r">
              <a:defRPr sz="900">
                <a:solidFill>
                  <a:schemeClr val="tx1">
                    <a:tint val="75000"/>
                  </a:schemeClr>
                </a:solidFill>
              </a:defRPr>
            </a:lvl1pPr>
          </a:lstStyle>
          <a:p>
            <a:fld id="{98624D31-43A5-475A-80CF-332C9F6DCF35}" type="datetimeFigureOut">
              <a:rPr lang="en-US" smtClean="0"/>
              <a:t>12/21/2021</a:t>
            </a:fld>
            <a:endParaRPr lang="en-US" dirty="0"/>
          </a:p>
        </p:txBody>
      </p:sp>
      <p:sp>
        <p:nvSpPr>
          <p:cNvPr id="7" name="Footer Placeholder 4"/>
          <p:cNvSpPr>
            <a:spLocks noGrp="1"/>
          </p:cNvSpPr>
          <p:nvPr>
            <p:ph type="ftr" sz="quarter" idx="3"/>
          </p:nvPr>
        </p:nvSpPr>
        <p:spPr>
          <a:xfrm>
            <a:off x="609599" y="5667299"/>
            <a:ext cx="4622973" cy="360182"/>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Add your project name here</a:t>
            </a:r>
          </a:p>
        </p:txBody>
      </p:sp>
      <p:sp>
        <p:nvSpPr>
          <p:cNvPr id="8" name="Slide Number Placeholder 5"/>
          <p:cNvSpPr>
            <a:spLocks noGrp="1"/>
          </p:cNvSpPr>
          <p:nvPr>
            <p:ph type="sldNum" sz="quarter" idx="4"/>
          </p:nvPr>
        </p:nvSpPr>
        <p:spPr>
          <a:xfrm>
            <a:off x="6444676" y="5667299"/>
            <a:ext cx="512638" cy="360182"/>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9340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514926"/>
            <a:ext cx="3488872" cy="1764123"/>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322390" y="514926"/>
            <a:ext cx="4364411" cy="497963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450498"/>
            <a:ext cx="3488872" cy="3044066"/>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Date Placeholder 3"/>
          <p:cNvSpPr>
            <a:spLocks noGrp="1"/>
          </p:cNvSpPr>
          <p:nvPr>
            <p:ph type="dt" sz="half" idx="10"/>
          </p:nvPr>
        </p:nvSpPr>
        <p:spPr>
          <a:xfrm>
            <a:off x="5405258" y="5667299"/>
            <a:ext cx="684132" cy="360182"/>
          </a:xfrm>
          <a:prstGeom prst="rect">
            <a:avLst/>
          </a:prstGeom>
        </p:spPr>
        <p:txBody>
          <a:bodyPr vert="horz" lIns="91440" tIns="45720" rIns="91440" bIns="45720" rtlCol="0" anchor="ctr"/>
          <a:lstStyle>
            <a:lvl1pPr algn="r">
              <a:defRPr sz="900">
                <a:solidFill>
                  <a:schemeClr val="tx1">
                    <a:tint val="75000"/>
                  </a:schemeClr>
                </a:solidFill>
              </a:defRPr>
            </a:lvl1pPr>
          </a:lstStyle>
          <a:p>
            <a:fld id="{98624D31-43A5-475A-80CF-332C9F6DCF35}" type="datetimeFigureOut">
              <a:rPr lang="en-US" smtClean="0"/>
              <a:t>12/21/2021</a:t>
            </a:fld>
            <a:endParaRPr lang="en-US" dirty="0"/>
          </a:p>
        </p:txBody>
      </p:sp>
      <p:sp>
        <p:nvSpPr>
          <p:cNvPr id="9" name="Footer Placeholder 4"/>
          <p:cNvSpPr>
            <a:spLocks noGrp="1"/>
          </p:cNvSpPr>
          <p:nvPr>
            <p:ph type="ftr" sz="quarter" idx="3"/>
          </p:nvPr>
        </p:nvSpPr>
        <p:spPr>
          <a:xfrm>
            <a:off x="609599" y="5667299"/>
            <a:ext cx="4622973" cy="360182"/>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Add your project name here</a:t>
            </a:r>
          </a:p>
        </p:txBody>
      </p:sp>
      <p:sp>
        <p:nvSpPr>
          <p:cNvPr id="10" name="Slide Number Placeholder 5"/>
          <p:cNvSpPr>
            <a:spLocks noGrp="1"/>
          </p:cNvSpPr>
          <p:nvPr>
            <p:ph type="sldNum" sz="quarter" idx="4"/>
          </p:nvPr>
        </p:nvSpPr>
        <p:spPr>
          <a:xfrm>
            <a:off x="6444676" y="5667299"/>
            <a:ext cx="512638" cy="360182"/>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413895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273825" y="-697424"/>
            <a:ext cx="11773567" cy="7576603"/>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380271" y="404882"/>
            <a:ext cx="8311214" cy="926294"/>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390446" y="1473981"/>
            <a:ext cx="8311215" cy="455652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056482" y="6117452"/>
            <a:ext cx="1032908" cy="360182"/>
          </a:xfrm>
          <a:prstGeom prst="rect">
            <a:avLst/>
          </a:prstGeom>
        </p:spPr>
        <p:txBody>
          <a:bodyPr vert="horz" lIns="91440" tIns="45720" rIns="91440" bIns="45720" rtlCol="0" anchor="ctr"/>
          <a:lstStyle>
            <a:lvl1pPr algn="r">
              <a:defRPr sz="900">
                <a:solidFill>
                  <a:schemeClr val="tx1">
                    <a:tint val="75000"/>
                  </a:schemeClr>
                </a:solidFill>
              </a:defRPr>
            </a:lvl1pPr>
          </a:lstStyle>
          <a:p>
            <a:fld id="{98624D31-43A5-475A-80CF-332C9F6DCF35}" type="datetimeFigureOut">
              <a:rPr lang="en-US" smtClean="0"/>
              <a:t>12/21/2021</a:t>
            </a:fld>
            <a:endParaRPr lang="en-US" dirty="0"/>
          </a:p>
        </p:txBody>
      </p:sp>
      <p:sp>
        <p:nvSpPr>
          <p:cNvPr id="5" name="Footer Placeholder 4"/>
          <p:cNvSpPr>
            <a:spLocks noGrp="1"/>
          </p:cNvSpPr>
          <p:nvPr>
            <p:ph type="ftr" sz="quarter" idx="3"/>
          </p:nvPr>
        </p:nvSpPr>
        <p:spPr>
          <a:xfrm>
            <a:off x="390446" y="6126862"/>
            <a:ext cx="4622973" cy="360182"/>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178847" y="6134443"/>
            <a:ext cx="512638" cy="360182"/>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pic>
        <p:nvPicPr>
          <p:cNvPr id="20" name="Picture 19"/>
          <p:cNvPicPr>
            <a:picLocks noChangeAspect="1"/>
          </p:cNvPicPr>
          <p:nvPr userDrawn="1"/>
        </p:nvPicPr>
        <p:blipFill rotWithShape="1">
          <a:blip r:embed="rId7" cstate="email">
            <a:extLst>
              <a:ext uri="{28A0092B-C50C-407E-A947-70E740481C1C}">
                <a14:useLocalDpi xmlns:a14="http://schemas.microsoft.com/office/drawing/2010/main"/>
              </a:ext>
            </a:extLst>
          </a:blip>
          <a:srcRect/>
          <a:stretch/>
        </p:blipFill>
        <p:spPr>
          <a:xfrm>
            <a:off x="528338" y="6487044"/>
            <a:ext cx="1089287" cy="334977"/>
          </a:xfrm>
          <a:prstGeom prst="rect">
            <a:avLst/>
          </a:prstGeom>
        </p:spPr>
      </p:pic>
    </p:spTree>
    <p:extLst>
      <p:ext uri="{BB962C8B-B14F-4D97-AF65-F5344CB8AC3E}">
        <p14:creationId xmlns:p14="http://schemas.microsoft.com/office/powerpoint/2010/main" val="317622381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8" r:id="rId3"/>
    <p:sldLayoutId id="2147483711" r:id="rId4"/>
    <p:sldLayoutId id="2147483712" r:id="rId5"/>
  </p:sldLayoutIdLst>
  <p:hf sldNum="0" hdr="0" ftr="0" dt="0"/>
  <p:txStyles>
    <p:titleStyle>
      <a:lvl1pPr algn="l" defTabSz="457200" rtl="0" eaLnBrk="1" latinLnBrk="0" hangingPunct="1">
        <a:spcBef>
          <a:spcPct val="0"/>
        </a:spcBef>
        <a:buNone/>
        <a:defRPr sz="3600" b="0" i="0" u="none"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accent6">
              <a:lumMod val="50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accent6">
              <a:lumMod val="50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accent6">
              <a:lumMod val="50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accent6">
              <a:lumMod val="50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accent6">
              <a:lumMod val="50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bkrause@wooster.edu" TargetMode="External"/><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hyperlink" Target="mailto:mccarthy@lclark.edu"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mailto:bkrause@wooster.edu" TargetMode="External"/><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hyperlink" Target="mailto:mccarthy@lclark.ed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3796" y="2608976"/>
            <a:ext cx="6888516" cy="1935762"/>
          </a:xfrm>
        </p:spPr>
        <p:txBody>
          <a:bodyPr/>
          <a:lstStyle/>
          <a:p>
            <a:r>
              <a:rPr lang="en-US" sz="3600" dirty="0"/>
              <a:t>WE4.2: Pastoralists and Power: </a:t>
            </a:r>
            <a:br>
              <a:rPr lang="en-US" sz="3600" dirty="0"/>
            </a:br>
            <a:r>
              <a:rPr lang="en-US" sz="3600" dirty="0"/>
              <a:t>The Impact of a Food Security Program on Women’s Agency in Northern Tanzania</a:t>
            </a:r>
          </a:p>
        </p:txBody>
      </p:sp>
      <p:sp>
        <p:nvSpPr>
          <p:cNvPr id="3" name="Subtitle 2"/>
          <p:cNvSpPr>
            <a:spLocks noGrp="1"/>
          </p:cNvSpPr>
          <p:nvPr>
            <p:ph type="subTitle" idx="1"/>
          </p:nvPr>
        </p:nvSpPr>
        <p:spPr>
          <a:xfrm>
            <a:off x="534018" y="4944979"/>
            <a:ext cx="7990662" cy="1496117"/>
          </a:xfrm>
        </p:spPr>
        <p:txBody>
          <a:bodyPr>
            <a:normAutofit/>
          </a:bodyPr>
          <a:lstStyle/>
          <a:p>
            <a:pPr>
              <a:spcBef>
                <a:spcPts val="0"/>
              </a:spcBef>
            </a:pPr>
            <a:r>
              <a:rPr lang="en-US" dirty="0"/>
              <a:t>Brooke Krause, College of Wooster</a:t>
            </a:r>
          </a:p>
          <a:p>
            <a:pPr>
              <a:spcBef>
                <a:spcPts val="0"/>
              </a:spcBef>
            </a:pPr>
            <a:r>
              <a:rPr lang="en-US" dirty="0"/>
              <a:t>Aine McCarthy, Lewis &amp; Clark College</a:t>
            </a:r>
          </a:p>
          <a:p>
            <a:pPr>
              <a:spcBef>
                <a:spcPts val="0"/>
              </a:spcBef>
            </a:pPr>
            <a:endParaRPr lang="en-US" dirty="0"/>
          </a:p>
          <a:p>
            <a:r>
              <a:rPr lang="en-US" dirty="0"/>
              <a:t>Cultivating Equality Conference, October 12-15, 2021</a:t>
            </a:r>
          </a:p>
        </p:txBody>
      </p:sp>
    </p:spTree>
    <p:extLst>
      <p:ext uri="{BB962C8B-B14F-4D97-AF65-F5344CB8AC3E}">
        <p14:creationId xmlns:p14="http://schemas.microsoft.com/office/powerpoint/2010/main" val="1672351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7C26A22-669A-4C03-96F2-2DDF2716A5AC}"/>
              </a:ext>
            </a:extLst>
          </p:cNvPr>
          <p:cNvSpPr txBox="1">
            <a:spLocks/>
          </p:cNvSpPr>
          <p:nvPr/>
        </p:nvSpPr>
        <p:spPr>
          <a:xfrm>
            <a:off x="190501" y="286728"/>
            <a:ext cx="8425912" cy="751114"/>
          </a:xfrm>
          <a:prstGeom prst="rect">
            <a:avLst/>
          </a:prstGeom>
        </p:spPr>
        <p:txBody>
          <a:bodyPr/>
          <a:lstStyle>
            <a:lvl1pPr algn="l" defTabSz="457200" rtl="0" eaLnBrk="1" latinLnBrk="0" hangingPunct="1">
              <a:spcBef>
                <a:spcPct val="0"/>
              </a:spcBef>
              <a:buNone/>
              <a:defRPr sz="3600" b="0" i="0" u="none"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a:t>Impact Evaluation: Unweighted DID </a:t>
            </a:r>
          </a:p>
        </p:txBody>
      </p:sp>
      <p:sp>
        <p:nvSpPr>
          <p:cNvPr id="8" name="TextBox 7">
            <a:extLst>
              <a:ext uri="{FF2B5EF4-FFF2-40B4-BE49-F238E27FC236}">
                <a16:creationId xmlns:a16="http://schemas.microsoft.com/office/drawing/2014/main" id="{52EFC01F-2292-4518-97BC-D8E505733CED}"/>
              </a:ext>
            </a:extLst>
          </p:cNvPr>
          <p:cNvSpPr txBox="1"/>
          <p:nvPr/>
        </p:nvSpPr>
        <p:spPr>
          <a:xfrm>
            <a:off x="829353" y="5139112"/>
            <a:ext cx="7148207"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Increases in group membership and access to credit</a:t>
            </a:r>
          </a:p>
          <a:p>
            <a:pPr marL="285750" indent="-285750">
              <a:buFont typeface="Arial" panose="020B0604020202020204" pitchFamily="34" charset="0"/>
              <a:buChar char="•"/>
            </a:pPr>
            <a:r>
              <a:rPr lang="en-US" sz="2000" dirty="0"/>
              <a:t>Decline in input into productive decisions</a:t>
            </a:r>
          </a:p>
        </p:txBody>
      </p:sp>
      <p:pic>
        <p:nvPicPr>
          <p:cNvPr id="9" name="Picture 8">
            <a:extLst>
              <a:ext uri="{FF2B5EF4-FFF2-40B4-BE49-F238E27FC236}">
                <a16:creationId xmlns:a16="http://schemas.microsoft.com/office/drawing/2014/main" id="{C06398CD-3A11-4097-AE16-EA6AB076717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332493"/>
            <a:ext cx="9144000" cy="3270376"/>
          </a:xfrm>
          <a:prstGeom prst="rect">
            <a:avLst/>
          </a:prstGeom>
        </p:spPr>
      </p:pic>
    </p:spTree>
    <p:extLst>
      <p:ext uri="{BB962C8B-B14F-4D97-AF65-F5344CB8AC3E}">
        <p14:creationId xmlns:p14="http://schemas.microsoft.com/office/powerpoint/2010/main" val="2898607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BE57A6-8EC1-471D-9668-BBB86BC256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5778" y="211755"/>
            <a:ext cx="8191082" cy="6018076"/>
          </a:xfrm>
          <a:prstGeom prst="rect">
            <a:avLst/>
          </a:prstGeom>
        </p:spPr>
      </p:pic>
    </p:spTree>
    <p:extLst>
      <p:ext uri="{BB962C8B-B14F-4D97-AF65-F5344CB8AC3E}">
        <p14:creationId xmlns:p14="http://schemas.microsoft.com/office/powerpoint/2010/main" val="2689733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F8E3D-1854-4816-BF66-DACFEDE6E620}"/>
              </a:ext>
            </a:extLst>
          </p:cNvPr>
          <p:cNvSpPr>
            <a:spLocks noGrp="1"/>
          </p:cNvSpPr>
          <p:nvPr>
            <p:ph type="title"/>
          </p:nvPr>
        </p:nvSpPr>
        <p:spPr>
          <a:xfrm>
            <a:off x="298988" y="239713"/>
            <a:ext cx="8425912" cy="751114"/>
          </a:xfrm>
        </p:spPr>
        <p:txBody>
          <a:bodyPr/>
          <a:lstStyle/>
          <a:p>
            <a:r>
              <a:rPr lang="en-US" dirty="0"/>
              <a:t>Marginal Treatment Effects with FE </a:t>
            </a:r>
          </a:p>
        </p:txBody>
      </p:sp>
      <p:pic>
        <p:nvPicPr>
          <p:cNvPr id="3" name="Picture 2">
            <a:extLst>
              <a:ext uri="{FF2B5EF4-FFF2-40B4-BE49-F238E27FC236}">
                <a16:creationId xmlns:a16="http://schemas.microsoft.com/office/drawing/2014/main" id="{A25B6FA1-D651-42C5-8469-34CF2CBF260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393371"/>
            <a:ext cx="9144000" cy="4071257"/>
          </a:xfrm>
          <a:prstGeom prst="rect">
            <a:avLst/>
          </a:prstGeom>
        </p:spPr>
      </p:pic>
    </p:spTree>
    <p:extLst>
      <p:ext uri="{BB962C8B-B14F-4D97-AF65-F5344CB8AC3E}">
        <p14:creationId xmlns:p14="http://schemas.microsoft.com/office/powerpoint/2010/main" val="2097242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2E70D-7D19-47F0-A04D-87058D5F6943}"/>
              </a:ext>
            </a:extLst>
          </p:cNvPr>
          <p:cNvSpPr>
            <a:spLocks noGrp="1"/>
          </p:cNvSpPr>
          <p:nvPr>
            <p:ph type="title"/>
          </p:nvPr>
        </p:nvSpPr>
        <p:spPr>
          <a:xfrm>
            <a:off x="151092" y="478195"/>
            <a:ext cx="8425912" cy="751114"/>
          </a:xfrm>
        </p:spPr>
        <p:txBody>
          <a:bodyPr>
            <a:noAutofit/>
          </a:bodyPr>
          <a:lstStyle/>
          <a:p>
            <a:pPr algn="ctr"/>
            <a:r>
              <a:rPr lang="en-US" dirty="0"/>
              <a:t>Food Security </a:t>
            </a:r>
            <a:br>
              <a:rPr lang="en-US" dirty="0"/>
            </a:br>
            <a:r>
              <a:rPr lang="en-US" dirty="0"/>
              <a:t>Cross-Sectional Correlations</a:t>
            </a:r>
          </a:p>
        </p:txBody>
      </p:sp>
      <p:sp>
        <p:nvSpPr>
          <p:cNvPr id="10" name="TextBox 9">
            <a:extLst>
              <a:ext uri="{FF2B5EF4-FFF2-40B4-BE49-F238E27FC236}">
                <a16:creationId xmlns:a16="http://schemas.microsoft.com/office/drawing/2014/main" id="{7EEFF1F1-0210-4473-9330-724BECD59EF9}"/>
              </a:ext>
            </a:extLst>
          </p:cNvPr>
          <p:cNvSpPr txBox="1"/>
          <p:nvPr/>
        </p:nvSpPr>
        <p:spPr>
          <a:xfrm>
            <a:off x="620784" y="4915949"/>
            <a:ext cx="8071523"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Empowered women have households with greater dietary diversity, but they have less diverse diets </a:t>
            </a:r>
            <a:r>
              <a:rPr lang="en-US" sz="2000" i="1" dirty="0"/>
              <a:t>themselves</a:t>
            </a:r>
          </a:p>
        </p:txBody>
      </p:sp>
      <p:pic>
        <p:nvPicPr>
          <p:cNvPr id="3" name="Picture 2">
            <a:extLst>
              <a:ext uri="{FF2B5EF4-FFF2-40B4-BE49-F238E27FC236}">
                <a16:creationId xmlns:a16="http://schemas.microsoft.com/office/drawing/2014/main" id="{884FF5AB-CB2A-4818-858B-2ED8F0EFD5F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883466"/>
            <a:ext cx="9144000" cy="2378326"/>
          </a:xfrm>
          <a:prstGeom prst="rect">
            <a:avLst/>
          </a:prstGeom>
        </p:spPr>
      </p:pic>
    </p:spTree>
    <p:extLst>
      <p:ext uri="{BB962C8B-B14F-4D97-AF65-F5344CB8AC3E}">
        <p14:creationId xmlns:p14="http://schemas.microsoft.com/office/powerpoint/2010/main" val="3071712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D805A-D385-40EA-9018-DD24885ED2E8}"/>
              </a:ext>
            </a:extLst>
          </p:cNvPr>
          <p:cNvSpPr>
            <a:spLocks noGrp="1"/>
          </p:cNvSpPr>
          <p:nvPr>
            <p:ph type="title"/>
          </p:nvPr>
        </p:nvSpPr>
        <p:spPr>
          <a:xfrm>
            <a:off x="91333" y="440328"/>
            <a:ext cx="8425912" cy="751114"/>
          </a:xfrm>
        </p:spPr>
        <p:txBody>
          <a:bodyPr>
            <a:noAutofit/>
          </a:bodyPr>
          <a:lstStyle/>
          <a:p>
            <a:pPr algn="ctr"/>
            <a:r>
              <a:rPr lang="en-US" dirty="0"/>
              <a:t>Intimate Partner Violence </a:t>
            </a:r>
            <a:br>
              <a:rPr lang="en-US" dirty="0"/>
            </a:br>
            <a:r>
              <a:rPr lang="en-US" dirty="0"/>
              <a:t>Cross-Sectional Correlations</a:t>
            </a:r>
          </a:p>
        </p:txBody>
      </p:sp>
      <p:sp>
        <p:nvSpPr>
          <p:cNvPr id="8" name="TextBox 7">
            <a:extLst>
              <a:ext uri="{FF2B5EF4-FFF2-40B4-BE49-F238E27FC236}">
                <a16:creationId xmlns:a16="http://schemas.microsoft.com/office/drawing/2014/main" id="{D669447F-B15A-47BB-A9BA-0A263EF132E2}"/>
              </a:ext>
            </a:extLst>
          </p:cNvPr>
          <p:cNvSpPr txBox="1"/>
          <p:nvPr/>
        </p:nvSpPr>
        <p:spPr>
          <a:xfrm>
            <a:off x="537048" y="4708869"/>
            <a:ext cx="7656723" cy="430887"/>
          </a:xfrm>
          <a:prstGeom prst="rect">
            <a:avLst/>
          </a:prstGeom>
          <a:noFill/>
        </p:spPr>
        <p:txBody>
          <a:bodyPr wrap="square" rtlCol="0">
            <a:spAutoFit/>
          </a:bodyPr>
          <a:lstStyle/>
          <a:p>
            <a:pPr marL="285750" indent="-285750">
              <a:buFont typeface="Arial" panose="020B0604020202020204" pitchFamily="34" charset="0"/>
              <a:buChar char="•"/>
            </a:pPr>
            <a:r>
              <a:rPr lang="en-US" sz="2200" dirty="0"/>
              <a:t>Empowered women experience less abuse</a:t>
            </a:r>
          </a:p>
        </p:txBody>
      </p:sp>
      <p:pic>
        <p:nvPicPr>
          <p:cNvPr id="3" name="Picture 2">
            <a:extLst>
              <a:ext uri="{FF2B5EF4-FFF2-40B4-BE49-F238E27FC236}">
                <a16:creationId xmlns:a16="http://schemas.microsoft.com/office/drawing/2014/main" id="{B981CECB-E821-4987-9A0C-CED43BCD8C5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869554"/>
            <a:ext cx="9144000" cy="2295108"/>
          </a:xfrm>
          <a:prstGeom prst="rect">
            <a:avLst/>
          </a:prstGeom>
        </p:spPr>
      </p:pic>
    </p:spTree>
    <p:extLst>
      <p:ext uri="{BB962C8B-B14F-4D97-AF65-F5344CB8AC3E}">
        <p14:creationId xmlns:p14="http://schemas.microsoft.com/office/powerpoint/2010/main" val="77309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5A112-BF1E-47AF-90D9-16CB16D111D7}"/>
              </a:ext>
            </a:extLst>
          </p:cNvPr>
          <p:cNvSpPr>
            <a:spLocks noGrp="1"/>
          </p:cNvSpPr>
          <p:nvPr>
            <p:ph type="title"/>
          </p:nvPr>
        </p:nvSpPr>
        <p:spPr>
          <a:xfrm>
            <a:off x="561581" y="366807"/>
            <a:ext cx="8020838" cy="751114"/>
          </a:xfrm>
        </p:spPr>
        <p:txBody>
          <a:bodyPr/>
          <a:lstStyle/>
          <a:p>
            <a:pPr algn="ctr"/>
            <a:r>
              <a:rPr lang="en-US" dirty="0"/>
              <a:t>Conclusion</a:t>
            </a:r>
          </a:p>
        </p:txBody>
      </p:sp>
      <p:pic>
        <p:nvPicPr>
          <p:cNvPr id="5" name="Content Placeholder 4">
            <a:extLst>
              <a:ext uri="{FF2B5EF4-FFF2-40B4-BE49-F238E27FC236}">
                <a16:creationId xmlns:a16="http://schemas.microsoft.com/office/drawing/2014/main" id="{06132BD3-F9EE-4AFC-AFDE-DE7C09E38265}"/>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12869" y="1185478"/>
            <a:ext cx="4631131" cy="3473347"/>
          </a:xfrm>
        </p:spPr>
      </p:pic>
      <p:sp>
        <p:nvSpPr>
          <p:cNvPr id="7" name="Rectangle 6">
            <a:extLst>
              <a:ext uri="{FF2B5EF4-FFF2-40B4-BE49-F238E27FC236}">
                <a16:creationId xmlns:a16="http://schemas.microsoft.com/office/drawing/2014/main" id="{B8B848F7-5DA0-4DCD-8577-5D21FD9E653E}"/>
              </a:ext>
            </a:extLst>
          </p:cNvPr>
          <p:cNvSpPr/>
          <p:nvPr/>
        </p:nvSpPr>
        <p:spPr>
          <a:xfrm>
            <a:off x="1898495" y="5237854"/>
            <a:ext cx="8105865" cy="830997"/>
          </a:xfrm>
          <a:prstGeom prst="rect">
            <a:avLst/>
          </a:prstGeom>
        </p:spPr>
        <p:txBody>
          <a:bodyPr wrap="square">
            <a:spAutoFit/>
          </a:bodyPr>
          <a:lstStyle/>
          <a:p>
            <a:r>
              <a:rPr lang="en-US" sz="2400" dirty="0"/>
              <a:t>Brooke Krause: </a:t>
            </a:r>
            <a:r>
              <a:rPr lang="en-US" sz="2400" dirty="0">
                <a:hlinkClick r:id="rId3"/>
              </a:rPr>
              <a:t>bkrause@wooster.edu</a:t>
            </a:r>
            <a:endParaRPr lang="en-US" sz="2400" dirty="0"/>
          </a:p>
          <a:p>
            <a:r>
              <a:rPr lang="en-US" sz="2400" dirty="0"/>
              <a:t>Aine McCarthy: </a:t>
            </a:r>
            <a:r>
              <a:rPr lang="en-US" sz="2400" dirty="0">
                <a:hlinkClick r:id="rId4"/>
              </a:rPr>
              <a:t>mccarthy@lclark.edu</a:t>
            </a:r>
            <a:r>
              <a:rPr lang="en-US" sz="2400" dirty="0"/>
              <a:t> </a:t>
            </a:r>
          </a:p>
        </p:txBody>
      </p:sp>
      <p:pic>
        <p:nvPicPr>
          <p:cNvPr id="4" name="Picture 3" descr="A group of people sitting at a table&#10;&#10;Description automatically generated">
            <a:extLst>
              <a:ext uri="{FF2B5EF4-FFF2-40B4-BE49-F238E27FC236}">
                <a16:creationId xmlns:a16="http://schemas.microsoft.com/office/drawing/2014/main" id="{287B75CD-0CFE-4092-9D46-3499642C840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 y="1185478"/>
            <a:ext cx="4636853" cy="3473347"/>
          </a:xfrm>
          <a:prstGeom prst="rect">
            <a:avLst/>
          </a:prstGeom>
        </p:spPr>
      </p:pic>
      <p:sp>
        <p:nvSpPr>
          <p:cNvPr id="3" name="Rectangle 2">
            <a:extLst>
              <a:ext uri="{FF2B5EF4-FFF2-40B4-BE49-F238E27FC236}">
                <a16:creationId xmlns:a16="http://schemas.microsoft.com/office/drawing/2014/main" id="{28996B44-B953-4A6E-A528-38E016A6DD1D}"/>
              </a:ext>
            </a:extLst>
          </p:cNvPr>
          <p:cNvSpPr/>
          <p:nvPr/>
        </p:nvSpPr>
        <p:spPr>
          <a:xfrm>
            <a:off x="-1" y="1185479"/>
            <a:ext cx="9144001" cy="3473346"/>
          </a:xfrm>
          <a:prstGeom prst="rect">
            <a:avLst/>
          </a:prstGeom>
          <a:solidFill>
            <a:srgbClr val="0000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EEDD5B9C-1E47-4518-B1D1-DD466D7BDD04}"/>
              </a:ext>
            </a:extLst>
          </p:cNvPr>
          <p:cNvSpPr txBox="1"/>
          <p:nvPr/>
        </p:nvSpPr>
        <p:spPr>
          <a:xfrm>
            <a:off x="0" y="1620146"/>
            <a:ext cx="9144000" cy="2462213"/>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chemeClr val="bg1"/>
                </a:solidFill>
              </a:rPr>
              <a:t>Small positive effect on group membership and access to credit, using unweighted DID and LATE</a:t>
            </a:r>
          </a:p>
          <a:p>
            <a:pPr marL="742950" lvl="1" indent="-285750">
              <a:buFont typeface="Arial" panose="020B0604020202020204" pitchFamily="34" charset="0"/>
              <a:buChar char="•"/>
            </a:pPr>
            <a:r>
              <a:rPr lang="en-US" sz="2200" dirty="0">
                <a:solidFill>
                  <a:schemeClr val="bg1"/>
                </a:solidFill>
              </a:rPr>
              <a:t>Effect disappears using matching methods (so may be due to selection)</a:t>
            </a:r>
          </a:p>
          <a:p>
            <a:pPr lvl="1"/>
            <a:endParaRPr lang="en-US" sz="2200" dirty="0">
              <a:solidFill>
                <a:schemeClr val="bg1"/>
              </a:solidFill>
            </a:endParaRPr>
          </a:p>
          <a:p>
            <a:pPr marL="285750" indent="-285750">
              <a:buFont typeface="Arial" panose="020B0604020202020204" pitchFamily="34" charset="0"/>
              <a:buChar char="•"/>
            </a:pPr>
            <a:r>
              <a:rPr lang="en-US" sz="2200" dirty="0">
                <a:solidFill>
                  <a:schemeClr val="bg1"/>
                </a:solidFill>
              </a:rPr>
              <a:t>No effect on overall measurement of empowerment</a:t>
            </a:r>
          </a:p>
          <a:p>
            <a:pPr marL="285750" indent="-285750">
              <a:buFont typeface="Arial" panose="020B0604020202020204" pitchFamily="34" charset="0"/>
              <a:buChar char="•"/>
            </a:pPr>
            <a:r>
              <a:rPr lang="en-US" sz="2200" dirty="0">
                <a:solidFill>
                  <a:schemeClr val="bg1"/>
                </a:solidFill>
              </a:rPr>
              <a:t>Program implementation is extremely important</a:t>
            </a:r>
          </a:p>
        </p:txBody>
      </p:sp>
    </p:spTree>
    <p:extLst>
      <p:ext uri="{BB962C8B-B14F-4D97-AF65-F5344CB8AC3E}">
        <p14:creationId xmlns:p14="http://schemas.microsoft.com/office/powerpoint/2010/main" val="1476130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DB6E0-FCAE-4676-A760-7259B1B2BE80}"/>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294B64AA-887A-4DAE-972F-1F1D81A628A3}"/>
              </a:ext>
            </a:extLst>
          </p:cNvPr>
          <p:cNvSpPr>
            <a:spLocks noGrp="1"/>
          </p:cNvSpPr>
          <p:nvPr>
            <p:ph idx="1"/>
          </p:nvPr>
        </p:nvSpPr>
        <p:spPr>
          <a:xfrm>
            <a:off x="377123" y="1430034"/>
            <a:ext cx="8425913" cy="4749385"/>
          </a:xfrm>
        </p:spPr>
        <p:txBody>
          <a:bodyPr>
            <a:normAutofit/>
          </a:bodyPr>
          <a:lstStyle/>
          <a:p>
            <a:r>
              <a:rPr lang="en-US" dirty="0"/>
              <a:t>Women’s empowerment is good for food insecurity, health and education (Malapit et al., 2015; Quisumbing and </a:t>
            </a:r>
            <a:r>
              <a:rPr lang="en-US" dirty="0" err="1"/>
              <a:t>Maluccio</a:t>
            </a:r>
            <a:r>
              <a:rPr lang="en-US" dirty="0"/>
              <a:t>, 2003); Smith Ruel and Ndiaye, 2005)</a:t>
            </a:r>
          </a:p>
          <a:p>
            <a:pPr lvl="1"/>
            <a:r>
              <a:rPr lang="en-US" dirty="0"/>
              <a:t>Also an end in and of itself (Sustainable Development Goals)</a:t>
            </a:r>
          </a:p>
          <a:p>
            <a:r>
              <a:rPr lang="en-US" dirty="0"/>
              <a:t>Creative new ways to measure women’s empowerment (Jayachandran et al., 2021; </a:t>
            </a:r>
            <a:r>
              <a:rPr lang="en-US" dirty="0" err="1"/>
              <a:t>Alkire</a:t>
            </a:r>
            <a:r>
              <a:rPr lang="en-US" dirty="0"/>
              <a:t> et al., 2013)</a:t>
            </a:r>
          </a:p>
          <a:p>
            <a:pPr lvl="1"/>
            <a:r>
              <a:rPr lang="en-US" dirty="0"/>
              <a:t>Livestock-Enhanced Project Women’s Empowerment in Agriculture Index (Pro-WEAI) is very useful for rural areas (</a:t>
            </a:r>
            <a:r>
              <a:rPr lang="en-US" dirty="0" err="1"/>
              <a:t>Malapit</a:t>
            </a:r>
            <a:r>
              <a:rPr lang="en-US" dirty="0"/>
              <a:t> et al., 2015)</a:t>
            </a:r>
          </a:p>
          <a:p>
            <a:r>
              <a:rPr lang="en-US" dirty="0"/>
              <a:t>In addition to the challenge of measurement, women’s empowerment is a tricky outcome to change</a:t>
            </a:r>
          </a:p>
          <a:p>
            <a:pPr lvl="1"/>
            <a:r>
              <a:rPr lang="en-US" dirty="0"/>
              <a:t>Mixed evidence so far (Brody et al., 2017; </a:t>
            </a:r>
            <a:r>
              <a:rPr lang="en-US" dirty="0" err="1"/>
              <a:t>Bandiera</a:t>
            </a:r>
            <a:r>
              <a:rPr lang="en-US" dirty="0"/>
              <a:t> et al., 2020; Gram et al., 2019)</a:t>
            </a:r>
          </a:p>
          <a:p>
            <a:r>
              <a:rPr lang="en-US" dirty="0"/>
              <a:t>Maasai are both difficult to reach (measure) and have cultural norms that institutionalize gender inequality (Goldman and Little, 2015)</a:t>
            </a:r>
          </a:p>
        </p:txBody>
      </p:sp>
    </p:spTree>
    <p:extLst>
      <p:ext uri="{BB962C8B-B14F-4D97-AF65-F5344CB8AC3E}">
        <p14:creationId xmlns:p14="http://schemas.microsoft.com/office/powerpoint/2010/main" val="2353878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EEEE1-00C1-4C51-A2DE-6A6F4723BF57}"/>
              </a:ext>
            </a:extLst>
          </p:cNvPr>
          <p:cNvSpPr>
            <a:spLocks noGrp="1"/>
          </p:cNvSpPr>
          <p:nvPr>
            <p:ph type="title"/>
          </p:nvPr>
        </p:nvSpPr>
        <p:spPr>
          <a:xfrm>
            <a:off x="359044" y="179762"/>
            <a:ext cx="8425912" cy="751114"/>
          </a:xfrm>
        </p:spPr>
        <p:txBody>
          <a:bodyPr/>
          <a:lstStyle/>
          <a:p>
            <a:r>
              <a:rPr lang="en-US" dirty="0"/>
              <a:t>Unmatched Descriptive Statistics</a:t>
            </a:r>
          </a:p>
        </p:txBody>
      </p:sp>
      <p:pic>
        <p:nvPicPr>
          <p:cNvPr id="3" name="Picture 2">
            <a:extLst>
              <a:ext uri="{FF2B5EF4-FFF2-40B4-BE49-F238E27FC236}">
                <a16:creationId xmlns:a16="http://schemas.microsoft.com/office/drawing/2014/main" id="{5B61EAF4-04CE-4B76-B904-2F87BD276E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24580" y="930876"/>
            <a:ext cx="5387697" cy="5927124"/>
          </a:xfrm>
          <a:prstGeom prst="rect">
            <a:avLst/>
          </a:prstGeom>
        </p:spPr>
      </p:pic>
    </p:spTree>
    <p:extLst>
      <p:ext uri="{BB962C8B-B14F-4D97-AF65-F5344CB8AC3E}">
        <p14:creationId xmlns:p14="http://schemas.microsoft.com/office/powerpoint/2010/main" val="1245545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7C26A22-669A-4C03-96F2-2DDF2716A5AC}"/>
              </a:ext>
            </a:extLst>
          </p:cNvPr>
          <p:cNvSpPr txBox="1">
            <a:spLocks/>
          </p:cNvSpPr>
          <p:nvPr/>
        </p:nvSpPr>
        <p:spPr>
          <a:xfrm>
            <a:off x="190501" y="286728"/>
            <a:ext cx="8425912" cy="751114"/>
          </a:xfrm>
          <a:prstGeom prst="rect">
            <a:avLst/>
          </a:prstGeom>
        </p:spPr>
        <p:txBody>
          <a:bodyPr/>
          <a:lstStyle>
            <a:lvl1pPr algn="l" defTabSz="457200" rtl="0" eaLnBrk="1" latinLnBrk="0" hangingPunct="1">
              <a:spcBef>
                <a:spcPct val="0"/>
              </a:spcBef>
              <a:buNone/>
              <a:defRPr sz="3600" b="0" i="0" u="none"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500" dirty="0"/>
              <a:t>Impact Evaluation: Unweighted DID with Adjustments for Related Hypotheses</a:t>
            </a:r>
          </a:p>
        </p:txBody>
      </p:sp>
      <p:sp>
        <p:nvSpPr>
          <p:cNvPr id="8" name="TextBox 7">
            <a:extLst>
              <a:ext uri="{FF2B5EF4-FFF2-40B4-BE49-F238E27FC236}">
                <a16:creationId xmlns:a16="http://schemas.microsoft.com/office/drawing/2014/main" id="{52EFC01F-2292-4518-97BC-D8E505733CED}"/>
              </a:ext>
            </a:extLst>
          </p:cNvPr>
          <p:cNvSpPr txBox="1"/>
          <p:nvPr/>
        </p:nvSpPr>
        <p:spPr>
          <a:xfrm>
            <a:off x="577104" y="4622262"/>
            <a:ext cx="7684027"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No effect of the program after adjusting for related outcomes </a:t>
            </a:r>
          </a:p>
        </p:txBody>
      </p:sp>
      <p:pic>
        <p:nvPicPr>
          <p:cNvPr id="3" name="Picture 2">
            <a:extLst>
              <a:ext uri="{FF2B5EF4-FFF2-40B4-BE49-F238E27FC236}">
                <a16:creationId xmlns:a16="http://schemas.microsoft.com/office/drawing/2014/main" id="{9C99A24E-DC56-47CE-9A9E-BD873960D7E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665" y="1832287"/>
            <a:ext cx="9144000" cy="2204884"/>
          </a:xfrm>
          <a:prstGeom prst="rect">
            <a:avLst/>
          </a:prstGeom>
        </p:spPr>
      </p:pic>
    </p:spTree>
    <p:extLst>
      <p:ext uri="{BB962C8B-B14F-4D97-AF65-F5344CB8AC3E}">
        <p14:creationId xmlns:p14="http://schemas.microsoft.com/office/powerpoint/2010/main" val="3796437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7C26A22-669A-4C03-96F2-2DDF2716A5AC}"/>
              </a:ext>
            </a:extLst>
          </p:cNvPr>
          <p:cNvSpPr txBox="1">
            <a:spLocks/>
          </p:cNvSpPr>
          <p:nvPr/>
        </p:nvSpPr>
        <p:spPr>
          <a:xfrm>
            <a:off x="190501" y="286728"/>
            <a:ext cx="8425912" cy="751114"/>
          </a:xfrm>
          <a:prstGeom prst="rect">
            <a:avLst/>
          </a:prstGeom>
        </p:spPr>
        <p:txBody>
          <a:bodyPr/>
          <a:lstStyle>
            <a:lvl1pPr algn="l" defTabSz="457200" rtl="0" eaLnBrk="1" latinLnBrk="0" hangingPunct="1">
              <a:spcBef>
                <a:spcPct val="0"/>
              </a:spcBef>
              <a:buNone/>
              <a:defRPr sz="3600" b="0" i="0" u="none"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a:t>Impact Evaluation: Weighted DID</a:t>
            </a:r>
          </a:p>
          <a:p>
            <a:pPr algn="ctr"/>
            <a:r>
              <a:rPr lang="en-US" dirty="0"/>
              <a:t>Outcome: Empowerment Score</a:t>
            </a:r>
          </a:p>
        </p:txBody>
      </p:sp>
      <p:sp>
        <p:nvSpPr>
          <p:cNvPr id="8" name="TextBox 7">
            <a:extLst>
              <a:ext uri="{FF2B5EF4-FFF2-40B4-BE49-F238E27FC236}">
                <a16:creationId xmlns:a16="http://schemas.microsoft.com/office/drawing/2014/main" id="{52EFC01F-2292-4518-97BC-D8E505733CED}"/>
              </a:ext>
            </a:extLst>
          </p:cNvPr>
          <p:cNvSpPr txBox="1"/>
          <p:nvPr/>
        </p:nvSpPr>
        <p:spPr>
          <a:xfrm>
            <a:off x="566594" y="5044312"/>
            <a:ext cx="8158306"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No effect of the program, using weights and restricting sample to common support</a:t>
            </a:r>
          </a:p>
        </p:txBody>
      </p:sp>
      <p:pic>
        <p:nvPicPr>
          <p:cNvPr id="4" name="Picture 3">
            <a:extLst>
              <a:ext uri="{FF2B5EF4-FFF2-40B4-BE49-F238E27FC236}">
                <a16:creationId xmlns:a16="http://schemas.microsoft.com/office/drawing/2014/main" id="{8E82B506-D7F0-42C8-A997-FD3B9814243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352368"/>
            <a:ext cx="9144000" cy="3691944"/>
          </a:xfrm>
          <a:prstGeom prst="rect">
            <a:avLst/>
          </a:prstGeom>
        </p:spPr>
      </p:pic>
    </p:spTree>
    <p:extLst>
      <p:ext uri="{BB962C8B-B14F-4D97-AF65-F5344CB8AC3E}">
        <p14:creationId xmlns:p14="http://schemas.microsoft.com/office/powerpoint/2010/main" val="2516120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61B70-7FE4-4A25-B677-21FC4B26B73E}"/>
              </a:ext>
            </a:extLst>
          </p:cNvPr>
          <p:cNvSpPr>
            <a:spLocks noGrp="1"/>
          </p:cNvSpPr>
          <p:nvPr>
            <p:ph type="title"/>
          </p:nvPr>
        </p:nvSpPr>
        <p:spPr>
          <a:xfrm>
            <a:off x="144379" y="359009"/>
            <a:ext cx="8878435" cy="869715"/>
          </a:xfrm>
        </p:spPr>
        <p:txBody>
          <a:bodyPr>
            <a:normAutofit fontScale="90000"/>
          </a:bodyPr>
          <a:lstStyle/>
          <a:p>
            <a:r>
              <a:rPr lang="en-US" dirty="0"/>
              <a:t>What is the impact of a women’s empowerment and food security program on agency (as measured using the Pro-WEAI) in an extremely patriarchal society?</a:t>
            </a:r>
          </a:p>
        </p:txBody>
      </p:sp>
      <p:sp>
        <p:nvSpPr>
          <p:cNvPr id="3" name="Content Placeholder 2">
            <a:extLst>
              <a:ext uri="{FF2B5EF4-FFF2-40B4-BE49-F238E27FC236}">
                <a16:creationId xmlns:a16="http://schemas.microsoft.com/office/drawing/2014/main" id="{81FB3800-326A-4544-B278-5167BCC71DE4}"/>
              </a:ext>
            </a:extLst>
          </p:cNvPr>
          <p:cNvSpPr>
            <a:spLocks noGrp="1"/>
          </p:cNvSpPr>
          <p:nvPr>
            <p:ph idx="1"/>
          </p:nvPr>
        </p:nvSpPr>
        <p:spPr>
          <a:xfrm>
            <a:off x="290021" y="3327094"/>
            <a:ext cx="4214680" cy="2739562"/>
          </a:xfrm>
        </p:spPr>
        <p:txBody>
          <a:bodyPr>
            <a:normAutofit lnSpcReduction="10000"/>
          </a:bodyPr>
          <a:lstStyle/>
          <a:p>
            <a:r>
              <a:rPr lang="en-US" sz="2400" dirty="0"/>
              <a:t>Pastoralists</a:t>
            </a:r>
          </a:p>
          <a:p>
            <a:r>
              <a:rPr lang="en-US" sz="2400" dirty="0"/>
              <a:t>Polygamous  </a:t>
            </a:r>
          </a:p>
          <a:p>
            <a:r>
              <a:rPr lang="en-US" sz="2400" dirty="0"/>
              <a:t>Low levels of education </a:t>
            </a:r>
          </a:p>
          <a:p>
            <a:r>
              <a:rPr lang="en-US" sz="2400" dirty="0"/>
              <a:t>High fertility  </a:t>
            </a:r>
          </a:p>
          <a:p>
            <a:r>
              <a:rPr lang="en-US" sz="2400" dirty="0"/>
              <a:t>Poor</a:t>
            </a:r>
          </a:p>
          <a:p>
            <a:r>
              <a:rPr lang="en-US" sz="2400" dirty="0"/>
              <a:t>Few Swahili speakers</a:t>
            </a:r>
            <a:endParaRPr lang="en-US" sz="1400" dirty="0"/>
          </a:p>
        </p:txBody>
      </p:sp>
      <p:pic>
        <p:nvPicPr>
          <p:cNvPr id="5" name="Content Placeholder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6742" y="2702215"/>
            <a:ext cx="2798726" cy="3731636"/>
          </a:xfrm>
          <a:prstGeom prst="rect">
            <a:avLst/>
          </a:prstGeom>
        </p:spPr>
      </p:pic>
    </p:spTree>
    <p:extLst>
      <p:ext uri="{BB962C8B-B14F-4D97-AF65-F5344CB8AC3E}">
        <p14:creationId xmlns:p14="http://schemas.microsoft.com/office/powerpoint/2010/main" val="2226408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7C26A22-669A-4C03-96F2-2DDF2716A5AC}"/>
              </a:ext>
            </a:extLst>
          </p:cNvPr>
          <p:cNvSpPr txBox="1">
            <a:spLocks/>
          </p:cNvSpPr>
          <p:nvPr/>
        </p:nvSpPr>
        <p:spPr>
          <a:xfrm>
            <a:off x="190501" y="286728"/>
            <a:ext cx="8425912" cy="751114"/>
          </a:xfrm>
          <a:prstGeom prst="rect">
            <a:avLst/>
          </a:prstGeom>
        </p:spPr>
        <p:txBody>
          <a:bodyPr/>
          <a:lstStyle>
            <a:lvl1pPr algn="l" defTabSz="457200" rtl="0" eaLnBrk="1" latinLnBrk="0" hangingPunct="1">
              <a:spcBef>
                <a:spcPct val="0"/>
              </a:spcBef>
              <a:buNone/>
              <a:defRPr sz="3600" b="0" i="0" u="none"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a:t>Impact Evaluation: IPTW Weighted DID</a:t>
            </a:r>
          </a:p>
        </p:txBody>
      </p:sp>
      <p:sp>
        <p:nvSpPr>
          <p:cNvPr id="8" name="TextBox 7">
            <a:extLst>
              <a:ext uri="{FF2B5EF4-FFF2-40B4-BE49-F238E27FC236}">
                <a16:creationId xmlns:a16="http://schemas.microsoft.com/office/drawing/2014/main" id="{52EFC01F-2292-4518-97BC-D8E505733CED}"/>
              </a:ext>
            </a:extLst>
          </p:cNvPr>
          <p:cNvSpPr txBox="1"/>
          <p:nvPr/>
        </p:nvSpPr>
        <p:spPr>
          <a:xfrm>
            <a:off x="829353" y="5095228"/>
            <a:ext cx="7978316"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No effect of the program, using weights and limited sample</a:t>
            </a:r>
          </a:p>
        </p:txBody>
      </p:sp>
      <p:pic>
        <p:nvPicPr>
          <p:cNvPr id="2" name="Picture 1">
            <a:extLst>
              <a:ext uri="{FF2B5EF4-FFF2-40B4-BE49-F238E27FC236}">
                <a16:creationId xmlns:a16="http://schemas.microsoft.com/office/drawing/2014/main" id="{2CD03C20-2768-41E4-BCC3-717B9730E31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403329"/>
            <a:ext cx="9144000" cy="3326411"/>
          </a:xfrm>
          <a:prstGeom prst="rect">
            <a:avLst/>
          </a:prstGeom>
        </p:spPr>
      </p:pic>
    </p:spTree>
    <p:extLst>
      <p:ext uri="{BB962C8B-B14F-4D97-AF65-F5344CB8AC3E}">
        <p14:creationId xmlns:p14="http://schemas.microsoft.com/office/powerpoint/2010/main" val="1057608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5A112-BF1E-47AF-90D9-16CB16D111D7}"/>
              </a:ext>
            </a:extLst>
          </p:cNvPr>
          <p:cNvSpPr>
            <a:spLocks noGrp="1"/>
          </p:cNvSpPr>
          <p:nvPr>
            <p:ph type="title"/>
          </p:nvPr>
        </p:nvSpPr>
        <p:spPr>
          <a:xfrm>
            <a:off x="561581" y="366807"/>
            <a:ext cx="8020838" cy="751114"/>
          </a:xfrm>
        </p:spPr>
        <p:txBody>
          <a:bodyPr/>
          <a:lstStyle/>
          <a:p>
            <a:pPr algn="ctr"/>
            <a:r>
              <a:rPr lang="en-US" dirty="0"/>
              <a:t>Conclusion</a:t>
            </a:r>
          </a:p>
        </p:txBody>
      </p:sp>
      <p:pic>
        <p:nvPicPr>
          <p:cNvPr id="5" name="Content Placeholder 4">
            <a:extLst>
              <a:ext uri="{FF2B5EF4-FFF2-40B4-BE49-F238E27FC236}">
                <a16:creationId xmlns:a16="http://schemas.microsoft.com/office/drawing/2014/main" id="{06132BD3-F9EE-4AFC-AFDE-DE7C09E38265}"/>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12869" y="1185478"/>
            <a:ext cx="4631131" cy="3473347"/>
          </a:xfrm>
        </p:spPr>
      </p:pic>
      <p:sp>
        <p:nvSpPr>
          <p:cNvPr id="7" name="Rectangle 6">
            <a:extLst>
              <a:ext uri="{FF2B5EF4-FFF2-40B4-BE49-F238E27FC236}">
                <a16:creationId xmlns:a16="http://schemas.microsoft.com/office/drawing/2014/main" id="{B8B848F7-5DA0-4DCD-8577-5D21FD9E653E}"/>
              </a:ext>
            </a:extLst>
          </p:cNvPr>
          <p:cNvSpPr/>
          <p:nvPr/>
        </p:nvSpPr>
        <p:spPr>
          <a:xfrm>
            <a:off x="1898495" y="5237854"/>
            <a:ext cx="8105865" cy="830997"/>
          </a:xfrm>
          <a:prstGeom prst="rect">
            <a:avLst/>
          </a:prstGeom>
        </p:spPr>
        <p:txBody>
          <a:bodyPr wrap="square">
            <a:spAutoFit/>
          </a:bodyPr>
          <a:lstStyle/>
          <a:p>
            <a:r>
              <a:rPr lang="en-US" sz="2400" dirty="0"/>
              <a:t>Brooke Krause: </a:t>
            </a:r>
            <a:r>
              <a:rPr lang="en-US" sz="2400" dirty="0">
                <a:hlinkClick r:id="rId3"/>
              </a:rPr>
              <a:t>bkrause@wooster.edu</a:t>
            </a:r>
            <a:endParaRPr lang="en-US" sz="2400" dirty="0"/>
          </a:p>
          <a:p>
            <a:r>
              <a:rPr lang="en-US" sz="2400" dirty="0"/>
              <a:t>Aine McCarthy: </a:t>
            </a:r>
            <a:r>
              <a:rPr lang="en-US" sz="2400" dirty="0">
                <a:hlinkClick r:id="rId4"/>
              </a:rPr>
              <a:t>mccarthy@lclark.edu</a:t>
            </a:r>
            <a:r>
              <a:rPr lang="en-US" sz="2400" dirty="0"/>
              <a:t> </a:t>
            </a:r>
          </a:p>
        </p:txBody>
      </p:sp>
      <p:pic>
        <p:nvPicPr>
          <p:cNvPr id="4" name="Picture 3" descr="A group of people sitting at a table&#10;&#10;Description automatically generated">
            <a:extLst>
              <a:ext uri="{FF2B5EF4-FFF2-40B4-BE49-F238E27FC236}">
                <a16:creationId xmlns:a16="http://schemas.microsoft.com/office/drawing/2014/main" id="{287B75CD-0CFE-4092-9D46-3499642C840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 y="1185478"/>
            <a:ext cx="4636853" cy="3473347"/>
          </a:xfrm>
          <a:prstGeom prst="rect">
            <a:avLst/>
          </a:prstGeom>
        </p:spPr>
      </p:pic>
    </p:spTree>
    <p:extLst>
      <p:ext uri="{BB962C8B-B14F-4D97-AF65-F5344CB8AC3E}">
        <p14:creationId xmlns:p14="http://schemas.microsoft.com/office/powerpoint/2010/main" val="34987248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603"/>
            <a:ext cx="8425912" cy="751114"/>
          </a:xfrm>
        </p:spPr>
        <p:txBody>
          <a:bodyPr/>
          <a:lstStyle/>
          <a:p>
            <a:r>
              <a:rPr lang="en-US" dirty="0"/>
              <a:t>CGM Adjustment for Few Clusters</a:t>
            </a:r>
          </a:p>
        </p:txBody>
      </p:sp>
      <p:sp>
        <p:nvSpPr>
          <p:cNvPr id="3" name="Content Placeholder 2"/>
          <p:cNvSpPr>
            <a:spLocks noGrp="1"/>
          </p:cNvSpPr>
          <p:nvPr>
            <p:ph idx="1"/>
          </p:nvPr>
        </p:nvSpPr>
        <p:spPr/>
        <p:txBody>
          <a:bodyPr>
            <a:normAutofit/>
          </a:bodyPr>
          <a:lstStyle/>
          <a:p>
            <a:pPr marL="0" indent="0">
              <a:buNone/>
            </a:pPr>
            <a:endParaRPr lang="en-US" sz="2800" dirty="0"/>
          </a:p>
          <a:p>
            <a:pPr marL="0" indent="0">
              <a:buNone/>
            </a:pPr>
            <a:endParaRPr lang="en-US" sz="2800" dirty="0"/>
          </a:p>
          <a:p>
            <a:endParaRPr lang="en-US" sz="2800" dirty="0"/>
          </a:p>
        </p:txBody>
      </p:sp>
      <p:pic>
        <p:nvPicPr>
          <p:cNvPr id="4" name="Picture 3">
            <a:extLst>
              <a:ext uri="{FF2B5EF4-FFF2-40B4-BE49-F238E27FC236}">
                <a16:creationId xmlns:a16="http://schemas.microsoft.com/office/drawing/2014/main" id="{70E0522E-A02A-4874-9724-7CCA4754CEE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176438"/>
            <a:ext cx="9144000" cy="2505124"/>
          </a:xfrm>
          <a:prstGeom prst="rect">
            <a:avLst/>
          </a:prstGeom>
        </p:spPr>
      </p:pic>
    </p:spTree>
    <p:extLst>
      <p:ext uri="{BB962C8B-B14F-4D97-AF65-F5344CB8AC3E}">
        <p14:creationId xmlns:p14="http://schemas.microsoft.com/office/powerpoint/2010/main" val="2491671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7C26A22-669A-4C03-96F2-2DDF2716A5AC}"/>
              </a:ext>
            </a:extLst>
          </p:cNvPr>
          <p:cNvSpPr txBox="1">
            <a:spLocks/>
          </p:cNvSpPr>
          <p:nvPr/>
        </p:nvSpPr>
        <p:spPr>
          <a:xfrm>
            <a:off x="190501" y="286728"/>
            <a:ext cx="8425912" cy="751114"/>
          </a:xfrm>
          <a:prstGeom prst="rect">
            <a:avLst/>
          </a:prstGeom>
        </p:spPr>
        <p:txBody>
          <a:bodyPr/>
          <a:lstStyle>
            <a:lvl1pPr algn="l" defTabSz="457200" rtl="0" eaLnBrk="1" latinLnBrk="0" hangingPunct="1">
              <a:spcBef>
                <a:spcPct val="0"/>
              </a:spcBef>
              <a:buNone/>
              <a:defRPr sz="3600" b="0" i="0" u="none"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a:t>Impact Evaluation: Nearest-Neighbor Weighted DID</a:t>
            </a:r>
          </a:p>
        </p:txBody>
      </p:sp>
      <p:sp>
        <p:nvSpPr>
          <p:cNvPr id="8" name="TextBox 7">
            <a:extLst>
              <a:ext uri="{FF2B5EF4-FFF2-40B4-BE49-F238E27FC236}">
                <a16:creationId xmlns:a16="http://schemas.microsoft.com/office/drawing/2014/main" id="{52EFC01F-2292-4518-97BC-D8E505733CED}"/>
              </a:ext>
            </a:extLst>
          </p:cNvPr>
          <p:cNvSpPr txBox="1"/>
          <p:nvPr/>
        </p:nvSpPr>
        <p:spPr>
          <a:xfrm>
            <a:off x="829353" y="5095228"/>
            <a:ext cx="7148207"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Impact on all outcomes, using nearest neighbor matching method</a:t>
            </a:r>
          </a:p>
          <a:p>
            <a:pPr marL="285750" indent="-285750">
              <a:buFont typeface="Arial" panose="020B0604020202020204" pitchFamily="34" charset="0"/>
              <a:buChar char="•"/>
            </a:pPr>
            <a:r>
              <a:rPr lang="en-US" sz="2000" dirty="0"/>
              <a:t>No effect of the program, using weights and limited sample</a:t>
            </a:r>
          </a:p>
        </p:txBody>
      </p:sp>
      <p:pic>
        <p:nvPicPr>
          <p:cNvPr id="3" name="Picture 2">
            <a:extLst>
              <a:ext uri="{FF2B5EF4-FFF2-40B4-BE49-F238E27FC236}">
                <a16:creationId xmlns:a16="http://schemas.microsoft.com/office/drawing/2014/main" id="{6B7A634D-B756-4398-94E7-9007DA6446B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442411"/>
            <a:ext cx="9144000" cy="3228998"/>
          </a:xfrm>
          <a:prstGeom prst="rect">
            <a:avLst/>
          </a:prstGeom>
        </p:spPr>
      </p:pic>
    </p:spTree>
    <p:extLst>
      <p:ext uri="{BB962C8B-B14F-4D97-AF65-F5344CB8AC3E}">
        <p14:creationId xmlns:p14="http://schemas.microsoft.com/office/powerpoint/2010/main" val="4075599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A7EA1-DA36-4736-91D8-CBF42B52B052}"/>
              </a:ext>
            </a:extLst>
          </p:cNvPr>
          <p:cNvSpPr>
            <a:spLocks noGrp="1"/>
          </p:cNvSpPr>
          <p:nvPr>
            <p:ph type="title"/>
          </p:nvPr>
        </p:nvSpPr>
        <p:spPr>
          <a:xfrm>
            <a:off x="140819" y="83912"/>
            <a:ext cx="8425912" cy="751114"/>
          </a:xfrm>
        </p:spPr>
        <p:txBody>
          <a:bodyPr/>
          <a:lstStyle/>
          <a:p>
            <a:r>
              <a:rPr lang="en-US" dirty="0"/>
              <a:t>Instrumental Agency</a:t>
            </a:r>
          </a:p>
        </p:txBody>
      </p:sp>
      <p:pic>
        <p:nvPicPr>
          <p:cNvPr id="6" name="Picture 5">
            <a:extLst>
              <a:ext uri="{FF2B5EF4-FFF2-40B4-BE49-F238E27FC236}">
                <a16:creationId xmlns:a16="http://schemas.microsoft.com/office/drawing/2014/main" id="{D5085A09-5CA2-4014-B596-067A1F29E7B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1" b="472"/>
          <a:stretch/>
        </p:blipFill>
        <p:spPr>
          <a:xfrm>
            <a:off x="685919" y="974034"/>
            <a:ext cx="7335711" cy="5435155"/>
          </a:xfrm>
          <a:prstGeom prst="rect">
            <a:avLst/>
          </a:prstGeom>
        </p:spPr>
      </p:pic>
    </p:spTree>
    <p:extLst>
      <p:ext uri="{BB962C8B-B14F-4D97-AF65-F5344CB8AC3E}">
        <p14:creationId xmlns:p14="http://schemas.microsoft.com/office/powerpoint/2010/main" val="41001763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5866D-9630-49CF-A41F-B1A8091574E6}"/>
              </a:ext>
            </a:extLst>
          </p:cNvPr>
          <p:cNvSpPr>
            <a:spLocks noGrp="1"/>
          </p:cNvSpPr>
          <p:nvPr>
            <p:ph type="title"/>
          </p:nvPr>
        </p:nvSpPr>
        <p:spPr>
          <a:xfrm>
            <a:off x="151093" y="147602"/>
            <a:ext cx="8425912" cy="751114"/>
          </a:xfrm>
        </p:spPr>
        <p:txBody>
          <a:bodyPr/>
          <a:lstStyle/>
          <a:p>
            <a:r>
              <a:rPr lang="en-US" dirty="0"/>
              <a:t>Collective Agency</a:t>
            </a:r>
          </a:p>
        </p:txBody>
      </p:sp>
      <p:pic>
        <p:nvPicPr>
          <p:cNvPr id="5" name="Picture 4">
            <a:extLst>
              <a:ext uri="{FF2B5EF4-FFF2-40B4-BE49-F238E27FC236}">
                <a16:creationId xmlns:a16="http://schemas.microsoft.com/office/drawing/2014/main" id="{2094D463-EF18-48A3-838F-4AFFAF7BAC3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636966" y="898716"/>
            <a:ext cx="1587104" cy="5455697"/>
          </a:xfrm>
          <a:prstGeom prst="rect">
            <a:avLst/>
          </a:prstGeom>
        </p:spPr>
      </p:pic>
      <p:pic>
        <p:nvPicPr>
          <p:cNvPr id="6" name="Picture 5">
            <a:extLst>
              <a:ext uri="{FF2B5EF4-FFF2-40B4-BE49-F238E27FC236}">
                <a16:creationId xmlns:a16="http://schemas.microsoft.com/office/drawing/2014/main" id="{7ACF2968-1EBC-4FD3-AAA2-72EB49CE8A8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224070" y="877993"/>
            <a:ext cx="1059542" cy="5455696"/>
          </a:xfrm>
          <a:prstGeom prst="rect">
            <a:avLst/>
          </a:prstGeom>
        </p:spPr>
      </p:pic>
    </p:spTree>
    <p:extLst>
      <p:ext uri="{BB962C8B-B14F-4D97-AF65-F5344CB8AC3E}">
        <p14:creationId xmlns:p14="http://schemas.microsoft.com/office/powerpoint/2010/main" val="1432407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86795-E00E-5C4B-B56E-631AC6971ED4}"/>
              </a:ext>
            </a:extLst>
          </p:cNvPr>
          <p:cNvSpPr>
            <a:spLocks noGrp="1"/>
          </p:cNvSpPr>
          <p:nvPr>
            <p:ph type="title"/>
          </p:nvPr>
        </p:nvSpPr>
        <p:spPr/>
        <p:txBody>
          <a:bodyPr/>
          <a:lstStyle/>
          <a:p>
            <a:r>
              <a:rPr lang="en-US" dirty="0"/>
              <a:t>Increase in Empowerment</a:t>
            </a:r>
          </a:p>
        </p:txBody>
      </p:sp>
      <p:sp>
        <p:nvSpPr>
          <p:cNvPr id="3" name="Content Placeholder 2">
            <a:extLst>
              <a:ext uri="{FF2B5EF4-FFF2-40B4-BE49-F238E27FC236}">
                <a16:creationId xmlns:a16="http://schemas.microsoft.com/office/drawing/2014/main" id="{CF6538B3-0D38-F242-ABFD-F746E27AA27B}"/>
              </a:ext>
            </a:extLst>
          </p:cNvPr>
          <p:cNvSpPr>
            <a:spLocks noGrp="1"/>
          </p:cNvSpPr>
          <p:nvPr>
            <p:ph idx="1"/>
          </p:nvPr>
        </p:nvSpPr>
        <p:spPr>
          <a:xfrm>
            <a:off x="377123" y="1430034"/>
            <a:ext cx="8425913" cy="4602631"/>
          </a:xfrm>
        </p:spPr>
        <p:txBody>
          <a:bodyPr>
            <a:normAutofit/>
          </a:bodyPr>
          <a:lstStyle/>
          <a:p>
            <a:r>
              <a:rPr lang="en-US" dirty="0"/>
              <a:t>The Maisha Program and other cultural factors helped empower Maasai women on multiple dimensions</a:t>
            </a:r>
          </a:p>
          <a:p>
            <a:pPr lvl="1"/>
            <a:r>
              <a:rPr lang="en-US" dirty="0"/>
              <a:t>“These women [VICOBA participants] have become different than others because they are in the next good level of their lives,  It makes other people see them as good examples in the community, and they  say:  ‘This woman is almost becoming the same as a man who is doing well in his life within the village.’”</a:t>
            </a:r>
          </a:p>
          <a:p>
            <a:pPr lvl="1"/>
            <a:r>
              <a:rPr lang="en-US" dirty="0"/>
              <a:t>“This is a woman who is courageous and speaks with confidence and leaves the old traditions when most women were desperate and were afraid of expressing themselves in the society. That’s why she put those decisions into action because in the past, women were not knowledgeable about many things but for these days, women are able to claim their rights for equality and justice.” </a:t>
            </a:r>
          </a:p>
          <a:p>
            <a:pPr lvl="1"/>
            <a:r>
              <a:rPr lang="en-US" dirty="0"/>
              <a:t>“Women who participated in Maisha Bora microfinance groups are women who were in poverty, but after joining the VICOBA, their life has improved through livestock that they were given by the project, like a goat and others benefited through the experience of doing business through trainings.”</a:t>
            </a:r>
          </a:p>
          <a:p>
            <a:pPr marL="457200" lvl="1" indent="0">
              <a:buNone/>
            </a:pPr>
            <a:endParaRPr lang="en-US" dirty="0"/>
          </a:p>
          <a:p>
            <a:pPr lvl="1"/>
            <a:endParaRPr lang="en-US" dirty="0"/>
          </a:p>
          <a:p>
            <a:endParaRPr lang="en-US" dirty="0"/>
          </a:p>
        </p:txBody>
      </p:sp>
    </p:spTree>
    <p:extLst>
      <p:ext uri="{BB962C8B-B14F-4D97-AF65-F5344CB8AC3E}">
        <p14:creationId xmlns:p14="http://schemas.microsoft.com/office/powerpoint/2010/main" val="3716359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F8E3D-1854-4816-BF66-DACFEDE6E620}"/>
              </a:ext>
            </a:extLst>
          </p:cNvPr>
          <p:cNvSpPr>
            <a:spLocks noGrp="1"/>
          </p:cNvSpPr>
          <p:nvPr>
            <p:ph type="title"/>
          </p:nvPr>
        </p:nvSpPr>
        <p:spPr>
          <a:xfrm>
            <a:off x="121093" y="83570"/>
            <a:ext cx="8425912" cy="751114"/>
          </a:xfrm>
        </p:spPr>
        <p:txBody>
          <a:bodyPr/>
          <a:lstStyle/>
          <a:p>
            <a:r>
              <a:rPr lang="en-US" dirty="0"/>
              <a:t>Qualitative: Intrinsic Agency</a:t>
            </a:r>
          </a:p>
        </p:txBody>
      </p:sp>
      <p:sp>
        <p:nvSpPr>
          <p:cNvPr id="3" name="Content Placeholder 2">
            <a:extLst>
              <a:ext uri="{FF2B5EF4-FFF2-40B4-BE49-F238E27FC236}">
                <a16:creationId xmlns:a16="http://schemas.microsoft.com/office/drawing/2014/main" id="{882C4306-C864-4C1D-A51C-1EC8048614A0}"/>
              </a:ext>
            </a:extLst>
          </p:cNvPr>
          <p:cNvSpPr>
            <a:spLocks noGrp="1"/>
          </p:cNvSpPr>
          <p:nvPr>
            <p:ph idx="1"/>
          </p:nvPr>
        </p:nvSpPr>
        <p:spPr>
          <a:xfrm>
            <a:off x="377123" y="1025912"/>
            <a:ext cx="8425913" cy="5341434"/>
          </a:xfrm>
        </p:spPr>
        <p:txBody>
          <a:bodyPr>
            <a:normAutofit fontScale="92500" lnSpcReduction="10000"/>
          </a:bodyPr>
          <a:lstStyle/>
          <a:p>
            <a:r>
              <a:rPr lang="en-US" i="1" dirty="0">
                <a:solidFill>
                  <a:srgbClr val="000000"/>
                </a:solidFill>
              </a:rPr>
              <a:t>Decision making</a:t>
            </a:r>
          </a:p>
          <a:p>
            <a:pPr lvl="1"/>
            <a:r>
              <a:rPr lang="en-US" dirty="0">
                <a:solidFill>
                  <a:srgbClr val="000000"/>
                </a:solidFill>
              </a:rPr>
              <a:t>“Women who joined the VICOBA groups are taking care of their responsibilities and implementing their life plans such as building the houses and buying livestock.”</a:t>
            </a:r>
          </a:p>
          <a:p>
            <a:pPr lvl="1"/>
            <a:r>
              <a:rPr lang="en-US" dirty="0">
                <a:solidFill>
                  <a:srgbClr val="000000"/>
                </a:solidFill>
              </a:rPr>
              <a:t>“They</a:t>
            </a:r>
            <a:r>
              <a:rPr lang="en-US" b="1" dirty="0">
                <a:solidFill>
                  <a:srgbClr val="000000"/>
                </a:solidFill>
              </a:rPr>
              <a:t> </a:t>
            </a:r>
            <a:r>
              <a:rPr lang="en-US" dirty="0">
                <a:solidFill>
                  <a:srgbClr val="000000"/>
                </a:solidFill>
              </a:rPr>
              <a:t>are hard working women with financial capabilities within their villages and they make decisions within their families.”</a:t>
            </a:r>
          </a:p>
          <a:p>
            <a:r>
              <a:rPr lang="en-US" i="1" dirty="0">
                <a:solidFill>
                  <a:srgbClr val="000000"/>
                </a:solidFill>
              </a:rPr>
              <a:t>Relationship improvement</a:t>
            </a:r>
          </a:p>
          <a:p>
            <a:pPr lvl="1"/>
            <a:r>
              <a:rPr lang="en-US" dirty="0">
                <a:solidFill>
                  <a:srgbClr val="000000"/>
                </a:solidFill>
              </a:rPr>
              <a:t>“Through trainings that we have gotten from the VICOBA, we teach one another to have unity and love among us so that we can continue to perform group activities peacefully</a:t>
            </a:r>
          </a:p>
          <a:p>
            <a:pPr lvl="1"/>
            <a:r>
              <a:rPr lang="en-US" dirty="0">
                <a:solidFill>
                  <a:srgbClr val="000000"/>
                </a:solidFill>
              </a:rPr>
              <a:t>“These women have become good leaders in their families because they are the ones who cooperate with their husbands to discuss different issues in the boma, for example about food, clothes and livestock.”</a:t>
            </a:r>
          </a:p>
          <a:p>
            <a:r>
              <a:rPr lang="en-US" i="1" dirty="0">
                <a:solidFill>
                  <a:srgbClr val="000000"/>
                </a:solidFill>
              </a:rPr>
              <a:t>Self efficacy: </a:t>
            </a:r>
          </a:p>
          <a:p>
            <a:pPr lvl="1"/>
            <a:r>
              <a:rPr lang="en-US" dirty="0">
                <a:solidFill>
                  <a:srgbClr val="000000"/>
                </a:solidFill>
              </a:rPr>
              <a:t>  “Because nowadays women attend different meetings, and they stand confidently to share their ideas and they are heard</a:t>
            </a:r>
            <a:r>
              <a:rPr lang="en-US" b="1" dirty="0">
                <a:solidFill>
                  <a:srgbClr val="000000"/>
                </a:solidFill>
              </a:rPr>
              <a:t>.”</a:t>
            </a:r>
            <a:endParaRPr lang="en-US" dirty="0">
              <a:solidFill>
                <a:srgbClr val="000000"/>
              </a:solidFill>
            </a:endParaRPr>
          </a:p>
          <a:p>
            <a:pPr lvl="1"/>
            <a:r>
              <a:rPr lang="en-US" dirty="0">
                <a:solidFill>
                  <a:srgbClr val="000000"/>
                </a:solidFill>
              </a:rPr>
              <a:t>“Women being in groups has increased love in the family because men have recognized us to some extent, and we have been able to speak with our husbands [more] compared to the past when we were afraid to sit at one table with our husbands talking about a certain issue.”</a:t>
            </a:r>
          </a:p>
          <a:p>
            <a:pPr marL="0" indent="0">
              <a:buNone/>
            </a:pPr>
            <a:endParaRPr lang="en-US" dirty="0"/>
          </a:p>
          <a:p>
            <a:endParaRPr lang="en-US" dirty="0"/>
          </a:p>
          <a:p>
            <a:endParaRPr lang="en-US" dirty="0">
              <a:highlight>
                <a:srgbClr val="FFFF00"/>
              </a:highlight>
            </a:endParaRPr>
          </a:p>
        </p:txBody>
      </p:sp>
    </p:spTree>
    <p:extLst>
      <p:ext uri="{BB962C8B-B14F-4D97-AF65-F5344CB8AC3E}">
        <p14:creationId xmlns:p14="http://schemas.microsoft.com/office/powerpoint/2010/main" val="3914041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47F48-079A-4D49-ACAE-A12E951C2033}"/>
              </a:ext>
            </a:extLst>
          </p:cNvPr>
          <p:cNvSpPr>
            <a:spLocks noGrp="1"/>
          </p:cNvSpPr>
          <p:nvPr>
            <p:ph type="title"/>
          </p:nvPr>
        </p:nvSpPr>
        <p:spPr>
          <a:xfrm>
            <a:off x="377124" y="344383"/>
            <a:ext cx="8425912" cy="603471"/>
          </a:xfrm>
        </p:spPr>
        <p:txBody>
          <a:bodyPr>
            <a:normAutofit fontScale="90000"/>
          </a:bodyPr>
          <a:lstStyle/>
          <a:p>
            <a:r>
              <a:rPr lang="en-US" dirty="0"/>
              <a:t>Instrumental Agency: </a:t>
            </a:r>
            <a:br>
              <a:rPr lang="en-US" dirty="0"/>
            </a:br>
            <a:br>
              <a:rPr lang="en-US" dirty="0"/>
            </a:br>
            <a:br>
              <a:rPr lang="en-US" dirty="0"/>
            </a:br>
            <a:endParaRPr lang="en-US" dirty="0"/>
          </a:p>
        </p:txBody>
      </p:sp>
      <p:sp>
        <p:nvSpPr>
          <p:cNvPr id="3" name="Content Placeholder 2">
            <a:extLst>
              <a:ext uri="{FF2B5EF4-FFF2-40B4-BE49-F238E27FC236}">
                <a16:creationId xmlns:a16="http://schemas.microsoft.com/office/drawing/2014/main" id="{9AF4AA22-1C5B-D646-9450-D9B80E74649C}"/>
              </a:ext>
            </a:extLst>
          </p:cNvPr>
          <p:cNvSpPr>
            <a:spLocks noGrp="1"/>
          </p:cNvSpPr>
          <p:nvPr>
            <p:ph idx="1"/>
          </p:nvPr>
        </p:nvSpPr>
        <p:spPr>
          <a:xfrm>
            <a:off x="340963" y="947854"/>
            <a:ext cx="8425913" cy="4557686"/>
          </a:xfrm>
        </p:spPr>
        <p:txBody>
          <a:bodyPr>
            <a:normAutofit lnSpcReduction="10000"/>
          </a:bodyPr>
          <a:lstStyle/>
          <a:p>
            <a:pPr marL="0" indent="0">
              <a:buNone/>
            </a:pPr>
            <a:endParaRPr lang="en-US" dirty="0"/>
          </a:p>
          <a:p>
            <a:r>
              <a:rPr lang="en-US" sz="2200" i="1" dirty="0">
                <a:solidFill>
                  <a:srgbClr val="000000"/>
                </a:solidFill>
              </a:rPr>
              <a:t>Access to credit and control of income:</a:t>
            </a:r>
          </a:p>
          <a:p>
            <a:pPr lvl="1"/>
            <a:r>
              <a:rPr lang="en-US" dirty="0">
                <a:solidFill>
                  <a:srgbClr val="000000"/>
                </a:solidFill>
              </a:rPr>
              <a:t>Membership in the Maisha Bora VICOBA groups allowed women to start new businesses and earn money independent of husbands.</a:t>
            </a:r>
          </a:p>
          <a:p>
            <a:pPr lvl="2"/>
            <a:r>
              <a:rPr lang="en-US" dirty="0">
                <a:solidFill>
                  <a:srgbClr val="000000"/>
                </a:solidFill>
              </a:rPr>
              <a:t>Women gained control of funds earned from petty trading and accessed loans to cover shocks.</a:t>
            </a:r>
          </a:p>
          <a:p>
            <a:pPr lvl="2"/>
            <a:r>
              <a:rPr lang="en-US" dirty="0">
                <a:solidFill>
                  <a:srgbClr val="000000"/>
                </a:solidFill>
              </a:rPr>
              <a:t>Relationships with family members improved when women contributed funds and helped men from forced livestock sales</a:t>
            </a:r>
          </a:p>
          <a:p>
            <a:pPr lvl="2"/>
            <a:r>
              <a:rPr lang="en-US" dirty="0">
                <a:solidFill>
                  <a:srgbClr val="000000"/>
                </a:solidFill>
              </a:rPr>
              <a:t>Women’s self efficacy increased because members paid for food for family, soap clothing, and housing improvements.  </a:t>
            </a:r>
          </a:p>
          <a:p>
            <a:r>
              <a:rPr lang="en-US" sz="2200" i="1" dirty="0">
                <a:solidFill>
                  <a:srgbClr val="000000"/>
                </a:solidFill>
              </a:rPr>
              <a:t>Mobility:</a:t>
            </a:r>
          </a:p>
          <a:p>
            <a:pPr lvl="2"/>
            <a:r>
              <a:rPr lang="en-US" dirty="0">
                <a:solidFill>
                  <a:srgbClr val="000000"/>
                </a:solidFill>
              </a:rPr>
              <a:t>“Before joining to the VICOBA, we were very poor people and we did not go anywhere outside of our village; but now we are going to different places out of this village to do business and, through this, we have seen many changes in ourselves. So the old people said “</a:t>
            </a:r>
            <a:r>
              <a:rPr lang="en-US" dirty="0" err="1">
                <a:solidFill>
                  <a:srgbClr val="000000"/>
                </a:solidFill>
              </a:rPr>
              <a:t>Engang’u</a:t>
            </a:r>
            <a:r>
              <a:rPr lang="en-US" dirty="0">
                <a:solidFill>
                  <a:srgbClr val="000000"/>
                </a:solidFill>
              </a:rPr>
              <a:t> </a:t>
            </a:r>
            <a:r>
              <a:rPr lang="en-US" dirty="0" err="1">
                <a:solidFill>
                  <a:srgbClr val="000000"/>
                </a:solidFill>
              </a:rPr>
              <a:t>naipung’o</a:t>
            </a:r>
            <a:r>
              <a:rPr lang="en-US" dirty="0">
                <a:solidFill>
                  <a:srgbClr val="000000"/>
                </a:solidFill>
              </a:rPr>
              <a:t> </a:t>
            </a:r>
            <a:r>
              <a:rPr lang="en-US" dirty="0" err="1">
                <a:solidFill>
                  <a:srgbClr val="000000"/>
                </a:solidFill>
              </a:rPr>
              <a:t>eng’en</a:t>
            </a:r>
            <a:r>
              <a:rPr lang="en-US" dirty="0">
                <a:solidFill>
                  <a:srgbClr val="000000"/>
                </a:solidFill>
              </a:rPr>
              <a:t>” This is a Maasai saying which means “An eye that visited  different places is the one which is clever.”</a:t>
            </a:r>
          </a:p>
          <a:p>
            <a:endParaRPr lang="en-US" dirty="0"/>
          </a:p>
        </p:txBody>
      </p:sp>
    </p:spTree>
    <p:extLst>
      <p:ext uri="{BB962C8B-B14F-4D97-AF65-F5344CB8AC3E}">
        <p14:creationId xmlns:p14="http://schemas.microsoft.com/office/powerpoint/2010/main" val="32637063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A7EA1-DA36-4736-91D8-CBF42B52B052}"/>
              </a:ext>
            </a:extLst>
          </p:cNvPr>
          <p:cNvSpPr>
            <a:spLocks noGrp="1"/>
          </p:cNvSpPr>
          <p:nvPr>
            <p:ph type="title"/>
          </p:nvPr>
        </p:nvSpPr>
        <p:spPr>
          <a:xfrm>
            <a:off x="166813" y="83570"/>
            <a:ext cx="8425912" cy="751114"/>
          </a:xfrm>
        </p:spPr>
        <p:txBody>
          <a:bodyPr/>
          <a:lstStyle/>
          <a:p>
            <a:r>
              <a:rPr lang="en-US" dirty="0"/>
              <a:t>Instrumental Agency:</a:t>
            </a:r>
          </a:p>
        </p:txBody>
      </p:sp>
      <p:sp>
        <p:nvSpPr>
          <p:cNvPr id="3" name="Content Placeholder 2">
            <a:extLst>
              <a:ext uri="{FF2B5EF4-FFF2-40B4-BE49-F238E27FC236}">
                <a16:creationId xmlns:a16="http://schemas.microsoft.com/office/drawing/2014/main" id="{727752CC-5E9D-4A1C-BADE-96AE1024F620}"/>
              </a:ext>
            </a:extLst>
          </p:cNvPr>
          <p:cNvSpPr>
            <a:spLocks noGrp="1"/>
          </p:cNvSpPr>
          <p:nvPr>
            <p:ph idx="1"/>
          </p:nvPr>
        </p:nvSpPr>
        <p:spPr>
          <a:xfrm>
            <a:off x="377123" y="834684"/>
            <a:ext cx="8425913" cy="4832616"/>
          </a:xfrm>
        </p:spPr>
        <p:txBody>
          <a:bodyPr>
            <a:normAutofit/>
          </a:bodyPr>
          <a:lstStyle/>
          <a:p>
            <a:pPr marL="0" indent="0">
              <a:buNone/>
            </a:pPr>
            <a:r>
              <a:rPr lang="en-US" sz="2000" b="1" dirty="0"/>
              <a:t>Work Balance</a:t>
            </a:r>
          </a:p>
          <a:p>
            <a:pPr marL="0" indent="0">
              <a:buNone/>
            </a:pPr>
            <a:endParaRPr lang="en-US" sz="2000" b="1" dirty="0"/>
          </a:p>
          <a:p>
            <a:pPr marL="0" indent="0">
              <a:buNone/>
            </a:pPr>
            <a:r>
              <a:rPr lang="en-US" b="1" dirty="0"/>
              <a:t>Women in VICOBA remain responsible for household chores but sometimes receive more help from husbands</a:t>
            </a:r>
          </a:p>
          <a:p>
            <a:pPr lvl="2"/>
            <a:r>
              <a:rPr lang="en-US" dirty="0"/>
              <a:t>“A woman is the “minister of home affairs, I mean she is the one who decides about everything in the house such as, what to cook, how much to cook, what time to cook, who to eat, washing, cleaning, fetching water, collecting firewood, look after children and also looking after sick people.”(</a:t>
            </a:r>
            <a:r>
              <a:rPr lang="en-US" i="1" dirty="0"/>
              <a:t>man with wife in VICO</a:t>
            </a:r>
            <a:r>
              <a:rPr lang="en-US" dirty="0"/>
              <a:t>BA)</a:t>
            </a:r>
            <a:endParaRPr lang="en-US" b="1" dirty="0"/>
          </a:p>
          <a:p>
            <a:pPr lvl="2"/>
            <a:r>
              <a:rPr lang="en-US" dirty="0"/>
              <a:t>“There are changes because now days we are doing our domestic work faster in order to attend VICOBA on time as agreed by members so that we can avoid the fines levied for the late comers.” </a:t>
            </a:r>
            <a:r>
              <a:rPr lang="en-US" i="1" dirty="0"/>
              <a:t>(woman in VICOBA)</a:t>
            </a:r>
          </a:p>
          <a:p>
            <a:endParaRPr lang="en-US" dirty="0"/>
          </a:p>
        </p:txBody>
      </p:sp>
    </p:spTree>
    <p:extLst>
      <p:ext uri="{BB962C8B-B14F-4D97-AF65-F5344CB8AC3E}">
        <p14:creationId xmlns:p14="http://schemas.microsoft.com/office/powerpoint/2010/main" val="253938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61B70-7FE4-4A25-B677-21FC4B26B73E}"/>
              </a:ext>
            </a:extLst>
          </p:cNvPr>
          <p:cNvSpPr>
            <a:spLocks noGrp="1"/>
          </p:cNvSpPr>
          <p:nvPr>
            <p:ph type="title"/>
          </p:nvPr>
        </p:nvSpPr>
        <p:spPr>
          <a:xfrm>
            <a:off x="6512881" y="1259210"/>
            <a:ext cx="3316919" cy="4339795"/>
          </a:xfrm>
        </p:spPr>
        <p:txBody>
          <a:bodyPr/>
          <a:lstStyle/>
          <a:p>
            <a:r>
              <a:rPr lang="en-US" dirty="0" err="1"/>
              <a:t>Longido</a:t>
            </a:r>
            <a:r>
              <a:rPr lang="en-US" dirty="0"/>
              <a:t> &amp; </a:t>
            </a:r>
            <a:r>
              <a:rPr lang="en-US" dirty="0" err="1"/>
              <a:t>Simanjiro</a:t>
            </a:r>
            <a:r>
              <a:rPr lang="en-US" dirty="0"/>
              <a:t> Districts</a:t>
            </a:r>
            <a:br>
              <a:rPr lang="en-US" dirty="0"/>
            </a:br>
            <a:br>
              <a:rPr lang="en-US" dirty="0"/>
            </a:br>
            <a:r>
              <a:rPr lang="en-US" dirty="0"/>
              <a:t>Northern Tanzania</a:t>
            </a:r>
          </a:p>
        </p:txBody>
      </p:sp>
      <p:pic>
        <p:nvPicPr>
          <p:cNvPr id="5" name="Picture 4">
            <a:extLst>
              <a:ext uri="{FF2B5EF4-FFF2-40B4-BE49-F238E27FC236}">
                <a16:creationId xmlns:a16="http://schemas.microsoft.com/office/drawing/2014/main" id="{36C2A75E-05A3-46B1-AB21-0AADFC5BC551}"/>
              </a:ext>
            </a:extLst>
          </p:cNvPr>
          <p:cNvPicPr/>
          <p:nvPr/>
        </p:nvPicPr>
        <p:blipFill rotWithShape="1">
          <a:blip r:embed="rId3" cstate="email">
            <a:extLst>
              <a:ext uri="{28A0092B-C50C-407E-A947-70E740481C1C}">
                <a14:useLocalDpi xmlns:a14="http://schemas.microsoft.com/office/drawing/2010/main"/>
              </a:ext>
            </a:extLst>
          </a:blip>
          <a:srcRect/>
          <a:stretch/>
        </p:blipFill>
        <p:spPr bwMode="auto">
          <a:xfrm>
            <a:off x="422910" y="0"/>
            <a:ext cx="5909310" cy="70523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351833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5866D-9630-49CF-A41F-B1A8091574E6}"/>
              </a:ext>
            </a:extLst>
          </p:cNvPr>
          <p:cNvSpPr>
            <a:spLocks noGrp="1"/>
          </p:cNvSpPr>
          <p:nvPr>
            <p:ph type="title"/>
          </p:nvPr>
        </p:nvSpPr>
        <p:spPr>
          <a:xfrm>
            <a:off x="75373" y="83570"/>
            <a:ext cx="8425912" cy="751114"/>
          </a:xfrm>
        </p:spPr>
        <p:txBody>
          <a:bodyPr/>
          <a:lstStyle/>
          <a:p>
            <a:r>
              <a:rPr lang="en-US" dirty="0"/>
              <a:t>Collective Agency</a:t>
            </a:r>
          </a:p>
        </p:txBody>
      </p:sp>
      <p:sp>
        <p:nvSpPr>
          <p:cNvPr id="3" name="Content Placeholder 2">
            <a:extLst>
              <a:ext uri="{FF2B5EF4-FFF2-40B4-BE49-F238E27FC236}">
                <a16:creationId xmlns:a16="http://schemas.microsoft.com/office/drawing/2014/main" id="{6E31A540-13D7-4FD0-B4E0-4A6DE7AC6741}"/>
              </a:ext>
            </a:extLst>
          </p:cNvPr>
          <p:cNvSpPr>
            <a:spLocks noGrp="1"/>
          </p:cNvSpPr>
          <p:nvPr>
            <p:ph idx="1"/>
          </p:nvPr>
        </p:nvSpPr>
        <p:spPr>
          <a:xfrm>
            <a:off x="377123" y="1430034"/>
            <a:ext cx="8425913" cy="4676852"/>
          </a:xfrm>
        </p:spPr>
        <p:txBody>
          <a:bodyPr>
            <a:normAutofit/>
          </a:bodyPr>
          <a:lstStyle/>
          <a:p>
            <a:r>
              <a:rPr lang="en-US" i="1" dirty="0">
                <a:solidFill>
                  <a:srgbClr val="000000"/>
                </a:solidFill>
              </a:rPr>
              <a:t>Solidarity of group members</a:t>
            </a:r>
          </a:p>
          <a:p>
            <a:pPr lvl="1"/>
            <a:r>
              <a:rPr lang="en-US" dirty="0">
                <a:solidFill>
                  <a:srgbClr val="000000"/>
                </a:solidFill>
              </a:rPr>
              <a:t>“Before the VICOBA, women were not able to send their children to school but after joining to the group women became unified in the community and helped each other more closely.”</a:t>
            </a:r>
          </a:p>
          <a:p>
            <a:pPr lvl="1"/>
            <a:r>
              <a:rPr lang="en-US" dirty="0">
                <a:solidFill>
                  <a:srgbClr val="000000"/>
                </a:solidFill>
              </a:rPr>
              <a:t>“Through the</a:t>
            </a:r>
            <a:r>
              <a:rPr lang="en-US" b="1" dirty="0">
                <a:solidFill>
                  <a:srgbClr val="000000"/>
                </a:solidFill>
              </a:rPr>
              <a:t> </a:t>
            </a:r>
            <a:r>
              <a:rPr lang="en-US" dirty="0">
                <a:solidFill>
                  <a:srgbClr val="000000"/>
                </a:solidFill>
              </a:rPr>
              <a:t>VICOBA, we have seen men and women be influenced about different issues. If there is a certain governmental event or from another organization, people respond, and they come to the area of an event on time.”</a:t>
            </a:r>
          </a:p>
          <a:p>
            <a:pPr lvl="1"/>
            <a:r>
              <a:rPr lang="en-US" dirty="0">
                <a:solidFill>
                  <a:srgbClr val="000000"/>
                </a:solidFill>
              </a:rPr>
              <a:t>“There are changes because when a woman fails to send her child to school, she can be helped by the group by contributing her small amount of money so that she/he will continue with studies therefore I feel empowered through my group.”</a:t>
            </a:r>
          </a:p>
          <a:p>
            <a:pPr marL="457200" lvl="1" indent="0">
              <a:buNone/>
            </a:pPr>
            <a:endParaRPr lang="en-US" dirty="0">
              <a:solidFill>
                <a:srgbClr val="000000"/>
              </a:solidFill>
            </a:endParaRPr>
          </a:p>
          <a:p>
            <a:pPr marL="457200" lvl="1" indent="0">
              <a:buNone/>
            </a:pPr>
            <a:r>
              <a:rPr lang="en-US" dirty="0">
                <a:solidFill>
                  <a:srgbClr val="000000"/>
                </a:solidFill>
              </a:rPr>
              <a:t> </a:t>
            </a:r>
            <a:endParaRPr lang="en-US" dirty="0"/>
          </a:p>
          <a:p>
            <a:pPr lvl="1"/>
            <a:endParaRPr lang="en-US" dirty="0">
              <a:solidFill>
                <a:srgbClr val="000000"/>
              </a:solidFill>
            </a:endParaRPr>
          </a:p>
          <a:p>
            <a:endParaRPr lang="en-US" i="1" dirty="0">
              <a:solidFill>
                <a:srgbClr val="000000"/>
              </a:solidFill>
            </a:endParaRPr>
          </a:p>
        </p:txBody>
      </p:sp>
    </p:spTree>
    <p:extLst>
      <p:ext uri="{BB962C8B-B14F-4D97-AF65-F5344CB8AC3E}">
        <p14:creationId xmlns:p14="http://schemas.microsoft.com/office/powerpoint/2010/main" val="23477716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BB88D-8F3F-9F4B-A1A6-8EE7737DB2D1}"/>
              </a:ext>
            </a:extLst>
          </p:cNvPr>
          <p:cNvSpPr>
            <a:spLocks noGrp="1"/>
          </p:cNvSpPr>
          <p:nvPr>
            <p:ph type="title"/>
          </p:nvPr>
        </p:nvSpPr>
        <p:spPr/>
        <p:txBody>
          <a:bodyPr/>
          <a:lstStyle/>
          <a:p>
            <a:r>
              <a:rPr lang="en-US" dirty="0"/>
              <a:t>Qualitative: Food Insecurity</a:t>
            </a:r>
          </a:p>
        </p:txBody>
      </p:sp>
      <p:sp>
        <p:nvSpPr>
          <p:cNvPr id="3" name="Content Placeholder 2">
            <a:extLst>
              <a:ext uri="{FF2B5EF4-FFF2-40B4-BE49-F238E27FC236}">
                <a16:creationId xmlns:a16="http://schemas.microsoft.com/office/drawing/2014/main" id="{EE958A09-F3E2-9D45-ACEA-6BA20F1E6CD6}"/>
              </a:ext>
            </a:extLst>
          </p:cNvPr>
          <p:cNvSpPr>
            <a:spLocks noGrp="1"/>
          </p:cNvSpPr>
          <p:nvPr>
            <p:ph idx="1"/>
          </p:nvPr>
        </p:nvSpPr>
        <p:spPr/>
        <p:txBody>
          <a:bodyPr>
            <a:normAutofit fontScale="92500" lnSpcReduction="20000"/>
          </a:bodyPr>
          <a:lstStyle/>
          <a:p>
            <a:r>
              <a:rPr lang="en-US" dirty="0">
                <a:solidFill>
                  <a:srgbClr val="000000"/>
                </a:solidFill>
              </a:rPr>
              <a:t>Women in VICOBA reported buying food for family from their savings or through group support.</a:t>
            </a:r>
          </a:p>
          <a:p>
            <a:pPr lvl="1"/>
            <a:r>
              <a:rPr lang="en-US" dirty="0">
                <a:solidFill>
                  <a:srgbClr val="000000"/>
                </a:solidFill>
              </a:rPr>
              <a:t>“Before VICOBA, we depended on our husbands for everything so when they failed to get what we needed [food], then children slept on empty stomachs but now we are working very hard and our children are not sleeping hungry because we [women] will provide for our families in circumstances when men could not.”</a:t>
            </a:r>
          </a:p>
          <a:p>
            <a:r>
              <a:rPr lang="en-US" dirty="0">
                <a:solidFill>
                  <a:srgbClr val="000000"/>
                </a:solidFill>
              </a:rPr>
              <a:t>Respondents in almost all FGD reported training in nutrition, dietary</a:t>
            </a:r>
          </a:p>
          <a:p>
            <a:pPr lvl="1"/>
            <a:r>
              <a:rPr lang="en-US" dirty="0">
                <a:solidFill>
                  <a:srgbClr val="000000"/>
                </a:solidFill>
              </a:rPr>
              <a:t>“Yes, Maisha Bora has brought about changes in how to make a balanced diet in the family for example, people have been educated to eat variety of foods; mothers to only breast feed their babies in their first six months and pregnant women were taught to attend pre-natal clinics and to eat fruits. The one who trained us was a community nutritionist.” </a:t>
            </a:r>
          </a:p>
          <a:p>
            <a:pPr lvl="1"/>
            <a:r>
              <a:rPr lang="en-US" dirty="0">
                <a:solidFill>
                  <a:srgbClr val="000000"/>
                </a:solidFill>
              </a:rPr>
              <a:t>“They provided kitchen garden training. They provided seeds and people planted them. They benefitted through getting vegetables and food security to households. And women who attended the training got the knowledge of how to cook different kinds of food.”</a:t>
            </a:r>
          </a:p>
          <a:p>
            <a:r>
              <a:rPr lang="en-US" dirty="0">
                <a:solidFill>
                  <a:srgbClr val="000000"/>
                </a:solidFill>
              </a:rPr>
              <a:t>More remote villages had a difficult time accessing vegetables</a:t>
            </a:r>
          </a:p>
        </p:txBody>
      </p:sp>
    </p:spTree>
    <p:extLst>
      <p:ext uri="{BB962C8B-B14F-4D97-AF65-F5344CB8AC3E}">
        <p14:creationId xmlns:p14="http://schemas.microsoft.com/office/powerpoint/2010/main" val="4328439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A7217-58BA-F64E-BAE3-BEE7EB1B001F}"/>
              </a:ext>
            </a:extLst>
          </p:cNvPr>
          <p:cNvSpPr>
            <a:spLocks noGrp="1"/>
          </p:cNvSpPr>
          <p:nvPr>
            <p:ph type="title"/>
          </p:nvPr>
        </p:nvSpPr>
        <p:spPr/>
        <p:txBody>
          <a:bodyPr/>
          <a:lstStyle/>
          <a:p>
            <a:r>
              <a:rPr lang="en-US" dirty="0"/>
              <a:t>Qualitative: Intimate Partner Violence</a:t>
            </a:r>
          </a:p>
        </p:txBody>
      </p:sp>
      <p:sp>
        <p:nvSpPr>
          <p:cNvPr id="3" name="Content Placeholder 2">
            <a:extLst>
              <a:ext uri="{FF2B5EF4-FFF2-40B4-BE49-F238E27FC236}">
                <a16:creationId xmlns:a16="http://schemas.microsoft.com/office/drawing/2014/main" id="{D20B87A5-C3DC-D349-8C0B-0BE4DCBE8BFB}"/>
              </a:ext>
            </a:extLst>
          </p:cNvPr>
          <p:cNvSpPr>
            <a:spLocks noGrp="1"/>
          </p:cNvSpPr>
          <p:nvPr>
            <p:ph idx="1"/>
          </p:nvPr>
        </p:nvSpPr>
        <p:spPr>
          <a:xfrm>
            <a:off x="377123" y="1430034"/>
            <a:ext cx="8425913" cy="5126883"/>
          </a:xfrm>
        </p:spPr>
        <p:txBody>
          <a:bodyPr/>
          <a:lstStyle/>
          <a:p>
            <a:r>
              <a:rPr lang="en-US" dirty="0">
                <a:solidFill>
                  <a:srgbClr val="000000"/>
                </a:solidFill>
              </a:rPr>
              <a:t>Some respondents reported incidences of violence decreased due to a combination of factors:</a:t>
            </a:r>
          </a:p>
          <a:p>
            <a:pPr lvl="1"/>
            <a:r>
              <a:rPr lang="en-US" dirty="0">
                <a:solidFill>
                  <a:srgbClr val="000000"/>
                </a:solidFill>
              </a:rPr>
              <a:t>Cultural change because of exposure to other people and media</a:t>
            </a:r>
          </a:p>
          <a:p>
            <a:pPr lvl="1"/>
            <a:r>
              <a:rPr lang="en-US" dirty="0">
                <a:solidFill>
                  <a:srgbClr val="000000"/>
                </a:solidFill>
              </a:rPr>
              <a:t>Trainings from churches</a:t>
            </a:r>
          </a:p>
          <a:p>
            <a:pPr lvl="1"/>
            <a:r>
              <a:rPr lang="en-US" dirty="0">
                <a:solidFill>
                  <a:srgbClr val="000000"/>
                </a:solidFill>
              </a:rPr>
              <a:t>Reduction in arranged marriages in younger age sets</a:t>
            </a:r>
          </a:p>
          <a:p>
            <a:r>
              <a:rPr lang="en-US" dirty="0">
                <a:solidFill>
                  <a:srgbClr val="000000"/>
                </a:solidFill>
              </a:rPr>
              <a:t>Some women and men said that women now knew their rights and could take abusive husbands to village leaders.</a:t>
            </a:r>
          </a:p>
          <a:p>
            <a:r>
              <a:rPr lang="en-US" dirty="0">
                <a:solidFill>
                  <a:srgbClr val="000000"/>
                </a:solidFill>
              </a:rPr>
              <a:t>Deeply embedded norms allow men to beat women.</a:t>
            </a:r>
          </a:p>
          <a:p>
            <a:pPr lvl="1"/>
            <a:r>
              <a:rPr lang="en-US" dirty="0">
                <a:solidFill>
                  <a:srgbClr val="000000"/>
                </a:solidFill>
              </a:rPr>
              <a:t>Disobedience, arrogance</a:t>
            </a:r>
          </a:p>
          <a:p>
            <a:pPr lvl="1"/>
            <a:r>
              <a:rPr lang="en-US" dirty="0">
                <a:solidFill>
                  <a:srgbClr val="000000"/>
                </a:solidFill>
              </a:rPr>
              <a:t>Losing cattle</a:t>
            </a:r>
          </a:p>
          <a:p>
            <a:pPr lvl="1"/>
            <a:r>
              <a:rPr lang="en-US" dirty="0">
                <a:solidFill>
                  <a:srgbClr val="000000"/>
                </a:solidFill>
              </a:rPr>
              <a:t>Not cooking meals on time</a:t>
            </a:r>
          </a:p>
          <a:p>
            <a:pPr lvl="1"/>
            <a:r>
              <a:rPr lang="en-US" i="1" dirty="0">
                <a:solidFill>
                  <a:srgbClr val="000000"/>
                </a:solidFill>
              </a:rPr>
              <a:t>“No, slapping a woman is not allowed but                                                       hitting with a "</a:t>
            </a:r>
            <a:r>
              <a:rPr lang="en-US" i="1" dirty="0" err="1">
                <a:solidFill>
                  <a:srgbClr val="000000"/>
                </a:solidFill>
              </a:rPr>
              <a:t>njipishipi</a:t>
            </a:r>
            <a:r>
              <a:rPr lang="en-US" i="1" dirty="0">
                <a:solidFill>
                  <a:srgbClr val="000000"/>
                </a:solidFill>
              </a:rPr>
              <a:t>" meaning hitting her                                                      with a small stick when she is wrong is okay.”</a:t>
            </a:r>
          </a:p>
          <a:p>
            <a:pPr lvl="1"/>
            <a:endParaRPr lang="en-US" dirty="0"/>
          </a:p>
        </p:txBody>
      </p:sp>
      <p:pic>
        <p:nvPicPr>
          <p:cNvPr id="4" name="Picture 3">
            <a:extLst>
              <a:ext uri="{FF2B5EF4-FFF2-40B4-BE49-F238E27FC236}">
                <a16:creationId xmlns:a16="http://schemas.microsoft.com/office/drawing/2014/main" id="{95DC0CC6-8739-8A47-A834-BD421394EE9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00155" y="4316876"/>
            <a:ext cx="2716481" cy="2037361"/>
          </a:xfrm>
          <a:prstGeom prst="rect">
            <a:avLst/>
          </a:prstGeom>
        </p:spPr>
      </p:pic>
    </p:spTree>
    <p:extLst>
      <p:ext uri="{BB962C8B-B14F-4D97-AF65-F5344CB8AC3E}">
        <p14:creationId xmlns:p14="http://schemas.microsoft.com/office/powerpoint/2010/main" val="1857483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08" y="234329"/>
            <a:ext cx="8627793" cy="751114"/>
          </a:xfrm>
        </p:spPr>
        <p:txBody>
          <a:bodyPr>
            <a:normAutofit/>
          </a:bodyPr>
          <a:lstStyle/>
          <a:p>
            <a:r>
              <a:rPr lang="en-US" dirty="0"/>
              <a:t>Maisha Bora Program</a:t>
            </a:r>
          </a:p>
        </p:txBody>
      </p:sp>
      <p:sp>
        <p:nvSpPr>
          <p:cNvPr id="3" name="Content Placeholder 2"/>
          <p:cNvSpPr>
            <a:spLocks noGrp="1"/>
          </p:cNvSpPr>
          <p:nvPr>
            <p:ph idx="1"/>
          </p:nvPr>
        </p:nvSpPr>
        <p:spPr>
          <a:xfrm>
            <a:off x="219534" y="1250144"/>
            <a:ext cx="8100377" cy="5021809"/>
          </a:xfrm>
        </p:spPr>
        <p:txBody>
          <a:bodyPr>
            <a:normAutofit/>
          </a:bodyPr>
          <a:lstStyle/>
          <a:p>
            <a:r>
              <a:rPr lang="en-US" sz="2100" dirty="0">
                <a:solidFill>
                  <a:srgbClr val="000000"/>
                </a:solidFill>
                <a:latin typeface="Trebuchet MS (Body)"/>
              </a:rPr>
              <a:t>Access to Credit and Training (</a:t>
            </a:r>
            <a:r>
              <a:rPr lang="en-US" sz="2100" dirty="0" err="1">
                <a:solidFill>
                  <a:srgbClr val="000000"/>
                </a:solidFill>
                <a:latin typeface="Trebuchet MS (Body)"/>
              </a:rPr>
              <a:t>Trias</a:t>
            </a:r>
            <a:r>
              <a:rPr lang="en-US" sz="2100" dirty="0">
                <a:solidFill>
                  <a:srgbClr val="000000"/>
                </a:solidFill>
                <a:latin typeface="Trebuchet MS (Body)"/>
              </a:rPr>
              <a:t>)</a:t>
            </a:r>
          </a:p>
          <a:p>
            <a:pPr lvl="1"/>
            <a:r>
              <a:rPr lang="en-US" sz="1900" dirty="0">
                <a:solidFill>
                  <a:srgbClr val="000000"/>
                </a:solidFill>
                <a:latin typeface="Trebuchet MS (Body)"/>
              </a:rPr>
              <a:t>Women's microfinance groups (Village Community Banks)</a:t>
            </a:r>
          </a:p>
          <a:p>
            <a:pPr lvl="1"/>
            <a:r>
              <a:rPr lang="en-US" sz="1900" dirty="0">
                <a:solidFill>
                  <a:srgbClr val="000000"/>
                </a:solidFill>
                <a:latin typeface="Trebuchet MS (Body)"/>
              </a:rPr>
              <a:t>Entrepreneurship and business trainings</a:t>
            </a:r>
          </a:p>
          <a:p>
            <a:pPr lvl="1"/>
            <a:r>
              <a:rPr lang="en-US" sz="1900" dirty="0">
                <a:solidFill>
                  <a:srgbClr val="000000"/>
                </a:solidFill>
                <a:latin typeface="Trebuchet MS (Body)"/>
              </a:rPr>
              <a:t>Supply chain support, such as tannery and livestock fattening</a:t>
            </a:r>
          </a:p>
          <a:p>
            <a:r>
              <a:rPr lang="en-US" sz="2100" dirty="0">
                <a:solidFill>
                  <a:srgbClr val="000000"/>
                </a:solidFill>
                <a:latin typeface="Trebuchet MS (Body)"/>
              </a:rPr>
              <a:t>Nutrition (World Food </a:t>
            </a:r>
            <a:r>
              <a:rPr lang="en-US" sz="2100" dirty="0" err="1">
                <a:solidFill>
                  <a:srgbClr val="000000"/>
                </a:solidFill>
                <a:latin typeface="Trebuchet MS (Body)"/>
              </a:rPr>
              <a:t>Programme</a:t>
            </a:r>
            <a:r>
              <a:rPr lang="en-US" sz="2100" dirty="0">
                <a:solidFill>
                  <a:srgbClr val="000000"/>
                </a:solidFill>
                <a:latin typeface="Trebuchet MS (Body)"/>
              </a:rPr>
              <a:t>)</a:t>
            </a:r>
          </a:p>
          <a:p>
            <a:pPr lvl="1"/>
            <a:r>
              <a:rPr lang="en-US" sz="1900" dirty="0">
                <a:solidFill>
                  <a:srgbClr val="000000"/>
                </a:solidFill>
                <a:latin typeface="Trebuchet MS (Body)"/>
              </a:rPr>
              <a:t>Nutrition and sanitation education  </a:t>
            </a:r>
          </a:p>
          <a:p>
            <a:pPr lvl="1"/>
            <a:r>
              <a:rPr lang="en-US" sz="1900" dirty="0">
                <a:solidFill>
                  <a:srgbClr val="000000"/>
                </a:solidFill>
                <a:latin typeface="Trebuchet MS (Body)"/>
              </a:rPr>
              <a:t>School-level vegetable gardens   </a:t>
            </a:r>
          </a:p>
          <a:p>
            <a:r>
              <a:rPr lang="en-US" sz="2100" dirty="0">
                <a:solidFill>
                  <a:srgbClr val="000000"/>
                </a:solidFill>
                <a:latin typeface="Trebuchet MS (Body)"/>
              </a:rPr>
              <a:t>Livestock (</a:t>
            </a:r>
            <a:r>
              <a:rPr lang="en-GB" sz="2100" dirty="0" err="1">
                <a:solidFill>
                  <a:srgbClr val="000000"/>
                </a:solidFill>
                <a:latin typeface="Trebuchet MS (Body)"/>
              </a:rPr>
              <a:t>Vétérinaires</a:t>
            </a:r>
            <a:r>
              <a:rPr lang="en-GB" sz="2100" dirty="0">
                <a:solidFill>
                  <a:srgbClr val="000000"/>
                </a:solidFill>
                <a:latin typeface="Trebuchet MS (Body)"/>
              </a:rPr>
              <a:t> Sans </a:t>
            </a:r>
            <a:r>
              <a:rPr lang="en-GB" sz="2100" dirty="0" err="1">
                <a:solidFill>
                  <a:srgbClr val="000000"/>
                </a:solidFill>
                <a:latin typeface="Trebuchet MS (Body)"/>
              </a:rPr>
              <a:t>Frontières</a:t>
            </a:r>
            <a:r>
              <a:rPr lang="en-US" sz="2100" dirty="0">
                <a:solidFill>
                  <a:srgbClr val="000000"/>
                </a:solidFill>
                <a:latin typeface="Trebuchet MS (Body)"/>
              </a:rPr>
              <a:t>)</a:t>
            </a:r>
          </a:p>
          <a:p>
            <a:pPr lvl="1"/>
            <a:r>
              <a:rPr lang="en-US" sz="1900" dirty="0">
                <a:solidFill>
                  <a:srgbClr val="000000"/>
                </a:solidFill>
              </a:rPr>
              <a:t>Vaccination</a:t>
            </a:r>
            <a:r>
              <a:rPr lang="en-US" sz="1900" dirty="0">
                <a:solidFill>
                  <a:srgbClr val="000000"/>
                </a:solidFill>
                <a:latin typeface="Trebuchet MS (Body)"/>
              </a:rPr>
              <a:t> and livestock health education</a:t>
            </a:r>
          </a:p>
          <a:p>
            <a:pPr lvl="1"/>
            <a:endParaRPr lang="en-US" sz="1900" dirty="0">
              <a:solidFill>
                <a:srgbClr val="000000"/>
              </a:solidFill>
              <a:latin typeface="Trebuchet MS (Body)"/>
            </a:endParaRPr>
          </a:p>
          <a:p>
            <a:pPr lvl="1"/>
            <a:endParaRPr lang="en-US" sz="1900" dirty="0">
              <a:solidFill>
                <a:srgbClr val="C00000"/>
              </a:solidFill>
              <a:latin typeface="+mj-lt"/>
            </a:endParaRPr>
          </a:p>
        </p:txBody>
      </p:sp>
      <p:pic>
        <p:nvPicPr>
          <p:cNvPr id="5" name="Picture 4" descr="Text, letter&#10;&#10;Description automatically generated">
            <a:extLst>
              <a:ext uri="{FF2B5EF4-FFF2-40B4-BE49-F238E27FC236}">
                <a16:creationId xmlns:a16="http://schemas.microsoft.com/office/drawing/2014/main" id="{F2E18153-843C-40CF-82D4-3F94CC06E6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40700" y="3037802"/>
            <a:ext cx="2551176" cy="3069084"/>
          </a:xfrm>
          <a:prstGeom prst="rect">
            <a:avLst/>
          </a:prstGeom>
        </p:spPr>
      </p:pic>
    </p:spTree>
    <p:extLst>
      <p:ext uri="{BB962C8B-B14F-4D97-AF65-F5344CB8AC3E}">
        <p14:creationId xmlns:p14="http://schemas.microsoft.com/office/powerpoint/2010/main" val="3803439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08" y="234329"/>
            <a:ext cx="8627793" cy="751114"/>
          </a:xfrm>
        </p:spPr>
        <p:txBody>
          <a:bodyPr>
            <a:normAutofit/>
          </a:bodyPr>
          <a:lstStyle/>
          <a:p>
            <a:r>
              <a:rPr lang="en-US" dirty="0"/>
              <a:t>Maisha Bora Program</a:t>
            </a:r>
          </a:p>
        </p:txBody>
      </p:sp>
      <p:sp>
        <p:nvSpPr>
          <p:cNvPr id="3" name="Content Placeholder 2"/>
          <p:cNvSpPr>
            <a:spLocks noGrp="1"/>
          </p:cNvSpPr>
          <p:nvPr>
            <p:ph idx="1"/>
          </p:nvPr>
        </p:nvSpPr>
        <p:spPr>
          <a:xfrm>
            <a:off x="415917" y="1124711"/>
            <a:ext cx="8691507" cy="5458569"/>
          </a:xfrm>
        </p:spPr>
        <p:txBody>
          <a:bodyPr>
            <a:normAutofit/>
          </a:bodyPr>
          <a:lstStyle/>
          <a:p>
            <a:r>
              <a:rPr lang="en-US" sz="2100" dirty="0">
                <a:solidFill>
                  <a:srgbClr val="000000"/>
                </a:solidFill>
                <a:latin typeface="+mj-lt"/>
              </a:rPr>
              <a:t>Women’s Rights (</a:t>
            </a:r>
            <a:r>
              <a:rPr lang="en-GB" sz="2100" dirty="0">
                <a:solidFill>
                  <a:srgbClr val="000000"/>
                </a:solidFill>
                <a:latin typeface="+mj-lt"/>
              </a:rPr>
              <a:t>Ujamaa Community Resource Trust) </a:t>
            </a:r>
          </a:p>
          <a:p>
            <a:pPr lvl="1"/>
            <a:r>
              <a:rPr lang="en-GB" sz="1900" dirty="0">
                <a:solidFill>
                  <a:srgbClr val="000000"/>
                </a:solidFill>
                <a:latin typeface="+mj-lt"/>
              </a:rPr>
              <a:t>Intimate partner violence </a:t>
            </a:r>
          </a:p>
          <a:p>
            <a:pPr lvl="1"/>
            <a:r>
              <a:rPr lang="en-GB" sz="1900" dirty="0">
                <a:solidFill>
                  <a:srgbClr val="000000"/>
                </a:solidFill>
                <a:latin typeface="+mj-lt"/>
              </a:rPr>
              <a:t>Legal rights (land and livestock ownership)</a:t>
            </a:r>
          </a:p>
          <a:p>
            <a:r>
              <a:rPr lang="en-US" sz="2100" dirty="0">
                <a:solidFill>
                  <a:srgbClr val="000000"/>
                </a:solidFill>
                <a:latin typeface="+mj-lt"/>
              </a:rPr>
              <a:t>Water (Iles de </a:t>
            </a:r>
            <a:r>
              <a:rPr lang="en-US" sz="2100" dirty="0" err="1">
                <a:solidFill>
                  <a:srgbClr val="000000"/>
                </a:solidFill>
                <a:latin typeface="+mj-lt"/>
              </a:rPr>
              <a:t>Paix</a:t>
            </a:r>
            <a:r>
              <a:rPr lang="en-US" sz="2100" dirty="0">
                <a:solidFill>
                  <a:srgbClr val="000000"/>
                </a:solidFill>
                <a:latin typeface="+mj-lt"/>
              </a:rPr>
              <a:t>)</a:t>
            </a:r>
          </a:p>
          <a:p>
            <a:pPr lvl="1">
              <a:spcBef>
                <a:spcPts val="0"/>
              </a:spcBef>
            </a:pPr>
            <a:r>
              <a:rPr lang="en-US" sz="1900" dirty="0">
                <a:solidFill>
                  <a:srgbClr val="000000"/>
                </a:solidFill>
                <a:latin typeface="Trebuchet MS (Body)"/>
              </a:rPr>
              <a:t>Water management </a:t>
            </a:r>
          </a:p>
          <a:p>
            <a:pPr marL="457200" lvl="1" indent="0">
              <a:spcBef>
                <a:spcPts val="0"/>
              </a:spcBef>
              <a:buNone/>
            </a:pPr>
            <a:r>
              <a:rPr lang="en-US" sz="1900" dirty="0">
                <a:solidFill>
                  <a:srgbClr val="000000"/>
                </a:solidFill>
                <a:latin typeface="Trebuchet MS (Body)"/>
              </a:rPr>
              <a:t>committees </a:t>
            </a:r>
          </a:p>
          <a:p>
            <a:pPr marL="457200" lvl="1" indent="0">
              <a:spcBef>
                <a:spcPts val="0"/>
              </a:spcBef>
              <a:buNone/>
            </a:pPr>
            <a:r>
              <a:rPr lang="en-US" sz="1900" dirty="0">
                <a:solidFill>
                  <a:srgbClr val="000000"/>
                </a:solidFill>
                <a:latin typeface="Trebuchet MS (Body)"/>
              </a:rPr>
              <a:t>(50% women, who can </a:t>
            </a:r>
          </a:p>
          <a:p>
            <a:pPr marL="457200" lvl="1" indent="0">
              <a:spcBef>
                <a:spcPts val="0"/>
              </a:spcBef>
              <a:buNone/>
            </a:pPr>
            <a:r>
              <a:rPr lang="en-US" sz="1900" dirty="0">
                <a:solidFill>
                  <a:srgbClr val="000000"/>
                </a:solidFill>
                <a:latin typeface="Trebuchet MS (Body)"/>
              </a:rPr>
              <a:t>read/write)</a:t>
            </a:r>
          </a:p>
          <a:p>
            <a:pPr lvl="1">
              <a:spcBef>
                <a:spcPts val="0"/>
              </a:spcBef>
            </a:pPr>
            <a:r>
              <a:rPr lang="en-US" sz="1900" dirty="0">
                <a:solidFill>
                  <a:srgbClr val="000000"/>
                </a:solidFill>
                <a:latin typeface="Trebuchet MS (Body)"/>
              </a:rPr>
              <a:t>Constructing/rehab </a:t>
            </a:r>
          </a:p>
          <a:p>
            <a:pPr marL="457200" lvl="1" indent="0">
              <a:spcBef>
                <a:spcPts val="0"/>
              </a:spcBef>
              <a:buNone/>
            </a:pPr>
            <a:r>
              <a:rPr lang="en-US" sz="1900" dirty="0">
                <a:solidFill>
                  <a:srgbClr val="000000"/>
                </a:solidFill>
                <a:latin typeface="Trebuchet MS (Body)"/>
              </a:rPr>
              <a:t>water access, water </a:t>
            </a:r>
          </a:p>
          <a:p>
            <a:pPr marL="457200" lvl="1" indent="0">
              <a:spcBef>
                <a:spcPts val="0"/>
              </a:spcBef>
              <a:buNone/>
            </a:pPr>
            <a:r>
              <a:rPr lang="en-US" sz="1900" dirty="0">
                <a:solidFill>
                  <a:srgbClr val="000000"/>
                </a:solidFill>
                <a:latin typeface="Trebuchet MS (Body)"/>
              </a:rPr>
              <a:t>management</a:t>
            </a:r>
          </a:p>
          <a:p>
            <a:pPr lvl="1"/>
            <a:endParaRPr lang="en-US" sz="2000" dirty="0"/>
          </a:p>
        </p:txBody>
      </p:sp>
      <p:pic>
        <p:nvPicPr>
          <p:cNvPr id="6" name="Content Placeholder 4">
            <a:extLst>
              <a:ext uri="{FF2B5EF4-FFF2-40B4-BE49-F238E27FC236}">
                <a16:creationId xmlns:a16="http://schemas.microsoft.com/office/drawing/2014/main" id="{B48B3235-81E5-448B-A0E4-3C81C36C193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3764" y="2542032"/>
            <a:ext cx="4884319" cy="3453242"/>
          </a:xfrm>
          <a:prstGeom prst="rect">
            <a:avLst/>
          </a:prstGeom>
        </p:spPr>
      </p:pic>
    </p:spTree>
    <p:extLst>
      <p:ext uri="{BB962C8B-B14F-4D97-AF65-F5344CB8AC3E}">
        <p14:creationId xmlns:p14="http://schemas.microsoft.com/office/powerpoint/2010/main" val="1756904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100" y="249013"/>
            <a:ext cx="8425912" cy="751114"/>
          </a:xfrm>
        </p:spPr>
        <p:txBody>
          <a:bodyPr/>
          <a:lstStyle/>
          <a:p>
            <a:r>
              <a:rPr lang="en-US" dirty="0"/>
              <a:t>Theory of Change</a:t>
            </a:r>
          </a:p>
        </p:txBody>
      </p:sp>
      <p:sp>
        <p:nvSpPr>
          <p:cNvPr id="3" name="Content Placeholder 2"/>
          <p:cNvSpPr>
            <a:spLocks noGrp="1"/>
          </p:cNvSpPr>
          <p:nvPr>
            <p:ph idx="1"/>
          </p:nvPr>
        </p:nvSpPr>
        <p:spPr>
          <a:xfrm>
            <a:off x="332301" y="1267788"/>
            <a:ext cx="8648005" cy="4546356"/>
          </a:xfrm>
        </p:spPr>
        <p:txBody>
          <a:bodyPr>
            <a:normAutofit fontScale="92500" lnSpcReduction="20000"/>
          </a:bodyPr>
          <a:lstStyle/>
          <a:p>
            <a:pPr marL="0" indent="0">
              <a:buNone/>
            </a:pPr>
            <a:r>
              <a:rPr lang="en-US" sz="2400" dirty="0">
                <a:solidFill>
                  <a:srgbClr val="000000"/>
                </a:solidFill>
              </a:rPr>
              <a:t>Focus on creating the </a:t>
            </a:r>
            <a:r>
              <a:rPr lang="en-US" sz="2400" i="1" dirty="0">
                <a:solidFill>
                  <a:srgbClr val="000000"/>
                </a:solidFill>
              </a:rPr>
              <a:t>settings</a:t>
            </a:r>
            <a:r>
              <a:rPr lang="en-US" sz="2400" dirty="0">
                <a:solidFill>
                  <a:srgbClr val="000000"/>
                </a:solidFill>
              </a:rPr>
              <a:t> that can create access to the </a:t>
            </a:r>
            <a:r>
              <a:rPr lang="en-US" sz="2400" i="1" dirty="0">
                <a:solidFill>
                  <a:srgbClr val="000000"/>
                </a:solidFill>
              </a:rPr>
              <a:t>sources</a:t>
            </a:r>
            <a:r>
              <a:rPr lang="en-US" sz="2400" dirty="0">
                <a:solidFill>
                  <a:srgbClr val="000000"/>
                </a:solidFill>
              </a:rPr>
              <a:t> of empowerment (Kishor and </a:t>
            </a:r>
            <a:r>
              <a:rPr lang="en-US" sz="2400" dirty="0" err="1">
                <a:solidFill>
                  <a:srgbClr val="000000"/>
                </a:solidFill>
              </a:rPr>
              <a:t>Lekha</a:t>
            </a:r>
            <a:r>
              <a:rPr lang="en-US" sz="2400" dirty="0">
                <a:solidFill>
                  <a:srgbClr val="000000"/>
                </a:solidFill>
              </a:rPr>
              <a:t>, 2008)</a:t>
            </a:r>
          </a:p>
          <a:p>
            <a:r>
              <a:rPr lang="en-US" sz="2400" dirty="0">
                <a:solidFill>
                  <a:srgbClr val="000000"/>
                </a:solidFill>
              </a:rPr>
              <a:t>Access to credit and markets</a:t>
            </a:r>
          </a:p>
          <a:p>
            <a:r>
              <a:rPr lang="en-US" sz="2400" dirty="0">
                <a:solidFill>
                  <a:srgbClr val="000000"/>
                </a:solidFill>
              </a:rPr>
              <a:t>Information</a:t>
            </a:r>
          </a:p>
          <a:p>
            <a:pPr lvl="1"/>
            <a:r>
              <a:rPr lang="en-US" sz="2000" dirty="0">
                <a:solidFill>
                  <a:srgbClr val="000000"/>
                </a:solidFill>
              </a:rPr>
              <a:t>Increasing knowledge about livestock, agriculture, sanitation, and  nutrition, human rights</a:t>
            </a:r>
          </a:p>
          <a:p>
            <a:pPr lvl="1"/>
            <a:r>
              <a:rPr lang="en-US" sz="2000" dirty="0">
                <a:solidFill>
                  <a:srgbClr val="000000"/>
                </a:solidFill>
              </a:rPr>
              <a:t>Business and entrepreneurial training</a:t>
            </a:r>
          </a:p>
          <a:p>
            <a:r>
              <a:rPr lang="en-US" sz="2400" dirty="0">
                <a:solidFill>
                  <a:srgbClr val="000000"/>
                </a:solidFill>
              </a:rPr>
              <a:t>Social capital  </a:t>
            </a:r>
          </a:p>
          <a:p>
            <a:pPr lvl="1"/>
            <a:r>
              <a:rPr lang="en-US" sz="2000" dirty="0">
                <a:solidFill>
                  <a:srgbClr val="000000"/>
                </a:solidFill>
              </a:rPr>
              <a:t>Through participation in groups and building social networks</a:t>
            </a:r>
          </a:p>
          <a:p>
            <a:pPr lvl="1"/>
            <a:r>
              <a:rPr lang="en-US" sz="2000" dirty="0">
                <a:solidFill>
                  <a:srgbClr val="000000"/>
                </a:solidFill>
              </a:rPr>
              <a:t>Understanding rights and learning to communicate</a:t>
            </a:r>
          </a:p>
          <a:p>
            <a:r>
              <a:rPr lang="en-US" sz="2400" dirty="0">
                <a:solidFill>
                  <a:srgbClr val="000000"/>
                </a:solidFill>
                <a:latin typeface="Trebuchet MS (Body)"/>
              </a:rPr>
              <a:t>Alleviating time constraints</a:t>
            </a:r>
          </a:p>
          <a:p>
            <a:pPr lvl="1"/>
            <a:r>
              <a:rPr lang="en-US" sz="2000" dirty="0">
                <a:solidFill>
                  <a:srgbClr val="000000"/>
                </a:solidFill>
                <a:latin typeface="Trebuchet MS (Body)"/>
              </a:rPr>
              <a:t>Spend less time fetching water</a:t>
            </a:r>
          </a:p>
        </p:txBody>
      </p:sp>
    </p:spTree>
    <p:extLst>
      <p:ext uri="{BB962C8B-B14F-4D97-AF65-F5344CB8AC3E}">
        <p14:creationId xmlns:p14="http://schemas.microsoft.com/office/powerpoint/2010/main" val="406041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30" y="212681"/>
            <a:ext cx="8425912" cy="751114"/>
          </a:xfrm>
        </p:spPr>
        <p:txBody>
          <a:bodyPr/>
          <a:lstStyle/>
          <a:p>
            <a:r>
              <a:rPr lang="en-US" dirty="0"/>
              <a:t>Data Collection</a:t>
            </a:r>
          </a:p>
        </p:txBody>
      </p:sp>
      <p:sp>
        <p:nvSpPr>
          <p:cNvPr id="3" name="Content Placeholder 2"/>
          <p:cNvSpPr>
            <a:spLocks noGrp="1"/>
          </p:cNvSpPr>
          <p:nvPr>
            <p:ph idx="1"/>
          </p:nvPr>
        </p:nvSpPr>
        <p:spPr>
          <a:xfrm>
            <a:off x="240030" y="973246"/>
            <a:ext cx="4789170" cy="5055826"/>
          </a:xfrm>
        </p:spPr>
        <p:txBody>
          <a:bodyPr>
            <a:normAutofit/>
          </a:bodyPr>
          <a:lstStyle/>
          <a:p>
            <a:r>
              <a:rPr lang="en-US" sz="2000" dirty="0"/>
              <a:t>Baseline data collected in 2016</a:t>
            </a:r>
          </a:p>
          <a:p>
            <a:r>
              <a:rPr lang="en-US" sz="2000" dirty="0" err="1"/>
              <a:t>Endline</a:t>
            </a:r>
            <a:r>
              <a:rPr lang="en-US" sz="2000" dirty="0"/>
              <a:t> data collected in 2019/20</a:t>
            </a:r>
          </a:p>
          <a:p>
            <a:pPr marL="0" indent="0">
              <a:buNone/>
            </a:pPr>
            <a:endParaRPr lang="en-US" sz="2000" dirty="0"/>
          </a:p>
          <a:p>
            <a:pPr marL="0" indent="0">
              <a:buNone/>
            </a:pPr>
            <a:endParaRPr lang="en-US" sz="2000" dirty="0"/>
          </a:p>
          <a:p>
            <a:r>
              <a:rPr lang="en-US" sz="2000" dirty="0"/>
              <a:t>14 villages (7 treated)</a:t>
            </a:r>
          </a:p>
          <a:p>
            <a:pPr marL="0" indent="0">
              <a:buNone/>
            </a:pPr>
            <a:endParaRPr lang="en-US" sz="2000" dirty="0"/>
          </a:p>
          <a:p>
            <a:endParaRPr lang="en-US" sz="2000" dirty="0"/>
          </a:p>
          <a:p>
            <a:r>
              <a:rPr lang="en-US" sz="2000" dirty="0"/>
              <a:t>1,072 </a:t>
            </a:r>
            <a:r>
              <a:rPr lang="en-US" sz="2000" dirty="0" err="1"/>
              <a:t>Endline</a:t>
            </a:r>
            <a:r>
              <a:rPr lang="en-US" sz="2000" dirty="0"/>
              <a:t> individuals</a:t>
            </a:r>
          </a:p>
          <a:p>
            <a:pPr lvl="1"/>
            <a:r>
              <a:rPr lang="en-US" sz="2000" dirty="0"/>
              <a:t>367 Men / 705 Women</a:t>
            </a:r>
          </a:p>
          <a:p>
            <a:pPr lvl="1"/>
            <a:endParaRPr lang="en-US" sz="2000" dirty="0"/>
          </a:p>
          <a:p>
            <a:pPr marL="457200" lvl="1" indent="0">
              <a:buNone/>
            </a:pPr>
            <a:endParaRPr lang="en-US" sz="2000" dirty="0"/>
          </a:p>
          <a:p>
            <a:pPr lvl="1"/>
            <a:endParaRPr lang="en-US" dirty="0">
              <a:highlight>
                <a:srgbClr val="FFFF00"/>
              </a:highlight>
            </a:endParaRPr>
          </a:p>
        </p:txBody>
      </p:sp>
      <p:pic>
        <p:nvPicPr>
          <p:cNvPr id="5" name="Picture 4" descr="A person wearing a costume&#10;&#10;Description automatically generated">
            <a:extLst>
              <a:ext uri="{FF2B5EF4-FFF2-40B4-BE49-F238E27FC236}">
                <a16:creationId xmlns:a16="http://schemas.microsoft.com/office/drawing/2014/main" id="{3CC2C7DD-5D49-47C2-87F6-2C2F153FCC2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4525381" y="1529779"/>
            <a:ext cx="4847421" cy="3635566"/>
          </a:xfrm>
          <a:prstGeom prst="rect">
            <a:avLst/>
          </a:prstGeom>
        </p:spPr>
      </p:pic>
    </p:spTree>
    <p:extLst>
      <p:ext uri="{BB962C8B-B14F-4D97-AF65-F5344CB8AC3E}">
        <p14:creationId xmlns:p14="http://schemas.microsoft.com/office/powerpoint/2010/main" val="3239227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32B0E-0E96-4096-84C6-D43901A398AC}"/>
              </a:ext>
            </a:extLst>
          </p:cNvPr>
          <p:cNvSpPr>
            <a:spLocks noGrp="1"/>
          </p:cNvSpPr>
          <p:nvPr>
            <p:ph type="title"/>
          </p:nvPr>
        </p:nvSpPr>
        <p:spPr/>
        <p:txBody>
          <a:bodyPr/>
          <a:lstStyle/>
          <a:p>
            <a:r>
              <a:rPr lang="en-US" dirty="0"/>
              <a:t>Empirical Strategy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952835B-DE48-411E-BE78-F55E2657DFC5}"/>
                  </a:ext>
                </a:extLst>
              </p:cNvPr>
              <p:cNvSpPr>
                <a:spLocks noGrp="1"/>
              </p:cNvSpPr>
              <p:nvPr>
                <p:ph idx="1"/>
              </p:nvPr>
            </p:nvSpPr>
            <p:spPr>
              <a:xfrm>
                <a:off x="377123" y="1430034"/>
                <a:ext cx="8425913" cy="4629243"/>
              </a:xfrm>
            </p:spPr>
            <p:txBody>
              <a:bodyPr>
                <a:normAutofit/>
              </a:bodyPr>
              <a:lstStyle/>
              <a:p>
                <a:pPr marL="0" indent="0">
                  <a:buNone/>
                </a:pPr>
                <a:endParaRPr lang="en-US" i="1" dirty="0">
                  <a:latin typeface="Cambria Math" panose="02040503050406030204" pitchFamily="18" charset="0"/>
                </a:endParaRPr>
              </a:p>
              <a:p>
                <a:pPr marL="0" indent="0">
                  <a:buNone/>
                </a:pPr>
                <a:r>
                  <a:rPr lang="en-US" i="1" dirty="0">
                    <a:latin typeface="Cambria Math" panose="02040503050406030204" pitchFamily="18" charset="0"/>
                  </a:rPr>
                  <a:t>Difference-in-Differences (DID)</a:t>
                </a:r>
              </a:p>
              <a:p>
                <a:pPr marL="0" indent="0">
                  <a:buNone/>
                </a:pPr>
                <a:endParaRPr lang="en-US"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𝑖𝑡</m:t>
                          </m:r>
                        </m:sub>
                      </m:sSub>
                      <m:r>
                        <a:rPr lang="en-US" i="1">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0</m:t>
                          </m:r>
                        </m:sub>
                      </m:sSub>
                      <m:sSub>
                        <m:sSubPr>
                          <m:ctrlPr>
                            <a:rPr lang="en-US" i="1">
                              <a:latin typeface="Cambria Math" panose="02040503050406030204" pitchFamily="18" charset="0"/>
                            </a:rPr>
                          </m:ctrlPr>
                        </m:sSub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𝑇</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2</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3</m:t>
                              </m:r>
                            </m:sub>
                          </m:sSub>
                          <m:r>
                            <a:rPr lang="en-US" b="0" i="1" smtClean="0">
                              <a:latin typeface="Cambria Math" panose="02040503050406030204" pitchFamily="18" charset="0"/>
                            </a:rPr>
                            <m:t>𝑇</m:t>
                          </m:r>
                          <m:r>
                            <a:rPr lang="en-US" b="0" i="1" smtClean="0">
                              <a:latin typeface="Cambria Math" panose="02040503050406030204" pitchFamily="18" charset="0"/>
                            </a:rPr>
                            <m:t>+ </m:t>
                          </m:r>
                          <m:r>
                            <a:rPr lang="en-US" i="1">
                              <a:latin typeface="Cambria Math" panose="02040503050406030204" pitchFamily="18" charset="0"/>
                            </a:rPr>
                            <m:t>𝑋</m:t>
                          </m:r>
                        </m:e>
                        <m:sub>
                          <m:r>
                            <a:rPr lang="en-US" b="0" i="1" smtClean="0">
                              <a:latin typeface="Cambria Math" panose="02040503050406030204" pitchFamily="18" charset="0"/>
                            </a:rPr>
                            <m:t>𝑖𝑡</m:t>
                          </m:r>
                        </m:sub>
                      </m:sSub>
                      <m:r>
                        <a:rPr lang="en-US" i="1">
                          <a:latin typeface="Cambria Math" panose="02040503050406030204" pitchFamily="18" charset="0"/>
                        </a:rPr>
                        <m:t>𝛽</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𝜖</m:t>
                          </m:r>
                        </m:e>
                        <m:sub>
                          <m:r>
                            <a:rPr lang="en-US" b="0" i="1" smtClean="0">
                              <a:latin typeface="Cambria Math" panose="02040503050406030204" pitchFamily="18" charset="0"/>
                            </a:rPr>
                            <m:t>𝑖𝑡</m:t>
                          </m:r>
                        </m:sub>
                      </m:sSub>
                    </m:oMath>
                  </m:oMathPara>
                </a14:m>
                <a:endParaRPr lang="en-US" sz="2000" dirty="0"/>
              </a:p>
              <a:p>
                <a:endParaRPr lang="en-US" dirty="0"/>
              </a:p>
              <a:p>
                <a:pPr marL="0" indent="0">
                  <a:buNone/>
                </a:pPr>
                <a:r>
                  <a:rPr lang="en-US" i="1" dirty="0">
                    <a:latin typeface="Cambria Math" panose="02040503050406030204" pitchFamily="18" charset="0"/>
                  </a:rPr>
                  <a:t>DID with Propensity Score Matching and Weighting</a:t>
                </a:r>
              </a:p>
              <a:p>
                <a:pPr marL="0" indent="0">
                  <a:buNone/>
                </a:pPr>
                <a:r>
                  <a:rPr lang="en-US" i="1" dirty="0">
                    <a:latin typeface="Cambria Math" panose="02040503050406030204" pitchFamily="18" charset="0"/>
                  </a:rPr>
                  <a:t>	 (1) Nearest neighbor with replacement</a:t>
                </a:r>
              </a:p>
              <a:p>
                <a:pPr marL="0" indent="0">
                  <a:buNone/>
                </a:pPr>
                <a:r>
                  <a:rPr lang="en-US" i="1" dirty="0">
                    <a:latin typeface="Cambria Math" panose="02040503050406030204" pitchFamily="18" charset="0"/>
                  </a:rPr>
                  <a:t>	(2) </a:t>
                </a:r>
                <a:r>
                  <a:rPr lang="en-US" i="1" dirty="0" err="1">
                    <a:latin typeface="Cambria Math" panose="02040503050406030204" pitchFamily="18" charset="0"/>
                  </a:rPr>
                  <a:t>Epanechnikov</a:t>
                </a:r>
                <a:r>
                  <a:rPr lang="en-US" i="1" dirty="0">
                    <a:latin typeface="Cambria Math" panose="02040503050406030204" pitchFamily="18" charset="0"/>
                  </a:rPr>
                  <a:t> kernel</a:t>
                </a:r>
              </a:p>
              <a:p>
                <a:pPr marL="0" indent="0">
                  <a:buNone/>
                </a:pPr>
                <a:r>
                  <a:rPr lang="en-US" i="1" dirty="0">
                    <a:latin typeface="Cambria Math" panose="02040503050406030204" pitchFamily="18" charset="0"/>
                  </a:rPr>
                  <a:t>	(3) Radius with a caliper of 0.01</a:t>
                </a:r>
              </a:p>
              <a:p>
                <a:pPr marL="0" indent="0">
                  <a:buNone/>
                </a:pPr>
                <a:r>
                  <a:rPr lang="en-US" i="1" dirty="0">
                    <a:latin typeface="Cambria Math" panose="02040503050406030204" pitchFamily="18" charset="0"/>
                  </a:rPr>
                  <a:t>	(4) </a:t>
                </a:r>
                <a:r>
                  <a:rPr lang="en-US" i="1" dirty="0" err="1">
                    <a:latin typeface="Cambria Math" panose="02040503050406030204" pitchFamily="18" charset="0"/>
                  </a:rPr>
                  <a:t>Mahalanobis</a:t>
                </a:r>
                <a:endParaRPr lang="en-US" i="1" dirty="0">
                  <a:latin typeface="Cambria Math" panose="02040503050406030204" pitchFamily="18" charset="0"/>
                </a:endParaRPr>
              </a:p>
              <a:p>
                <a:pPr marL="0" indent="0">
                  <a:buNone/>
                </a:pPr>
                <a:r>
                  <a:rPr lang="en-US" i="1" dirty="0">
                    <a:latin typeface="Cambria Math" panose="02040503050406030204" pitchFamily="18" charset="0"/>
                  </a:rPr>
                  <a:t>	(5) Inverse probability treatment weighting (IPTW)</a:t>
                </a:r>
              </a:p>
              <a:p>
                <a:pPr marL="0" indent="0">
                  <a:buNone/>
                </a:pPr>
                <a:endParaRPr lang="en-US" i="1" dirty="0">
                  <a:latin typeface="Cambria Math" panose="02040503050406030204" pitchFamily="18" charset="0"/>
                </a:endParaRPr>
              </a:p>
              <a:p>
                <a:pPr marL="0" indent="0">
                  <a:buNone/>
                </a:pPr>
                <a:endParaRPr lang="en-US" dirty="0"/>
              </a:p>
            </p:txBody>
          </p:sp>
        </mc:Choice>
        <mc:Fallback xmlns="">
          <p:sp>
            <p:nvSpPr>
              <p:cNvPr id="3" name="Content Placeholder 2">
                <a:extLst>
                  <a:ext uri="{FF2B5EF4-FFF2-40B4-BE49-F238E27FC236}">
                    <a16:creationId xmlns:a16="http://schemas.microsoft.com/office/drawing/2014/main" id="{B952835B-DE48-411E-BE78-F55E2657DFC5}"/>
                  </a:ext>
                </a:extLst>
              </p:cNvPr>
              <p:cNvSpPr>
                <a:spLocks noGrp="1" noRot="1" noChangeAspect="1" noMove="1" noResize="1" noEditPoints="1" noAdjustHandles="1" noChangeArrowheads="1" noChangeShapeType="1" noTextEdit="1"/>
              </p:cNvSpPr>
              <p:nvPr>
                <p:ph idx="1"/>
              </p:nvPr>
            </p:nvSpPr>
            <p:spPr>
              <a:xfrm>
                <a:off x="377123" y="1430034"/>
                <a:ext cx="8425913" cy="4629243"/>
              </a:xfrm>
              <a:blipFill>
                <a:blip r:embed="rId2"/>
                <a:stretch>
                  <a:fillRect l="-651"/>
                </a:stretch>
              </a:blipFill>
            </p:spPr>
            <p:txBody>
              <a:bodyPr/>
              <a:lstStyle/>
              <a:p>
                <a:r>
                  <a:rPr lang="en-US">
                    <a:noFill/>
                  </a:rPr>
                  <a:t> </a:t>
                </a:r>
              </a:p>
            </p:txBody>
          </p:sp>
        </mc:Fallback>
      </mc:AlternateContent>
    </p:spTree>
    <p:extLst>
      <p:ext uri="{BB962C8B-B14F-4D97-AF65-F5344CB8AC3E}">
        <p14:creationId xmlns:p14="http://schemas.microsoft.com/office/powerpoint/2010/main" val="406964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CE966B5-6401-43D6-AC43-CF4F86C21618}"/>
              </a:ext>
            </a:extLst>
          </p:cNvPr>
          <p:cNvPicPr>
            <a:picLocks noChangeAspect="1"/>
          </p:cNvPicPr>
          <p:nvPr/>
        </p:nvPicPr>
        <p:blipFill>
          <a:blip r:embed="rId2"/>
          <a:stretch>
            <a:fillRect/>
          </a:stretch>
        </p:blipFill>
        <p:spPr>
          <a:xfrm>
            <a:off x="0" y="-1"/>
            <a:ext cx="9412941" cy="6848925"/>
          </a:xfrm>
          <a:prstGeom prst="rect">
            <a:avLst/>
          </a:prstGeom>
        </p:spPr>
      </p:pic>
    </p:spTree>
    <p:extLst>
      <p:ext uri="{BB962C8B-B14F-4D97-AF65-F5344CB8AC3E}">
        <p14:creationId xmlns:p14="http://schemas.microsoft.com/office/powerpoint/2010/main" val="11545816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Maisha Bora: Food Security Program in Maasai Households&amp;quot;&quot;/&gt;&lt;property id=&quot;20307&quot; value=&quot;302&quot;/&gt;&lt;/object&gt;&lt;object type=&quot;3&quot; unique_id=&quot;10004&quot;&gt;&lt;property id=&quot;20148&quot; value=&quot;5&quot;/&gt;&lt;property id=&quot;20300&quot; value=&quot;Slide 2 - &amp;quot;Project Overview&amp;quot;&quot;/&gt;&lt;property id=&quot;20307&quot; value=&quot;303&quot;/&gt;&lt;/object&gt;&lt;object type=&quot;3&quot; unique_id=&quot;10005&quot;&gt;&lt;property id=&quot;20148&quot; value=&quot;5&quot;/&gt;&lt;property id=&quot;20300&quot; value=&quot;Slide 6 - &amp;quot;Baseline Pro-WEAI Results: Percent of Women Above Adequacy Threshold in Intrinsic Agency   &amp;quot;&quot;/&gt;&lt;property id=&quot;20307&quot; value=&quot;306&quot;/&gt;&lt;/object&gt;&lt;object type=&quot;3&quot; unique_id=&quot;10007&quot;&gt;&lt;property id=&quot;20148&quot; value=&quot;5&quot;/&gt;&lt;property id=&quot;20300&quot; value=&quot;Slide 9 - &amp;quot;Successes and challenges of pro-WEAI&amp;quot;&quot;/&gt;&lt;property id=&quot;20307&quot; value=&quot;314&quot;/&gt;&lt;/object&gt;&lt;object type=&quot;3&quot; unique_id=&quot;10008&quot;&gt;&lt;property id=&quot;20148&quot; value=&quot;5&quot;/&gt;&lt;property id=&quot;20300&quot; value=&quot;Slide 10 - &amp;quot;Changes to instruments or project&amp;quot;&quot;/&gt;&lt;property id=&quot;20307&quot; value=&quot;311&quot;/&gt;&lt;/object&gt;&lt;object type=&quot;3&quot; unique_id=&quot;10009&quot;&gt;&lt;property id=&quot;20148&quot; value=&quot;5&quot;/&gt;&lt;property id=&quot;20300&quot; value=&quot;Slide 11 - &amp;quot;Maisha Bora Timeline &amp;quot;&quot;/&gt;&lt;property id=&quot;20307&quot; value=&quot;312&quot;/&gt;&lt;/object&gt;&lt;object type=&quot;3&quot; unique_id=&quot;10019&quot;&gt;&lt;property id=&quot;20148&quot; value=&quot;5&quot;/&gt;&lt;property id=&quot;20300&quot; value=&quot;Slide 5 - &amp;quot;Baseline Pro-WEAI Results: Summary &amp;quot;&quot;/&gt;&lt;property id=&quot;20307&quot; value=&quot;318&quot;/&gt;&lt;/object&gt;&lt;object type=&quot;3&quot; unique_id=&quot;10020&quot;&gt;&lt;property id=&quot;20148&quot; value=&quot;5&quot;/&gt;&lt;property id=&quot;20300&quot; value=&quot;Slide 7 - &amp;quot;Baseline Pro-WEAI results: Percent of Women Above Adequacy Threshold in Collective Agency via Group Membership&amp;quot;&quot;/&gt;&lt;property id=&quot;20307&quot; value=&quot;316&quot;/&gt;&lt;/object&gt;&lt;object type=&quot;3&quot; unique_id=&quot;10021&quot;&gt;&lt;property id=&quot;20148&quot; value=&quot;5&quot;/&gt;&lt;property id=&quot;20300&quot; value=&quot;Slide 8 - &amp;quot;Baseline Pro-WEAI Results: Percent of Women Above Adequacy Threshold in Instrumental Agency &amp;quot;&quot;/&gt;&lt;property id=&quot;20307&quot; value=&quot;317&quot;/&gt;&lt;/object&gt;&lt;object type=&quot;3&quot; unique_id=&quot;10023&quot;&gt;&lt;property id=&quot;20148&quot; value=&quot;5&quot;/&gt;&lt;property id=&quot;20300&quot; value=&quot;Slide 3 - &amp;quot;Impacts on Empowerment Project &amp;quot;&quot;/&gt;&lt;property id=&quot;20307&quot; value=&quot;319&quot;/&gt;&lt;/object&gt;&lt;object type=&quot;3&quot; unique_id=&quot;10024&quot;&gt;&lt;property id=&quot;20148&quot; value=&quot;5&quot;/&gt;&lt;property id=&quot;20300&quot; value=&quot;Slide 4 - &amp;quot;Theory of Change&amp;quot;&quot;/&gt;&lt;property id=&quot;20307&quot; value=&quot;320&quot;/&gt;&lt;/object&gt;&lt;/object&gt;&lt;object type=&quot;8&quot; unique_id=&quot;10018&quot;&gt;&lt;/object&gt;&lt;/object&gt;&lt;/database&gt;"/>
  <p:tag name="SECTOMILLISECCONVERTED" val="1"/>
</p:tagLst>
</file>

<file path=ppt/theme/theme1.xml><?xml version="1.0" encoding="utf-8"?>
<a:theme xmlns:a="http://schemas.openxmlformats.org/drawingml/2006/main" name="Facet">
  <a:themeElements>
    <a:clrScheme name="GAAP">
      <a:dk1>
        <a:srgbClr val="96B943"/>
      </a:dk1>
      <a:lt1>
        <a:srgbClr val="FFFFFF"/>
      </a:lt1>
      <a:dk2>
        <a:srgbClr val="FFFFFF"/>
      </a:dk2>
      <a:lt2>
        <a:srgbClr val="FFFFFF"/>
      </a:lt2>
      <a:accent1>
        <a:srgbClr val="441D61"/>
      </a:accent1>
      <a:accent2>
        <a:srgbClr val="54A021"/>
      </a:accent2>
      <a:accent3>
        <a:srgbClr val="E6B91E"/>
      </a:accent3>
      <a:accent4>
        <a:srgbClr val="7030A0"/>
      </a:accent4>
      <a:accent5>
        <a:srgbClr val="441D61"/>
      </a:accent5>
      <a:accent6>
        <a:srgbClr val="918655"/>
      </a:accent6>
      <a:hlink>
        <a:srgbClr val="99CA3C"/>
      </a:hlink>
      <a:folHlink>
        <a:srgbClr val="647B2D"/>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GAAP_Powerpoint_v4.potx" id="{5CADCB96-1EF5-43C5-A522-8A6CF482246E}" vid="{3C6DEB89-F59E-467F-A7D2-3446722A75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67154C5-EBB8-4F0F-9305-59F83380F1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AE5C18-4809-4E9B-9DC1-EA1854755D7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5A4D3BA-1901-4316-B107-4CB6385316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GAAP_Powerpoint_v5</Template>
  <TotalTime>10415</TotalTime>
  <Words>2064</Words>
  <Application>Microsoft Office PowerPoint</Application>
  <PresentationFormat>On-screen Show (4:3)</PresentationFormat>
  <Paragraphs>188</Paragraphs>
  <Slides>32</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Cambria Math</vt:lpstr>
      <vt:lpstr>Trebuchet MS</vt:lpstr>
      <vt:lpstr>Trebuchet MS (Body)</vt:lpstr>
      <vt:lpstr>Wingdings 3</vt:lpstr>
      <vt:lpstr>Facet</vt:lpstr>
      <vt:lpstr>WE4.2: Pastoralists and Power:  The Impact of a Food Security Program on Women’s Agency in Northern Tanzania</vt:lpstr>
      <vt:lpstr>What is the impact of a women’s empowerment and food security program on agency (as measured using the Pro-WEAI) in an extremely patriarchal society?</vt:lpstr>
      <vt:lpstr>Longido &amp; Simanjiro Districts  Northern Tanzania</vt:lpstr>
      <vt:lpstr>Maisha Bora Program</vt:lpstr>
      <vt:lpstr>Maisha Bora Program</vt:lpstr>
      <vt:lpstr>Theory of Change</vt:lpstr>
      <vt:lpstr>Data Collection</vt:lpstr>
      <vt:lpstr>Empirical Strategy  </vt:lpstr>
      <vt:lpstr>PowerPoint Presentation</vt:lpstr>
      <vt:lpstr>PowerPoint Presentation</vt:lpstr>
      <vt:lpstr>PowerPoint Presentation</vt:lpstr>
      <vt:lpstr>Marginal Treatment Effects with FE </vt:lpstr>
      <vt:lpstr>Food Security  Cross-Sectional Correlations</vt:lpstr>
      <vt:lpstr>Intimate Partner Violence  Cross-Sectional Correlations</vt:lpstr>
      <vt:lpstr>Conclusion</vt:lpstr>
      <vt:lpstr>Background</vt:lpstr>
      <vt:lpstr>Unmatched Descriptive Statistics</vt:lpstr>
      <vt:lpstr>PowerPoint Presentation</vt:lpstr>
      <vt:lpstr>PowerPoint Presentation</vt:lpstr>
      <vt:lpstr>PowerPoint Presentation</vt:lpstr>
      <vt:lpstr>Conclusion</vt:lpstr>
      <vt:lpstr>CGM Adjustment for Few Clusters</vt:lpstr>
      <vt:lpstr>PowerPoint Presentation</vt:lpstr>
      <vt:lpstr>Instrumental Agency</vt:lpstr>
      <vt:lpstr>Collective Agency</vt:lpstr>
      <vt:lpstr>Increase in Empowerment</vt:lpstr>
      <vt:lpstr>Qualitative: Intrinsic Agency</vt:lpstr>
      <vt:lpstr>Instrumental Agency:    </vt:lpstr>
      <vt:lpstr>Instrumental Agency:</vt:lpstr>
      <vt:lpstr>Collective Agency</vt:lpstr>
      <vt:lpstr>Qualitative: Food Insecurity</vt:lpstr>
      <vt:lpstr>Qualitative: Intimate Partner Violence</vt:lpstr>
    </vt:vector>
  </TitlesOfParts>
  <Company>IFPRI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Seymour, Greg (PIM-IFPRI)</dc:creator>
  <cp:lastModifiedBy>Peter Ballantyne</cp:lastModifiedBy>
  <cp:revision>351</cp:revision>
  <cp:lastPrinted>2014-03-13T16:17:57Z</cp:lastPrinted>
  <dcterms:created xsi:type="dcterms:W3CDTF">2014-04-14T18:59:11Z</dcterms:created>
  <dcterms:modified xsi:type="dcterms:W3CDTF">2021-12-21T16:01:33Z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