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0"/>
  </p:notesMasterIdLst>
  <p:handoutMasterIdLst>
    <p:handoutMasterId r:id="rId21"/>
  </p:handoutMasterIdLst>
  <p:sldIdLst>
    <p:sldId id="279"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3" r:id="rId18"/>
    <p:sldId id="294" r:id="rId19"/>
  </p:sldIdLst>
  <p:sldSz cx="9144000" cy="5143500" type="screen16x9"/>
  <p:notesSz cx="13004800" cy="9753600"/>
  <p:defaultTextStyle>
    <a:defPPr>
      <a:defRPr lang="de-DE"/>
    </a:defPPr>
    <a:lvl1pPr marL="0" algn="l" defTabSz="286984" rtl="0" eaLnBrk="1" latinLnBrk="0" hangingPunct="1">
      <a:defRPr sz="1100" kern="1200">
        <a:solidFill>
          <a:schemeClr val="tx1"/>
        </a:solidFill>
        <a:latin typeface="+mn-lt"/>
        <a:ea typeface="+mn-ea"/>
        <a:cs typeface="+mn-cs"/>
      </a:defRPr>
    </a:lvl1pPr>
    <a:lvl2pPr marL="286984" algn="l" defTabSz="286984" rtl="0" eaLnBrk="1" latinLnBrk="0" hangingPunct="1">
      <a:defRPr sz="1100" kern="1200">
        <a:solidFill>
          <a:schemeClr val="tx1"/>
        </a:solidFill>
        <a:latin typeface="+mn-lt"/>
        <a:ea typeface="+mn-ea"/>
        <a:cs typeface="+mn-cs"/>
      </a:defRPr>
    </a:lvl2pPr>
    <a:lvl3pPr marL="573969" algn="l" defTabSz="286984" rtl="0" eaLnBrk="1" latinLnBrk="0" hangingPunct="1">
      <a:defRPr sz="1100" kern="1200">
        <a:solidFill>
          <a:schemeClr val="tx1"/>
        </a:solidFill>
        <a:latin typeface="+mn-lt"/>
        <a:ea typeface="+mn-ea"/>
        <a:cs typeface="+mn-cs"/>
      </a:defRPr>
    </a:lvl3pPr>
    <a:lvl4pPr marL="860953" algn="l" defTabSz="286984" rtl="0" eaLnBrk="1" latinLnBrk="0" hangingPunct="1">
      <a:defRPr sz="1100" kern="1200">
        <a:solidFill>
          <a:schemeClr val="tx1"/>
        </a:solidFill>
        <a:latin typeface="+mn-lt"/>
        <a:ea typeface="+mn-ea"/>
        <a:cs typeface="+mn-cs"/>
      </a:defRPr>
    </a:lvl4pPr>
    <a:lvl5pPr marL="1147938" algn="l" defTabSz="286984" rtl="0" eaLnBrk="1" latinLnBrk="0" hangingPunct="1">
      <a:defRPr sz="1100" kern="1200">
        <a:solidFill>
          <a:schemeClr val="tx1"/>
        </a:solidFill>
        <a:latin typeface="+mn-lt"/>
        <a:ea typeface="+mn-ea"/>
        <a:cs typeface="+mn-cs"/>
      </a:defRPr>
    </a:lvl5pPr>
    <a:lvl6pPr marL="1434922" algn="l" defTabSz="286984" rtl="0" eaLnBrk="1" latinLnBrk="0" hangingPunct="1">
      <a:defRPr sz="1100" kern="1200">
        <a:solidFill>
          <a:schemeClr val="tx1"/>
        </a:solidFill>
        <a:latin typeface="+mn-lt"/>
        <a:ea typeface="+mn-ea"/>
        <a:cs typeface="+mn-cs"/>
      </a:defRPr>
    </a:lvl6pPr>
    <a:lvl7pPr marL="1721907" algn="l" defTabSz="286984" rtl="0" eaLnBrk="1" latinLnBrk="0" hangingPunct="1">
      <a:defRPr sz="1100" kern="1200">
        <a:solidFill>
          <a:schemeClr val="tx1"/>
        </a:solidFill>
        <a:latin typeface="+mn-lt"/>
        <a:ea typeface="+mn-ea"/>
        <a:cs typeface="+mn-cs"/>
      </a:defRPr>
    </a:lvl7pPr>
    <a:lvl8pPr marL="2008891" algn="l" defTabSz="286984" rtl="0" eaLnBrk="1" latinLnBrk="0" hangingPunct="1">
      <a:defRPr sz="1100" kern="1200">
        <a:solidFill>
          <a:schemeClr val="tx1"/>
        </a:solidFill>
        <a:latin typeface="+mn-lt"/>
        <a:ea typeface="+mn-ea"/>
        <a:cs typeface="+mn-cs"/>
      </a:defRPr>
    </a:lvl8pPr>
    <a:lvl9pPr marL="2295876" algn="l" defTabSz="286984" rtl="0" eaLnBrk="1" latinLnBrk="0" hangingPunct="1">
      <a:defRPr sz="1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64">
          <p15:clr>
            <a:srgbClr val="A4A3A4"/>
          </p15:clr>
        </p15:guide>
        <p15:guide id="2" pos="-4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BC1E8"/>
    <a:srgbClr val="F5F4F0"/>
    <a:srgbClr val="F4F2EA"/>
    <a:srgbClr val="4F334E"/>
    <a:srgbClr val="8390FF"/>
    <a:srgbClr val="948B6C"/>
    <a:srgbClr val="0F96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23" autoAdjust="0"/>
    <p:restoredTop sz="90070" autoAdjust="0"/>
  </p:normalViewPr>
  <p:slideViewPr>
    <p:cSldViewPr>
      <p:cViewPr varScale="1">
        <p:scale>
          <a:sx n="98" d="100"/>
          <a:sy n="98" d="100"/>
        </p:scale>
        <p:origin x="706" y="77"/>
      </p:cViewPr>
      <p:guideLst>
        <p:guide orient="horz" pos="-1164"/>
        <p:guide pos="-4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4A3D3D-A5B1-425E-BBB2-B5F55003C287}" type="doc">
      <dgm:prSet loTypeId="urn:microsoft.com/office/officeart/2005/8/layout/venn1" loCatId="relationship" qsTypeId="urn:microsoft.com/office/officeart/2005/8/quickstyle/simple1" qsCatId="simple" csTypeId="urn:microsoft.com/office/officeart/2005/8/colors/accent1_2" csCatId="accent1" phldr="1"/>
      <dgm:spPr/>
    </dgm:pt>
    <dgm:pt modelId="{5098177E-6C1A-4455-BFD9-90499B667350}">
      <dgm:prSet phldrT="[Text]" custT="1"/>
      <dgm:spPr>
        <a:solidFill>
          <a:schemeClr val="accent1">
            <a:alpha val="57000"/>
          </a:schemeClr>
        </a:solidFill>
      </dgm:spPr>
      <dgm:t>
        <a:bodyPr/>
        <a:lstStyle/>
        <a:p>
          <a:pPr algn="ctr"/>
          <a:r>
            <a:rPr lang="en-US" sz="2400" b="1" noProof="0" dirty="0">
              <a:solidFill>
                <a:schemeClr val="tx2"/>
              </a:solidFill>
            </a:rPr>
            <a:t>Farm succession</a:t>
          </a:r>
        </a:p>
      </dgm:t>
    </dgm:pt>
    <dgm:pt modelId="{12422563-B5D7-4EC6-A547-97DDD74BC6B5}" type="parTrans" cxnId="{750F6D32-2849-426B-9BB3-5C66263893F0}">
      <dgm:prSet/>
      <dgm:spPr/>
      <dgm:t>
        <a:bodyPr/>
        <a:lstStyle/>
        <a:p>
          <a:pPr algn="ctr"/>
          <a:endParaRPr lang="en-US" sz="900" noProof="0">
            <a:solidFill>
              <a:schemeClr val="tx2"/>
            </a:solidFill>
          </a:endParaRPr>
        </a:p>
      </dgm:t>
    </dgm:pt>
    <dgm:pt modelId="{EEE6356C-B481-4421-9732-F200E7B83949}" type="sibTrans" cxnId="{750F6D32-2849-426B-9BB3-5C66263893F0}">
      <dgm:prSet/>
      <dgm:spPr/>
      <dgm:t>
        <a:bodyPr/>
        <a:lstStyle/>
        <a:p>
          <a:pPr algn="ctr"/>
          <a:endParaRPr lang="en-US" sz="900" noProof="0">
            <a:solidFill>
              <a:schemeClr val="tx2"/>
            </a:solidFill>
          </a:endParaRPr>
        </a:p>
      </dgm:t>
    </dgm:pt>
    <dgm:pt modelId="{B1D536D8-C9D8-4F0C-AA04-811D4D36CC92}">
      <dgm:prSet phldrT="[Text]" custT="1"/>
      <dgm:spPr>
        <a:solidFill>
          <a:schemeClr val="accent3">
            <a:alpha val="58000"/>
          </a:schemeClr>
        </a:solidFill>
      </dgm:spPr>
      <dgm:t>
        <a:bodyPr/>
        <a:lstStyle/>
        <a:p>
          <a:pPr algn="ctr"/>
          <a:r>
            <a:rPr lang="en-US" sz="2400" b="1" noProof="0">
              <a:solidFill>
                <a:schemeClr val="tx2"/>
              </a:solidFill>
            </a:rPr>
            <a:t>Start-up farming</a:t>
          </a:r>
          <a:endParaRPr lang="en-US" sz="1800" b="1" noProof="0">
            <a:solidFill>
              <a:schemeClr val="tx2"/>
            </a:solidFill>
          </a:endParaRPr>
        </a:p>
      </dgm:t>
    </dgm:pt>
    <dgm:pt modelId="{F51A77FE-36BD-426E-AFE9-166572D78415}" type="parTrans" cxnId="{B48EBE74-01A6-4FB6-9ED9-5A6463A2E125}">
      <dgm:prSet/>
      <dgm:spPr/>
      <dgm:t>
        <a:bodyPr/>
        <a:lstStyle/>
        <a:p>
          <a:pPr algn="ctr"/>
          <a:endParaRPr lang="en-US" sz="900" noProof="0">
            <a:solidFill>
              <a:schemeClr val="tx2"/>
            </a:solidFill>
          </a:endParaRPr>
        </a:p>
      </dgm:t>
    </dgm:pt>
    <dgm:pt modelId="{A7804E8C-ECD0-4D1A-ABF0-A3F5D8DBB641}" type="sibTrans" cxnId="{B48EBE74-01A6-4FB6-9ED9-5A6463A2E125}">
      <dgm:prSet/>
      <dgm:spPr/>
      <dgm:t>
        <a:bodyPr/>
        <a:lstStyle/>
        <a:p>
          <a:pPr algn="ctr"/>
          <a:endParaRPr lang="en-US" sz="900" noProof="0">
            <a:solidFill>
              <a:schemeClr val="tx2"/>
            </a:solidFill>
          </a:endParaRPr>
        </a:p>
      </dgm:t>
    </dgm:pt>
    <dgm:pt modelId="{397160EB-B59A-4876-8CAD-9F862C2920DD}">
      <dgm:prSet phldrT="[Text]" custT="1"/>
      <dgm:spPr>
        <a:solidFill>
          <a:srgbClr val="FBC1E8">
            <a:alpha val="50000"/>
          </a:srgbClr>
        </a:solidFill>
      </dgm:spPr>
      <dgm:t>
        <a:bodyPr/>
        <a:lstStyle/>
        <a:p>
          <a:pPr algn="ctr"/>
          <a:r>
            <a:rPr lang="en-US" sz="2400" b="1" noProof="0" dirty="0">
              <a:solidFill>
                <a:schemeClr val="tx2"/>
              </a:solidFill>
            </a:rPr>
            <a:t>Marriage</a:t>
          </a:r>
          <a:endParaRPr lang="en-US" sz="1600" b="1" noProof="0" dirty="0">
            <a:solidFill>
              <a:schemeClr val="tx2"/>
            </a:solidFill>
          </a:endParaRPr>
        </a:p>
      </dgm:t>
    </dgm:pt>
    <dgm:pt modelId="{5B9CFDDD-2D58-4000-AEDF-A46BF7042997}" type="parTrans" cxnId="{0DFD8EE4-249B-476B-9E13-A9811985D228}">
      <dgm:prSet/>
      <dgm:spPr/>
      <dgm:t>
        <a:bodyPr/>
        <a:lstStyle/>
        <a:p>
          <a:pPr algn="ctr"/>
          <a:endParaRPr lang="en-US" sz="900" noProof="0">
            <a:solidFill>
              <a:schemeClr val="tx2"/>
            </a:solidFill>
          </a:endParaRPr>
        </a:p>
      </dgm:t>
    </dgm:pt>
    <dgm:pt modelId="{5CC6E9EC-ACA5-4D7C-BE1A-0D4AFEF8F3FA}" type="sibTrans" cxnId="{0DFD8EE4-249B-476B-9E13-A9811985D228}">
      <dgm:prSet/>
      <dgm:spPr/>
      <dgm:t>
        <a:bodyPr/>
        <a:lstStyle/>
        <a:p>
          <a:pPr algn="ctr"/>
          <a:endParaRPr lang="en-US" sz="900" noProof="0">
            <a:solidFill>
              <a:schemeClr val="tx2"/>
            </a:solidFill>
          </a:endParaRPr>
        </a:p>
      </dgm:t>
    </dgm:pt>
    <dgm:pt modelId="{06A17F7C-5094-474B-B3F2-33FF5350E9C0}" type="pres">
      <dgm:prSet presAssocID="{754A3D3D-A5B1-425E-BBB2-B5F55003C287}" presName="compositeShape" presStyleCnt="0">
        <dgm:presLayoutVars>
          <dgm:chMax val="7"/>
          <dgm:dir/>
          <dgm:resizeHandles val="exact"/>
        </dgm:presLayoutVars>
      </dgm:prSet>
      <dgm:spPr/>
    </dgm:pt>
    <dgm:pt modelId="{D5128911-2D9A-45D7-B452-24E4D420D942}" type="pres">
      <dgm:prSet presAssocID="{5098177E-6C1A-4455-BFD9-90499B667350}" presName="circ1" presStyleLbl="vennNode1" presStyleIdx="0" presStyleCnt="3"/>
      <dgm:spPr/>
    </dgm:pt>
    <dgm:pt modelId="{1A2B3955-ABC1-4471-8F87-FA12B6E51580}" type="pres">
      <dgm:prSet presAssocID="{5098177E-6C1A-4455-BFD9-90499B667350}" presName="circ1Tx" presStyleLbl="revTx" presStyleIdx="0" presStyleCnt="0">
        <dgm:presLayoutVars>
          <dgm:chMax val="0"/>
          <dgm:chPref val="0"/>
          <dgm:bulletEnabled val="1"/>
        </dgm:presLayoutVars>
      </dgm:prSet>
      <dgm:spPr/>
    </dgm:pt>
    <dgm:pt modelId="{58ED1696-2ED5-4DB2-96A1-5981215FDC45}" type="pres">
      <dgm:prSet presAssocID="{B1D536D8-C9D8-4F0C-AA04-811D4D36CC92}" presName="circ2" presStyleLbl="vennNode1" presStyleIdx="1" presStyleCnt="3"/>
      <dgm:spPr/>
    </dgm:pt>
    <dgm:pt modelId="{6D349D14-057A-4061-A2E8-63A4916416A6}" type="pres">
      <dgm:prSet presAssocID="{B1D536D8-C9D8-4F0C-AA04-811D4D36CC92}" presName="circ2Tx" presStyleLbl="revTx" presStyleIdx="0" presStyleCnt="0">
        <dgm:presLayoutVars>
          <dgm:chMax val="0"/>
          <dgm:chPref val="0"/>
          <dgm:bulletEnabled val="1"/>
        </dgm:presLayoutVars>
      </dgm:prSet>
      <dgm:spPr/>
    </dgm:pt>
    <dgm:pt modelId="{DDF3C117-7013-4C01-A21E-B6D54B2D26A4}" type="pres">
      <dgm:prSet presAssocID="{397160EB-B59A-4876-8CAD-9F862C2920DD}" presName="circ3" presStyleLbl="vennNode1" presStyleIdx="2" presStyleCnt="3"/>
      <dgm:spPr/>
    </dgm:pt>
    <dgm:pt modelId="{872900E3-5BB7-4FC5-AD3F-AF84725CABA7}" type="pres">
      <dgm:prSet presAssocID="{397160EB-B59A-4876-8CAD-9F862C2920DD}" presName="circ3Tx" presStyleLbl="revTx" presStyleIdx="0" presStyleCnt="0">
        <dgm:presLayoutVars>
          <dgm:chMax val="0"/>
          <dgm:chPref val="0"/>
          <dgm:bulletEnabled val="1"/>
        </dgm:presLayoutVars>
      </dgm:prSet>
      <dgm:spPr/>
    </dgm:pt>
  </dgm:ptLst>
  <dgm:cxnLst>
    <dgm:cxn modelId="{750F6D32-2849-426B-9BB3-5C66263893F0}" srcId="{754A3D3D-A5B1-425E-BBB2-B5F55003C287}" destId="{5098177E-6C1A-4455-BFD9-90499B667350}" srcOrd="0" destOrd="0" parTransId="{12422563-B5D7-4EC6-A547-97DDD74BC6B5}" sibTransId="{EEE6356C-B481-4421-9732-F200E7B83949}"/>
    <dgm:cxn modelId="{6BF29C5D-7E2E-4AA5-B4ED-1FFD1F4A35DE}" type="presOf" srcId="{B1D536D8-C9D8-4F0C-AA04-811D4D36CC92}" destId="{58ED1696-2ED5-4DB2-96A1-5981215FDC45}" srcOrd="0" destOrd="0" presId="urn:microsoft.com/office/officeart/2005/8/layout/venn1"/>
    <dgm:cxn modelId="{31420A72-5E40-4E78-8BE6-A5E6DA9919A2}" type="presOf" srcId="{B1D536D8-C9D8-4F0C-AA04-811D4D36CC92}" destId="{6D349D14-057A-4061-A2E8-63A4916416A6}" srcOrd="1" destOrd="0" presId="urn:microsoft.com/office/officeart/2005/8/layout/venn1"/>
    <dgm:cxn modelId="{A2FC6373-494A-4CCF-B29E-D066B46A9A66}" type="presOf" srcId="{5098177E-6C1A-4455-BFD9-90499B667350}" destId="{1A2B3955-ABC1-4471-8F87-FA12B6E51580}" srcOrd="1" destOrd="0" presId="urn:microsoft.com/office/officeart/2005/8/layout/venn1"/>
    <dgm:cxn modelId="{67A7CF53-8699-4CFD-9202-F794577B529D}" type="presOf" srcId="{397160EB-B59A-4876-8CAD-9F862C2920DD}" destId="{872900E3-5BB7-4FC5-AD3F-AF84725CABA7}" srcOrd="1" destOrd="0" presId="urn:microsoft.com/office/officeart/2005/8/layout/venn1"/>
    <dgm:cxn modelId="{4FCD0974-FC4E-401E-AE0F-D842283F27DD}" type="presOf" srcId="{397160EB-B59A-4876-8CAD-9F862C2920DD}" destId="{DDF3C117-7013-4C01-A21E-B6D54B2D26A4}" srcOrd="0" destOrd="0" presId="urn:microsoft.com/office/officeart/2005/8/layout/venn1"/>
    <dgm:cxn modelId="{B48EBE74-01A6-4FB6-9ED9-5A6463A2E125}" srcId="{754A3D3D-A5B1-425E-BBB2-B5F55003C287}" destId="{B1D536D8-C9D8-4F0C-AA04-811D4D36CC92}" srcOrd="1" destOrd="0" parTransId="{F51A77FE-36BD-426E-AFE9-166572D78415}" sibTransId="{A7804E8C-ECD0-4D1A-ABF0-A3F5D8DBB641}"/>
    <dgm:cxn modelId="{29D76A9B-3161-4438-A241-2B589606579A}" type="presOf" srcId="{754A3D3D-A5B1-425E-BBB2-B5F55003C287}" destId="{06A17F7C-5094-474B-B3F2-33FF5350E9C0}" srcOrd="0" destOrd="0" presId="urn:microsoft.com/office/officeart/2005/8/layout/venn1"/>
    <dgm:cxn modelId="{43CEEAC9-DCB7-4203-80AB-FC75B373E7C7}" type="presOf" srcId="{5098177E-6C1A-4455-BFD9-90499B667350}" destId="{D5128911-2D9A-45D7-B452-24E4D420D942}" srcOrd="0" destOrd="0" presId="urn:microsoft.com/office/officeart/2005/8/layout/venn1"/>
    <dgm:cxn modelId="{0DFD8EE4-249B-476B-9E13-A9811985D228}" srcId="{754A3D3D-A5B1-425E-BBB2-B5F55003C287}" destId="{397160EB-B59A-4876-8CAD-9F862C2920DD}" srcOrd="2" destOrd="0" parTransId="{5B9CFDDD-2D58-4000-AEDF-A46BF7042997}" sibTransId="{5CC6E9EC-ACA5-4D7C-BE1A-0D4AFEF8F3FA}"/>
    <dgm:cxn modelId="{5062BD73-6B4F-407C-A530-BB408620130D}" type="presParOf" srcId="{06A17F7C-5094-474B-B3F2-33FF5350E9C0}" destId="{D5128911-2D9A-45D7-B452-24E4D420D942}" srcOrd="0" destOrd="0" presId="urn:microsoft.com/office/officeart/2005/8/layout/venn1"/>
    <dgm:cxn modelId="{88D68D5D-2A61-4629-95B4-29D4A99651DF}" type="presParOf" srcId="{06A17F7C-5094-474B-B3F2-33FF5350E9C0}" destId="{1A2B3955-ABC1-4471-8F87-FA12B6E51580}" srcOrd="1" destOrd="0" presId="urn:microsoft.com/office/officeart/2005/8/layout/venn1"/>
    <dgm:cxn modelId="{4A34806E-7D0D-4F76-A3CB-1D47B96FCC9A}" type="presParOf" srcId="{06A17F7C-5094-474B-B3F2-33FF5350E9C0}" destId="{58ED1696-2ED5-4DB2-96A1-5981215FDC45}" srcOrd="2" destOrd="0" presId="urn:microsoft.com/office/officeart/2005/8/layout/venn1"/>
    <dgm:cxn modelId="{3D68EA09-83D6-457E-8B8A-29CDA6616009}" type="presParOf" srcId="{06A17F7C-5094-474B-B3F2-33FF5350E9C0}" destId="{6D349D14-057A-4061-A2E8-63A4916416A6}" srcOrd="3" destOrd="0" presId="urn:microsoft.com/office/officeart/2005/8/layout/venn1"/>
    <dgm:cxn modelId="{7126BE3F-F7B6-4EE4-A54C-EF9FBF9656EA}" type="presParOf" srcId="{06A17F7C-5094-474B-B3F2-33FF5350E9C0}" destId="{DDF3C117-7013-4C01-A21E-B6D54B2D26A4}" srcOrd="4" destOrd="0" presId="urn:microsoft.com/office/officeart/2005/8/layout/venn1"/>
    <dgm:cxn modelId="{57D9BA1E-1DCD-4A74-96CD-6F421093D01B}" type="presParOf" srcId="{06A17F7C-5094-474B-B3F2-33FF5350E9C0}" destId="{872900E3-5BB7-4FC5-AD3F-AF84725CABA7}"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7C4C34-C4A5-45F8-A052-AFC2C3C29DC9}" type="doc">
      <dgm:prSet loTypeId="urn:microsoft.com/office/officeart/2005/8/layout/cycle6" loCatId="cycle" qsTypeId="urn:microsoft.com/office/officeart/2005/8/quickstyle/simple2" qsCatId="simple" csTypeId="urn:microsoft.com/office/officeart/2005/8/colors/colorful3" csCatId="colorful" phldr="1"/>
      <dgm:spPr/>
      <dgm:t>
        <a:bodyPr/>
        <a:lstStyle/>
        <a:p>
          <a:endParaRPr lang="de-DE"/>
        </a:p>
      </dgm:t>
    </dgm:pt>
    <dgm:pt modelId="{42C8F056-9856-42DB-B88E-7B466911F89A}">
      <dgm:prSet phldrT="[Text]" custT="1"/>
      <dgm:spPr/>
      <dgm:t>
        <a:bodyPr/>
        <a:lstStyle/>
        <a:p>
          <a:r>
            <a:rPr lang="en-US" sz="1200" b="1" dirty="0">
              <a:latin typeface="+mn-lt"/>
              <a:cs typeface="Times New Roman" panose="02020603050405020304" pitchFamily="18" charset="0"/>
            </a:rPr>
            <a:t>Sustainable and resource-conserving farming practices</a:t>
          </a:r>
          <a:endParaRPr lang="de-DE" sz="1200" b="1" dirty="0">
            <a:latin typeface="+mn-lt"/>
          </a:endParaRPr>
        </a:p>
      </dgm:t>
    </dgm:pt>
    <dgm:pt modelId="{AF5B7D25-A608-4491-A972-B021EA325F70}" type="parTrans" cxnId="{53B477AC-60C0-48CB-87A8-E921541DB318}">
      <dgm:prSet/>
      <dgm:spPr/>
      <dgm:t>
        <a:bodyPr/>
        <a:lstStyle/>
        <a:p>
          <a:endParaRPr lang="de-DE" sz="1200" b="1">
            <a:latin typeface="+mn-lt"/>
          </a:endParaRPr>
        </a:p>
      </dgm:t>
    </dgm:pt>
    <dgm:pt modelId="{1903A650-3734-4FA2-B6A2-AE0188A59CED}" type="sibTrans" cxnId="{53B477AC-60C0-48CB-87A8-E921541DB318}">
      <dgm:prSet/>
      <dgm:spPr/>
      <dgm:t>
        <a:bodyPr/>
        <a:lstStyle/>
        <a:p>
          <a:endParaRPr lang="de-DE" sz="1200" b="1">
            <a:latin typeface="+mn-lt"/>
          </a:endParaRPr>
        </a:p>
      </dgm:t>
    </dgm:pt>
    <dgm:pt modelId="{468956DD-5543-4029-9693-A6E739CF71CB}">
      <dgm:prSet phldrT="[Text]" custT="1"/>
      <dgm:spPr/>
      <dgm:t>
        <a:bodyPr/>
        <a:lstStyle/>
        <a:p>
          <a:r>
            <a:rPr lang="en-US" sz="1200" b="1" noProof="0" dirty="0">
              <a:latin typeface="+mn-lt"/>
            </a:rPr>
            <a:t>Handling animals/plants/ microorganisms</a:t>
          </a:r>
        </a:p>
      </dgm:t>
    </dgm:pt>
    <dgm:pt modelId="{723648E4-BF99-4110-9CE4-85D9B2311A81}" type="parTrans" cxnId="{99D91FE5-8AFC-4582-921B-86BCD837226A}">
      <dgm:prSet/>
      <dgm:spPr/>
      <dgm:t>
        <a:bodyPr/>
        <a:lstStyle/>
        <a:p>
          <a:endParaRPr lang="de-DE" sz="1200" b="1">
            <a:latin typeface="+mn-lt"/>
          </a:endParaRPr>
        </a:p>
      </dgm:t>
    </dgm:pt>
    <dgm:pt modelId="{29CE5129-0D48-48A8-B397-7FF3DDDBDB7F}" type="sibTrans" cxnId="{99D91FE5-8AFC-4582-921B-86BCD837226A}">
      <dgm:prSet/>
      <dgm:spPr/>
      <dgm:t>
        <a:bodyPr/>
        <a:lstStyle/>
        <a:p>
          <a:endParaRPr lang="de-DE" sz="1200" b="1">
            <a:latin typeface="+mn-lt"/>
          </a:endParaRPr>
        </a:p>
      </dgm:t>
    </dgm:pt>
    <dgm:pt modelId="{DD3243B4-2EF7-43DB-BD8D-0CDF36812A9F}">
      <dgm:prSet phldrT="[Text]" custT="1"/>
      <dgm:spPr/>
      <dgm:t>
        <a:bodyPr/>
        <a:lstStyle/>
        <a:p>
          <a:r>
            <a:rPr lang="en-US" sz="1200" b="1" dirty="0">
              <a:latin typeface="+mn-lt"/>
            </a:rPr>
            <a:t>Processing and marketing of products</a:t>
          </a:r>
          <a:endParaRPr lang="de-DE" sz="1200" b="1" dirty="0">
            <a:latin typeface="+mn-lt"/>
          </a:endParaRPr>
        </a:p>
      </dgm:t>
    </dgm:pt>
    <dgm:pt modelId="{B323AA96-5FC9-4F06-852E-72590E03825A}" type="parTrans" cxnId="{A04CBEE1-2221-42CB-A896-8D137DA876FE}">
      <dgm:prSet/>
      <dgm:spPr/>
      <dgm:t>
        <a:bodyPr/>
        <a:lstStyle/>
        <a:p>
          <a:endParaRPr lang="de-DE" sz="1200" b="1">
            <a:latin typeface="+mn-lt"/>
          </a:endParaRPr>
        </a:p>
      </dgm:t>
    </dgm:pt>
    <dgm:pt modelId="{AE80DB74-111C-4D44-81C1-9B9C66594923}" type="sibTrans" cxnId="{A04CBEE1-2221-42CB-A896-8D137DA876FE}">
      <dgm:prSet/>
      <dgm:spPr/>
      <dgm:t>
        <a:bodyPr/>
        <a:lstStyle/>
        <a:p>
          <a:endParaRPr lang="de-DE" sz="1200" b="1">
            <a:latin typeface="+mn-lt"/>
          </a:endParaRPr>
        </a:p>
      </dgm:t>
    </dgm:pt>
    <dgm:pt modelId="{054682BF-17E5-4602-AB6B-02F99526EF8F}">
      <dgm:prSet phldrT="[Text]" custT="1"/>
      <dgm:spPr/>
      <dgm:t>
        <a:bodyPr/>
        <a:lstStyle/>
        <a:p>
          <a:r>
            <a:rPr lang="en-US" sz="1200" b="1" noProof="0" dirty="0">
              <a:latin typeface="+mn-lt"/>
            </a:rPr>
            <a:t>As employer</a:t>
          </a:r>
        </a:p>
      </dgm:t>
    </dgm:pt>
    <dgm:pt modelId="{F781BC3C-FB0E-49FB-B00D-586932A0D82E}" type="parTrans" cxnId="{ABF3D861-2A47-4BC8-A095-18B65FFED4F8}">
      <dgm:prSet/>
      <dgm:spPr/>
      <dgm:t>
        <a:bodyPr/>
        <a:lstStyle/>
        <a:p>
          <a:endParaRPr lang="de-DE" sz="1200" b="1">
            <a:latin typeface="+mn-lt"/>
          </a:endParaRPr>
        </a:p>
      </dgm:t>
    </dgm:pt>
    <dgm:pt modelId="{8A610077-758C-4CF2-9FDC-15B62531A461}" type="sibTrans" cxnId="{ABF3D861-2A47-4BC8-A095-18B65FFED4F8}">
      <dgm:prSet/>
      <dgm:spPr/>
      <dgm:t>
        <a:bodyPr/>
        <a:lstStyle/>
        <a:p>
          <a:endParaRPr lang="de-DE" sz="1200" b="1">
            <a:latin typeface="+mn-lt"/>
          </a:endParaRPr>
        </a:p>
      </dgm:t>
    </dgm:pt>
    <dgm:pt modelId="{5BB7AD8B-3EAE-4DB7-BB7D-826327ABBAA5}">
      <dgm:prSet phldrT="[Text]" custT="1"/>
      <dgm:spPr/>
      <dgm:t>
        <a:bodyPr/>
        <a:lstStyle/>
        <a:p>
          <a:pPr>
            <a:spcAft>
              <a:spcPts val="0"/>
            </a:spcAft>
          </a:pPr>
          <a:r>
            <a:rPr lang="en-US" sz="1200" b="1" noProof="0" dirty="0">
              <a:latin typeface="+mn-lt"/>
            </a:rPr>
            <a:t>Self-care</a:t>
          </a:r>
        </a:p>
      </dgm:t>
    </dgm:pt>
    <dgm:pt modelId="{D51AEFDD-E4D6-402D-B5FC-0AABE7AE878B}" type="parTrans" cxnId="{827AD048-7480-4D2D-A48D-A76FF57AC914}">
      <dgm:prSet/>
      <dgm:spPr/>
      <dgm:t>
        <a:bodyPr/>
        <a:lstStyle/>
        <a:p>
          <a:endParaRPr lang="de-DE" sz="1200" b="1">
            <a:latin typeface="+mn-lt"/>
          </a:endParaRPr>
        </a:p>
      </dgm:t>
    </dgm:pt>
    <dgm:pt modelId="{3ECE5DDC-3C61-4B8B-B536-6D18100F10BF}" type="sibTrans" cxnId="{827AD048-7480-4D2D-A48D-A76FF57AC914}">
      <dgm:prSet/>
      <dgm:spPr/>
      <dgm:t>
        <a:bodyPr/>
        <a:lstStyle/>
        <a:p>
          <a:endParaRPr lang="de-DE" sz="1200" b="1">
            <a:latin typeface="+mn-lt"/>
          </a:endParaRPr>
        </a:p>
      </dgm:t>
    </dgm:pt>
    <dgm:pt modelId="{6FB5AF3D-2B61-4952-A907-59AD4BC7FB3C}">
      <dgm:prSet custT="1"/>
      <dgm:spPr/>
      <dgm:t>
        <a:bodyPr/>
        <a:lstStyle/>
        <a:p>
          <a:r>
            <a:rPr lang="en-US" sz="1200" b="1" noProof="0" dirty="0">
              <a:latin typeface="+mn-lt"/>
            </a:rPr>
            <a:t>Creation of “social places” </a:t>
          </a:r>
          <a:r>
            <a:rPr lang="en-US" sz="1050" b="0" noProof="0" dirty="0">
              <a:latin typeface="+mn-lt"/>
            </a:rPr>
            <a:t>(Neu et al. 2020)</a:t>
          </a:r>
        </a:p>
      </dgm:t>
    </dgm:pt>
    <dgm:pt modelId="{A95BA3AA-E79D-488A-86AA-91E978BF9156}" type="parTrans" cxnId="{8172D5BF-0BB7-471B-AF22-F62A739E26D3}">
      <dgm:prSet/>
      <dgm:spPr/>
      <dgm:t>
        <a:bodyPr/>
        <a:lstStyle/>
        <a:p>
          <a:endParaRPr lang="de-DE" sz="1200" b="1">
            <a:latin typeface="+mn-lt"/>
          </a:endParaRPr>
        </a:p>
      </dgm:t>
    </dgm:pt>
    <dgm:pt modelId="{84544F70-3B1B-4B9D-ACB7-282957FFA52C}" type="sibTrans" cxnId="{8172D5BF-0BB7-471B-AF22-F62A739E26D3}">
      <dgm:prSet/>
      <dgm:spPr/>
      <dgm:t>
        <a:bodyPr/>
        <a:lstStyle/>
        <a:p>
          <a:endParaRPr lang="de-DE" sz="1200" b="1">
            <a:latin typeface="+mn-lt"/>
          </a:endParaRPr>
        </a:p>
      </dgm:t>
    </dgm:pt>
    <dgm:pt modelId="{BC4022A7-7932-43B4-8AA8-9B1DE61AFF55}">
      <dgm:prSet custT="1"/>
      <dgm:spPr/>
      <dgm:t>
        <a:bodyPr/>
        <a:lstStyle/>
        <a:p>
          <a:r>
            <a:rPr lang="en-US" sz="1200" b="1" noProof="0" dirty="0">
              <a:latin typeface="+mn-lt"/>
            </a:rPr>
            <a:t>Family/ domestic area</a:t>
          </a:r>
        </a:p>
      </dgm:t>
    </dgm:pt>
    <dgm:pt modelId="{9C10EB47-8E3A-4709-A8A9-2C94FD184BD5}" type="parTrans" cxnId="{3B8BC587-05C0-4B33-ACFF-4BEDEDFCBA0C}">
      <dgm:prSet/>
      <dgm:spPr/>
      <dgm:t>
        <a:bodyPr/>
        <a:lstStyle/>
        <a:p>
          <a:endParaRPr lang="de-DE" sz="1100"/>
        </a:p>
      </dgm:t>
    </dgm:pt>
    <dgm:pt modelId="{E89A8A4E-9B45-45B6-B490-E91D6F49402F}" type="sibTrans" cxnId="{3B8BC587-05C0-4B33-ACFF-4BEDEDFCBA0C}">
      <dgm:prSet/>
      <dgm:spPr/>
      <dgm:t>
        <a:bodyPr/>
        <a:lstStyle/>
        <a:p>
          <a:endParaRPr lang="de-DE" sz="1100"/>
        </a:p>
      </dgm:t>
    </dgm:pt>
    <dgm:pt modelId="{364055A6-F1D7-456E-8925-D61F2E339BAD}" type="pres">
      <dgm:prSet presAssocID="{287C4C34-C4A5-45F8-A052-AFC2C3C29DC9}" presName="cycle" presStyleCnt="0">
        <dgm:presLayoutVars>
          <dgm:dir/>
          <dgm:resizeHandles val="exact"/>
        </dgm:presLayoutVars>
      </dgm:prSet>
      <dgm:spPr/>
    </dgm:pt>
    <dgm:pt modelId="{543CA14A-B4F7-4C01-B3CE-FE5901DDBBA6}" type="pres">
      <dgm:prSet presAssocID="{42C8F056-9856-42DB-B88E-7B466911F89A}" presName="node" presStyleLbl="node1" presStyleIdx="0" presStyleCnt="7" custScaleX="153540" custScaleY="101789" custRadScaleRad="97291" custRadScaleInc="3452">
        <dgm:presLayoutVars>
          <dgm:bulletEnabled val="1"/>
        </dgm:presLayoutVars>
      </dgm:prSet>
      <dgm:spPr/>
    </dgm:pt>
    <dgm:pt modelId="{8570B3E8-8628-4E0B-B726-35E740D5FE27}" type="pres">
      <dgm:prSet presAssocID="{42C8F056-9856-42DB-B88E-7B466911F89A}" presName="spNode" presStyleCnt="0"/>
      <dgm:spPr/>
    </dgm:pt>
    <dgm:pt modelId="{FFB1BA19-27E7-4CF9-8043-E7E5D1A467C9}" type="pres">
      <dgm:prSet presAssocID="{1903A650-3734-4FA2-B6A2-AE0188A59CED}" presName="sibTrans" presStyleLbl="sibTrans1D1" presStyleIdx="0" presStyleCnt="7"/>
      <dgm:spPr/>
    </dgm:pt>
    <dgm:pt modelId="{45954ED5-AD9F-400F-BF47-3EDB896F1573}" type="pres">
      <dgm:prSet presAssocID="{468956DD-5543-4029-9693-A6E739CF71CB}" presName="node" presStyleLbl="node1" presStyleIdx="1" presStyleCnt="7" custScaleX="126145" custScaleY="99698" custRadScaleRad="99917" custRadScaleInc="40108">
        <dgm:presLayoutVars>
          <dgm:bulletEnabled val="1"/>
        </dgm:presLayoutVars>
      </dgm:prSet>
      <dgm:spPr/>
    </dgm:pt>
    <dgm:pt modelId="{2671A6A4-8136-47EB-9678-A62D796D6EB3}" type="pres">
      <dgm:prSet presAssocID="{468956DD-5543-4029-9693-A6E739CF71CB}" presName="spNode" presStyleCnt="0"/>
      <dgm:spPr/>
    </dgm:pt>
    <dgm:pt modelId="{51DA36C9-BCD7-4AC7-A79F-F1D53D46B730}" type="pres">
      <dgm:prSet presAssocID="{29CE5129-0D48-48A8-B397-7FF3DDDBDB7F}" presName="sibTrans" presStyleLbl="sibTrans1D1" presStyleIdx="1" presStyleCnt="7"/>
      <dgm:spPr/>
    </dgm:pt>
    <dgm:pt modelId="{12D37051-C342-4D1C-B588-B0E6D8C503F5}" type="pres">
      <dgm:prSet presAssocID="{6FB5AF3D-2B61-4952-A907-59AD4BC7FB3C}" presName="node" presStyleLbl="node1" presStyleIdx="2" presStyleCnt="7" custScaleX="118378" custScaleY="106831" custRadScaleRad="102995" custRadScaleInc="-28338">
        <dgm:presLayoutVars>
          <dgm:bulletEnabled val="1"/>
        </dgm:presLayoutVars>
      </dgm:prSet>
      <dgm:spPr/>
    </dgm:pt>
    <dgm:pt modelId="{F79B127F-52C5-4355-B516-BD2A9272DFAA}" type="pres">
      <dgm:prSet presAssocID="{6FB5AF3D-2B61-4952-A907-59AD4BC7FB3C}" presName="spNode" presStyleCnt="0"/>
      <dgm:spPr/>
    </dgm:pt>
    <dgm:pt modelId="{EB13FE99-F21F-42A4-924A-9EB0E9D51FE2}" type="pres">
      <dgm:prSet presAssocID="{84544F70-3B1B-4B9D-ACB7-282957FFA52C}" presName="sibTrans" presStyleLbl="sibTrans1D1" presStyleIdx="2" presStyleCnt="7"/>
      <dgm:spPr/>
    </dgm:pt>
    <dgm:pt modelId="{E9CB06C1-AE89-4834-872D-72E8B43881D3}" type="pres">
      <dgm:prSet presAssocID="{DD3243B4-2EF7-43DB-BD8D-0CDF36812A9F}" presName="node" presStyleLbl="node1" presStyleIdx="3" presStyleCnt="7" custScaleX="127872" custScaleY="90513">
        <dgm:presLayoutVars>
          <dgm:bulletEnabled val="1"/>
        </dgm:presLayoutVars>
      </dgm:prSet>
      <dgm:spPr/>
    </dgm:pt>
    <dgm:pt modelId="{6149A151-D00A-4CCE-BB12-09C5D50EBFC4}" type="pres">
      <dgm:prSet presAssocID="{DD3243B4-2EF7-43DB-BD8D-0CDF36812A9F}" presName="spNode" presStyleCnt="0"/>
      <dgm:spPr/>
    </dgm:pt>
    <dgm:pt modelId="{E3D0DD91-AEE2-4D55-B37E-2E9DC66181F7}" type="pres">
      <dgm:prSet presAssocID="{AE80DB74-111C-4D44-81C1-9B9C66594923}" presName="sibTrans" presStyleLbl="sibTrans1D1" presStyleIdx="3" presStyleCnt="7"/>
      <dgm:spPr/>
    </dgm:pt>
    <dgm:pt modelId="{8B91CEC5-D3BC-4184-847E-9A9640F3A5C5}" type="pres">
      <dgm:prSet presAssocID="{054682BF-17E5-4602-AB6B-02F99526EF8F}" presName="node" presStyleLbl="node1" presStyleIdx="4" presStyleCnt="7" custScaleX="110501" custScaleY="92499" custRadScaleRad="103134" custRadScaleInc="36151">
        <dgm:presLayoutVars>
          <dgm:bulletEnabled val="1"/>
        </dgm:presLayoutVars>
      </dgm:prSet>
      <dgm:spPr/>
    </dgm:pt>
    <dgm:pt modelId="{91053322-1DAA-480F-88A9-3977F945736E}" type="pres">
      <dgm:prSet presAssocID="{054682BF-17E5-4602-AB6B-02F99526EF8F}" presName="spNode" presStyleCnt="0"/>
      <dgm:spPr/>
    </dgm:pt>
    <dgm:pt modelId="{3EAB7CD5-6D08-4D6A-9AFF-FF02C2D1B980}" type="pres">
      <dgm:prSet presAssocID="{8A610077-758C-4CF2-9FDC-15B62531A461}" presName="sibTrans" presStyleLbl="sibTrans1D1" presStyleIdx="4" presStyleCnt="7"/>
      <dgm:spPr/>
    </dgm:pt>
    <dgm:pt modelId="{E3928B93-E5C9-47A6-9D05-2B8F9960B59C}" type="pres">
      <dgm:prSet presAssocID="{5BB7AD8B-3EAE-4DB7-BB7D-826327ABBAA5}" presName="node" presStyleLbl="node1" presStyleIdx="5" presStyleCnt="7" custScaleX="118540" custScaleY="96470">
        <dgm:presLayoutVars>
          <dgm:bulletEnabled val="1"/>
        </dgm:presLayoutVars>
      </dgm:prSet>
      <dgm:spPr/>
    </dgm:pt>
    <dgm:pt modelId="{75F08460-03B5-471F-8F5F-0A77381A3A46}" type="pres">
      <dgm:prSet presAssocID="{5BB7AD8B-3EAE-4DB7-BB7D-826327ABBAA5}" presName="spNode" presStyleCnt="0"/>
      <dgm:spPr/>
    </dgm:pt>
    <dgm:pt modelId="{963E5F4F-E1A2-4781-B1C7-B189BABA3D2E}" type="pres">
      <dgm:prSet presAssocID="{3ECE5DDC-3C61-4B8B-B536-6D18100F10BF}" presName="sibTrans" presStyleLbl="sibTrans1D1" presStyleIdx="5" presStyleCnt="7"/>
      <dgm:spPr/>
    </dgm:pt>
    <dgm:pt modelId="{D4AEB50C-D888-4159-9D32-894E827205C3}" type="pres">
      <dgm:prSet presAssocID="{BC4022A7-7932-43B4-8AA8-9B1DE61AFF55}" presName="node" presStyleLbl="node1" presStyleIdx="6" presStyleCnt="7">
        <dgm:presLayoutVars>
          <dgm:bulletEnabled val="1"/>
        </dgm:presLayoutVars>
      </dgm:prSet>
      <dgm:spPr/>
    </dgm:pt>
    <dgm:pt modelId="{0D99BC28-ECDF-4E13-8C4D-D1C82CA762AB}" type="pres">
      <dgm:prSet presAssocID="{BC4022A7-7932-43B4-8AA8-9B1DE61AFF55}" presName="spNode" presStyleCnt="0"/>
      <dgm:spPr/>
    </dgm:pt>
    <dgm:pt modelId="{CF19242E-6824-4C8A-B055-EC548AF479D5}" type="pres">
      <dgm:prSet presAssocID="{E89A8A4E-9B45-45B6-B490-E91D6F49402F}" presName="sibTrans" presStyleLbl="sibTrans1D1" presStyleIdx="6" presStyleCnt="7"/>
      <dgm:spPr/>
    </dgm:pt>
  </dgm:ptLst>
  <dgm:cxnLst>
    <dgm:cxn modelId="{D0AA2916-7B6D-42FA-8D27-33747D00E641}" type="presOf" srcId="{1903A650-3734-4FA2-B6A2-AE0188A59CED}" destId="{FFB1BA19-27E7-4CF9-8043-E7E5D1A467C9}" srcOrd="0" destOrd="0" presId="urn:microsoft.com/office/officeart/2005/8/layout/cycle6"/>
    <dgm:cxn modelId="{01CACD3F-0846-4B79-804F-6ACEED5A7D5B}" type="presOf" srcId="{054682BF-17E5-4602-AB6B-02F99526EF8F}" destId="{8B91CEC5-D3BC-4184-847E-9A9640F3A5C5}" srcOrd="0" destOrd="0" presId="urn:microsoft.com/office/officeart/2005/8/layout/cycle6"/>
    <dgm:cxn modelId="{ABF3D861-2A47-4BC8-A095-18B65FFED4F8}" srcId="{287C4C34-C4A5-45F8-A052-AFC2C3C29DC9}" destId="{054682BF-17E5-4602-AB6B-02F99526EF8F}" srcOrd="4" destOrd="0" parTransId="{F781BC3C-FB0E-49FB-B00D-586932A0D82E}" sibTransId="{8A610077-758C-4CF2-9FDC-15B62531A461}"/>
    <dgm:cxn modelId="{D322EC61-6443-48F4-9824-A808520FA405}" type="presOf" srcId="{6FB5AF3D-2B61-4952-A907-59AD4BC7FB3C}" destId="{12D37051-C342-4D1C-B588-B0E6D8C503F5}" srcOrd="0" destOrd="0" presId="urn:microsoft.com/office/officeart/2005/8/layout/cycle6"/>
    <dgm:cxn modelId="{14C06962-7C8A-42F2-AC02-DB78E3AD38E9}" type="presOf" srcId="{5BB7AD8B-3EAE-4DB7-BB7D-826327ABBAA5}" destId="{E3928B93-E5C9-47A6-9D05-2B8F9960B59C}" srcOrd="0" destOrd="0" presId="urn:microsoft.com/office/officeart/2005/8/layout/cycle6"/>
    <dgm:cxn modelId="{D5C91D63-BE8A-42C9-A924-4D5155FC553F}" type="presOf" srcId="{8A610077-758C-4CF2-9FDC-15B62531A461}" destId="{3EAB7CD5-6D08-4D6A-9AFF-FF02C2D1B980}" srcOrd="0" destOrd="0" presId="urn:microsoft.com/office/officeart/2005/8/layout/cycle6"/>
    <dgm:cxn modelId="{108C8064-1B39-4617-9BC8-97F95EE1AA4E}" type="presOf" srcId="{29CE5129-0D48-48A8-B397-7FF3DDDBDB7F}" destId="{51DA36C9-BCD7-4AC7-A79F-F1D53D46B730}" srcOrd="0" destOrd="0" presId="urn:microsoft.com/office/officeart/2005/8/layout/cycle6"/>
    <dgm:cxn modelId="{827AD048-7480-4D2D-A48D-A76FF57AC914}" srcId="{287C4C34-C4A5-45F8-A052-AFC2C3C29DC9}" destId="{5BB7AD8B-3EAE-4DB7-BB7D-826327ABBAA5}" srcOrd="5" destOrd="0" parTransId="{D51AEFDD-E4D6-402D-B5FC-0AABE7AE878B}" sibTransId="{3ECE5DDC-3C61-4B8B-B536-6D18100F10BF}"/>
    <dgm:cxn modelId="{D2DC806A-A37A-48EF-95A6-5C7600CB0BE8}" type="presOf" srcId="{84544F70-3B1B-4B9D-ACB7-282957FFA52C}" destId="{EB13FE99-F21F-42A4-924A-9EB0E9D51FE2}" srcOrd="0" destOrd="0" presId="urn:microsoft.com/office/officeart/2005/8/layout/cycle6"/>
    <dgm:cxn modelId="{03F7FC6F-3D7D-4731-9882-D08A82ADCF0E}" type="presOf" srcId="{DD3243B4-2EF7-43DB-BD8D-0CDF36812A9F}" destId="{E9CB06C1-AE89-4834-872D-72E8B43881D3}" srcOrd="0" destOrd="0" presId="urn:microsoft.com/office/officeart/2005/8/layout/cycle6"/>
    <dgm:cxn modelId="{4B4ECF50-0A4A-41A1-82B6-93D932D8DCA8}" type="presOf" srcId="{E89A8A4E-9B45-45B6-B490-E91D6F49402F}" destId="{CF19242E-6824-4C8A-B055-EC548AF479D5}" srcOrd="0" destOrd="0" presId="urn:microsoft.com/office/officeart/2005/8/layout/cycle6"/>
    <dgm:cxn modelId="{3B8BC587-05C0-4B33-ACFF-4BEDEDFCBA0C}" srcId="{287C4C34-C4A5-45F8-A052-AFC2C3C29DC9}" destId="{BC4022A7-7932-43B4-8AA8-9B1DE61AFF55}" srcOrd="6" destOrd="0" parTransId="{9C10EB47-8E3A-4709-A8A9-2C94FD184BD5}" sibTransId="{E89A8A4E-9B45-45B6-B490-E91D6F49402F}"/>
    <dgm:cxn modelId="{00B61C91-7182-4442-B7BB-1FAC66B0471F}" type="presOf" srcId="{42C8F056-9856-42DB-B88E-7B466911F89A}" destId="{543CA14A-B4F7-4C01-B3CE-FE5901DDBBA6}" srcOrd="0" destOrd="0" presId="urn:microsoft.com/office/officeart/2005/8/layout/cycle6"/>
    <dgm:cxn modelId="{2E4204A1-AD69-4ECF-BA42-36C08E92A396}" type="presOf" srcId="{287C4C34-C4A5-45F8-A052-AFC2C3C29DC9}" destId="{364055A6-F1D7-456E-8925-D61F2E339BAD}" srcOrd="0" destOrd="0" presId="urn:microsoft.com/office/officeart/2005/8/layout/cycle6"/>
    <dgm:cxn modelId="{CC12DFA1-5945-41D3-8012-68E9F2ECD8BB}" type="presOf" srcId="{AE80DB74-111C-4D44-81C1-9B9C66594923}" destId="{E3D0DD91-AEE2-4D55-B37E-2E9DC66181F7}" srcOrd="0" destOrd="0" presId="urn:microsoft.com/office/officeart/2005/8/layout/cycle6"/>
    <dgm:cxn modelId="{53B477AC-60C0-48CB-87A8-E921541DB318}" srcId="{287C4C34-C4A5-45F8-A052-AFC2C3C29DC9}" destId="{42C8F056-9856-42DB-B88E-7B466911F89A}" srcOrd="0" destOrd="0" parTransId="{AF5B7D25-A608-4491-A972-B021EA325F70}" sibTransId="{1903A650-3734-4FA2-B6A2-AE0188A59CED}"/>
    <dgm:cxn modelId="{02002DB6-1A9F-4ACC-A07C-BAD0483366AC}" type="presOf" srcId="{468956DD-5543-4029-9693-A6E739CF71CB}" destId="{45954ED5-AD9F-400F-BF47-3EDB896F1573}" srcOrd="0" destOrd="0" presId="urn:microsoft.com/office/officeart/2005/8/layout/cycle6"/>
    <dgm:cxn modelId="{8172D5BF-0BB7-471B-AF22-F62A739E26D3}" srcId="{287C4C34-C4A5-45F8-A052-AFC2C3C29DC9}" destId="{6FB5AF3D-2B61-4952-A907-59AD4BC7FB3C}" srcOrd="2" destOrd="0" parTransId="{A95BA3AA-E79D-488A-86AA-91E978BF9156}" sibTransId="{84544F70-3B1B-4B9D-ACB7-282957FFA52C}"/>
    <dgm:cxn modelId="{26DA74CF-A987-4A41-A739-4CDA12753DCC}" type="presOf" srcId="{BC4022A7-7932-43B4-8AA8-9B1DE61AFF55}" destId="{D4AEB50C-D888-4159-9D32-894E827205C3}" srcOrd="0" destOrd="0" presId="urn:microsoft.com/office/officeart/2005/8/layout/cycle6"/>
    <dgm:cxn modelId="{A04CBEE1-2221-42CB-A896-8D137DA876FE}" srcId="{287C4C34-C4A5-45F8-A052-AFC2C3C29DC9}" destId="{DD3243B4-2EF7-43DB-BD8D-0CDF36812A9F}" srcOrd="3" destOrd="0" parTransId="{B323AA96-5FC9-4F06-852E-72590E03825A}" sibTransId="{AE80DB74-111C-4D44-81C1-9B9C66594923}"/>
    <dgm:cxn modelId="{99D91FE5-8AFC-4582-921B-86BCD837226A}" srcId="{287C4C34-C4A5-45F8-A052-AFC2C3C29DC9}" destId="{468956DD-5543-4029-9693-A6E739CF71CB}" srcOrd="1" destOrd="0" parTransId="{723648E4-BF99-4110-9CE4-85D9B2311A81}" sibTransId="{29CE5129-0D48-48A8-B397-7FF3DDDBDB7F}"/>
    <dgm:cxn modelId="{8D55ACE7-86AA-4402-81C1-56804E1BFC6B}" type="presOf" srcId="{3ECE5DDC-3C61-4B8B-B536-6D18100F10BF}" destId="{963E5F4F-E1A2-4781-B1C7-B189BABA3D2E}" srcOrd="0" destOrd="0" presId="urn:microsoft.com/office/officeart/2005/8/layout/cycle6"/>
    <dgm:cxn modelId="{32CBE577-79A0-460D-8F06-29385F9A4B55}" type="presParOf" srcId="{364055A6-F1D7-456E-8925-D61F2E339BAD}" destId="{543CA14A-B4F7-4C01-B3CE-FE5901DDBBA6}" srcOrd="0" destOrd="0" presId="urn:microsoft.com/office/officeart/2005/8/layout/cycle6"/>
    <dgm:cxn modelId="{BCC0C4DD-954D-4505-ADFC-588F6A018B7C}" type="presParOf" srcId="{364055A6-F1D7-456E-8925-D61F2E339BAD}" destId="{8570B3E8-8628-4E0B-B726-35E740D5FE27}" srcOrd="1" destOrd="0" presId="urn:microsoft.com/office/officeart/2005/8/layout/cycle6"/>
    <dgm:cxn modelId="{B3B75B1C-84EA-43C7-8696-F7EC5ADF607A}" type="presParOf" srcId="{364055A6-F1D7-456E-8925-D61F2E339BAD}" destId="{FFB1BA19-27E7-4CF9-8043-E7E5D1A467C9}" srcOrd="2" destOrd="0" presId="urn:microsoft.com/office/officeart/2005/8/layout/cycle6"/>
    <dgm:cxn modelId="{E1B08E5C-7307-4B73-8893-8C7583EEBDB1}" type="presParOf" srcId="{364055A6-F1D7-456E-8925-D61F2E339BAD}" destId="{45954ED5-AD9F-400F-BF47-3EDB896F1573}" srcOrd="3" destOrd="0" presId="urn:microsoft.com/office/officeart/2005/8/layout/cycle6"/>
    <dgm:cxn modelId="{F71056B6-4CF5-4AED-BDA0-C97D240DA9B5}" type="presParOf" srcId="{364055A6-F1D7-456E-8925-D61F2E339BAD}" destId="{2671A6A4-8136-47EB-9678-A62D796D6EB3}" srcOrd="4" destOrd="0" presId="urn:microsoft.com/office/officeart/2005/8/layout/cycle6"/>
    <dgm:cxn modelId="{7587FA90-3C26-4C28-81EE-1AD4C3861320}" type="presParOf" srcId="{364055A6-F1D7-456E-8925-D61F2E339BAD}" destId="{51DA36C9-BCD7-4AC7-A79F-F1D53D46B730}" srcOrd="5" destOrd="0" presId="urn:microsoft.com/office/officeart/2005/8/layout/cycle6"/>
    <dgm:cxn modelId="{5B9476AD-34E5-46DA-8162-7F214460EF75}" type="presParOf" srcId="{364055A6-F1D7-456E-8925-D61F2E339BAD}" destId="{12D37051-C342-4D1C-B588-B0E6D8C503F5}" srcOrd="6" destOrd="0" presId="urn:microsoft.com/office/officeart/2005/8/layout/cycle6"/>
    <dgm:cxn modelId="{28A888CD-23E3-458F-834C-A582FB33D55F}" type="presParOf" srcId="{364055A6-F1D7-456E-8925-D61F2E339BAD}" destId="{F79B127F-52C5-4355-B516-BD2A9272DFAA}" srcOrd="7" destOrd="0" presId="urn:microsoft.com/office/officeart/2005/8/layout/cycle6"/>
    <dgm:cxn modelId="{0EB70F11-2FB6-49BC-B067-281D82BCD62F}" type="presParOf" srcId="{364055A6-F1D7-456E-8925-D61F2E339BAD}" destId="{EB13FE99-F21F-42A4-924A-9EB0E9D51FE2}" srcOrd="8" destOrd="0" presId="urn:microsoft.com/office/officeart/2005/8/layout/cycle6"/>
    <dgm:cxn modelId="{C72971CB-D262-430C-A599-0ECE9F1A8EB5}" type="presParOf" srcId="{364055A6-F1D7-456E-8925-D61F2E339BAD}" destId="{E9CB06C1-AE89-4834-872D-72E8B43881D3}" srcOrd="9" destOrd="0" presId="urn:microsoft.com/office/officeart/2005/8/layout/cycle6"/>
    <dgm:cxn modelId="{B518E38D-7CD9-438A-B44F-49F51D7F66DD}" type="presParOf" srcId="{364055A6-F1D7-456E-8925-D61F2E339BAD}" destId="{6149A151-D00A-4CCE-BB12-09C5D50EBFC4}" srcOrd="10" destOrd="0" presId="urn:microsoft.com/office/officeart/2005/8/layout/cycle6"/>
    <dgm:cxn modelId="{AEB2E280-17D5-4235-9784-572EC3868A03}" type="presParOf" srcId="{364055A6-F1D7-456E-8925-D61F2E339BAD}" destId="{E3D0DD91-AEE2-4D55-B37E-2E9DC66181F7}" srcOrd="11" destOrd="0" presId="urn:microsoft.com/office/officeart/2005/8/layout/cycle6"/>
    <dgm:cxn modelId="{D577A078-911A-4D93-812E-4755162EB222}" type="presParOf" srcId="{364055A6-F1D7-456E-8925-D61F2E339BAD}" destId="{8B91CEC5-D3BC-4184-847E-9A9640F3A5C5}" srcOrd="12" destOrd="0" presId="urn:microsoft.com/office/officeart/2005/8/layout/cycle6"/>
    <dgm:cxn modelId="{E0CEA8A4-92CC-471D-9B65-C6B49FDF0B4F}" type="presParOf" srcId="{364055A6-F1D7-456E-8925-D61F2E339BAD}" destId="{91053322-1DAA-480F-88A9-3977F945736E}" srcOrd="13" destOrd="0" presId="urn:microsoft.com/office/officeart/2005/8/layout/cycle6"/>
    <dgm:cxn modelId="{AA945BC7-477B-448E-9784-DA938F740482}" type="presParOf" srcId="{364055A6-F1D7-456E-8925-D61F2E339BAD}" destId="{3EAB7CD5-6D08-4D6A-9AFF-FF02C2D1B980}" srcOrd="14" destOrd="0" presId="urn:microsoft.com/office/officeart/2005/8/layout/cycle6"/>
    <dgm:cxn modelId="{4636D009-215B-44B3-8AFD-798DC77DD05A}" type="presParOf" srcId="{364055A6-F1D7-456E-8925-D61F2E339BAD}" destId="{E3928B93-E5C9-47A6-9D05-2B8F9960B59C}" srcOrd="15" destOrd="0" presId="urn:microsoft.com/office/officeart/2005/8/layout/cycle6"/>
    <dgm:cxn modelId="{5ADE3E34-49EA-4204-9375-B8CC35CC650C}" type="presParOf" srcId="{364055A6-F1D7-456E-8925-D61F2E339BAD}" destId="{75F08460-03B5-471F-8F5F-0A77381A3A46}" srcOrd="16" destOrd="0" presId="urn:microsoft.com/office/officeart/2005/8/layout/cycle6"/>
    <dgm:cxn modelId="{FF5588BB-770D-4952-BECE-7C31340A5C8A}" type="presParOf" srcId="{364055A6-F1D7-456E-8925-D61F2E339BAD}" destId="{963E5F4F-E1A2-4781-B1C7-B189BABA3D2E}" srcOrd="17" destOrd="0" presId="urn:microsoft.com/office/officeart/2005/8/layout/cycle6"/>
    <dgm:cxn modelId="{278F2450-8F0C-45BB-B881-526634125096}" type="presParOf" srcId="{364055A6-F1D7-456E-8925-D61F2E339BAD}" destId="{D4AEB50C-D888-4159-9D32-894E827205C3}" srcOrd="18" destOrd="0" presId="urn:microsoft.com/office/officeart/2005/8/layout/cycle6"/>
    <dgm:cxn modelId="{B5067CE5-96B6-4ED2-8540-C7E00811C75A}" type="presParOf" srcId="{364055A6-F1D7-456E-8925-D61F2E339BAD}" destId="{0D99BC28-ECDF-4E13-8C4D-D1C82CA762AB}" srcOrd="19" destOrd="0" presId="urn:microsoft.com/office/officeart/2005/8/layout/cycle6"/>
    <dgm:cxn modelId="{52268CD0-14AF-47E2-A787-CA7595944D5C}" type="presParOf" srcId="{364055A6-F1D7-456E-8925-D61F2E339BAD}" destId="{CF19242E-6824-4C8A-B055-EC548AF479D5}" srcOrd="20"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28911-2D9A-45D7-B452-24E4D420D942}">
      <dsp:nvSpPr>
        <dsp:cNvPr id="0" name=""/>
        <dsp:cNvSpPr/>
      </dsp:nvSpPr>
      <dsp:spPr>
        <a:xfrm>
          <a:off x="2887238" y="40346"/>
          <a:ext cx="1936621" cy="1936621"/>
        </a:xfrm>
        <a:prstGeom prst="ellipse">
          <a:avLst/>
        </a:prstGeom>
        <a:solidFill>
          <a:schemeClr val="accent1">
            <a:alpha val="57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noProof="0" dirty="0">
              <a:solidFill>
                <a:schemeClr val="tx2"/>
              </a:solidFill>
            </a:rPr>
            <a:t>Farm succession</a:t>
          </a:r>
        </a:p>
      </dsp:txBody>
      <dsp:txXfrm>
        <a:off x="3145455" y="379254"/>
        <a:ext cx="1420188" cy="871479"/>
      </dsp:txXfrm>
    </dsp:sp>
    <dsp:sp modelId="{58ED1696-2ED5-4DB2-96A1-5981215FDC45}">
      <dsp:nvSpPr>
        <dsp:cNvPr id="0" name=""/>
        <dsp:cNvSpPr/>
      </dsp:nvSpPr>
      <dsp:spPr>
        <a:xfrm>
          <a:off x="3586036" y="1250734"/>
          <a:ext cx="1936621" cy="1936621"/>
        </a:xfrm>
        <a:prstGeom prst="ellipse">
          <a:avLst/>
        </a:prstGeom>
        <a:solidFill>
          <a:schemeClr val="accent3">
            <a:alpha val="58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noProof="0">
              <a:solidFill>
                <a:schemeClr val="tx2"/>
              </a:solidFill>
            </a:rPr>
            <a:t>Start-up farming</a:t>
          </a:r>
          <a:endParaRPr lang="en-US" sz="1800" b="1" kern="1200" noProof="0">
            <a:solidFill>
              <a:schemeClr val="tx2"/>
            </a:solidFill>
          </a:endParaRPr>
        </a:p>
      </dsp:txBody>
      <dsp:txXfrm>
        <a:off x="4178319" y="1751028"/>
        <a:ext cx="1161972" cy="1065141"/>
      </dsp:txXfrm>
    </dsp:sp>
    <dsp:sp modelId="{DDF3C117-7013-4C01-A21E-B6D54B2D26A4}">
      <dsp:nvSpPr>
        <dsp:cNvPr id="0" name=""/>
        <dsp:cNvSpPr/>
      </dsp:nvSpPr>
      <dsp:spPr>
        <a:xfrm>
          <a:off x="2188441" y="1250734"/>
          <a:ext cx="1936621" cy="1936621"/>
        </a:xfrm>
        <a:prstGeom prst="ellipse">
          <a:avLst/>
        </a:prstGeom>
        <a:solidFill>
          <a:srgbClr val="FBC1E8">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noProof="0" dirty="0">
              <a:solidFill>
                <a:schemeClr val="tx2"/>
              </a:solidFill>
            </a:rPr>
            <a:t>Marriage</a:t>
          </a:r>
          <a:endParaRPr lang="en-US" sz="1600" b="1" kern="1200" noProof="0" dirty="0">
            <a:solidFill>
              <a:schemeClr val="tx2"/>
            </a:solidFill>
          </a:endParaRPr>
        </a:p>
      </dsp:txBody>
      <dsp:txXfrm>
        <a:off x="2370806" y="1751028"/>
        <a:ext cx="1161972" cy="10651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3CA14A-B4F7-4C01-B3CE-FE5901DDBBA6}">
      <dsp:nvSpPr>
        <dsp:cNvPr id="0" name=""/>
        <dsp:cNvSpPr/>
      </dsp:nvSpPr>
      <dsp:spPr>
        <a:xfrm>
          <a:off x="3858364" y="56949"/>
          <a:ext cx="1463611" cy="630693"/>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mn-lt"/>
              <a:cs typeface="Times New Roman" panose="02020603050405020304" pitchFamily="18" charset="0"/>
            </a:rPr>
            <a:t>Sustainable and resource-conserving farming practices</a:t>
          </a:r>
          <a:endParaRPr lang="de-DE" sz="1200" b="1" kern="1200" dirty="0">
            <a:latin typeface="+mn-lt"/>
          </a:endParaRPr>
        </a:p>
      </dsp:txBody>
      <dsp:txXfrm>
        <a:off x="3889152" y="87737"/>
        <a:ext cx="1402035" cy="569117"/>
      </dsp:txXfrm>
    </dsp:sp>
    <dsp:sp modelId="{FFB1BA19-27E7-4CF9-8043-E7E5D1A467C9}">
      <dsp:nvSpPr>
        <dsp:cNvPr id="0" name=""/>
        <dsp:cNvSpPr/>
      </dsp:nvSpPr>
      <dsp:spPr>
        <a:xfrm>
          <a:off x="2902237" y="420268"/>
          <a:ext cx="3539599" cy="3539599"/>
        </a:xfrm>
        <a:custGeom>
          <a:avLst/>
          <a:gdLst/>
          <a:ahLst/>
          <a:cxnLst/>
          <a:rect l="0" t="0" r="0" b="0"/>
          <a:pathLst>
            <a:path>
              <a:moveTo>
                <a:pt x="2425320" y="125876"/>
              </a:moveTo>
              <a:arcTo wR="1769799" hR="1769799" stAng="17504391" swAng="1149005"/>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5954ED5-AD9F-400F-BF47-3EDB896F1573}">
      <dsp:nvSpPr>
        <dsp:cNvPr id="0" name=""/>
        <dsp:cNvSpPr/>
      </dsp:nvSpPr>
      <dsp:spPr>
        <a:xfrm>
          <a:off x="5475735" y="856094"/>
          <a:ext cx="1202469" cy="617737"/>
        </a:xfrm>
        <a:prstGeom prst="roundRect">
          <a:avLst/>
        </a:prstGeom>
        <a:solidFill>
          <a:schemeClr val="accent3">
            <a:hueOff val="1875044"/>
            <a:satOff val="-2813"/>
            <a:lumOff val="-45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noProof="0" dirty="0">
              <a:latin typeface="+mn-lt"/>
            </a:rPr>
            <a:t>Handling animals/plants/ microorganisms</a:t>
          </a:r>
        </a:p>
      </dsp:txBody>
      <dsp:txXfrm>
        <a:off x="5505890" y="886249"/>
        <a:ext cx="1142159" cy="557427"/>
      </dsp:txXfrm>
    </dsp:sp>
    <dsp:sp modelId="{51DA36C9-BCD7-4AC7-A79F-F1D53D46B730}">
      <dsp:nvSpPr>
        <dsp:cNvPr id="0" name=""/>
        <dsp:cNvSpPr/>
      </dsp:nvSpPr>
      <dsp:spPr>
        <a:xfrm>
          <a:off x="2869891" y="483943"/>
          <a:ext cx="3539599" cy="3539599"/>
        </a:xfrm>
        <a:custGeom>
          <a:avLst/>
          <a:gdLst/>
          <a:ahLst/>
          <a:cxnLst/>
          <a:rect l="0" t="0" r="0" b="0"/>
          <a:pathLst>
            <a:path>
              <a:moveTo>
                <a:pt x="3360980" y="994986"/>
              </a:moveTo>
              <a:arcTo wR="1769799" hR="1769799" stAng="20042195" swAng="1085053"/>
            </a:path>
          </a:pathLst>
        </a:custGeom>
        <a:noFill/>
        <a:ln w="9525" cap="flat" cmpd="sng" algn="ctr">
          <a:solidFill>
            <a:schemeClr val="accent3">
              <a:hueOff val="1875044"/>
              <a:satOff val="-2813"/>
              <a:lumOff val="-458"/>
              <a:alphaOff val="0"/>
            </a:schemeClr>
          </a:solidFill>
          <a:prstDash val="solid"/>
        </a:ln>
        <a:effectLst/>
      </dsp:spPr>
      <dsp:style>
        <a:lnRef idx="1">
          <a:scrgbClr r="0" g="0" b="0"/>
        </a:lnRef>
        <a:fillRef idx="0">
          <a:scrgbClr r="0" g="0" b="0"/>
        </a:fillRef>
        <a:effectRef idx="0">
          <a:scrgbClr r="0" g="0" b="0"/>
        </a:effectRef>
        <a:fontRef idx="minor"/>
      </dsp:style>
    </dsp:sp>
    <dsp:sp modelId="{12D37051-C342-4D1C-B588-B0E6D8C503F5}">
      <dsp:nvSpPr>
        <dsp:cNvPr id="0" name=""/>
        <dsp:cNvSpPr/>
      </dsp:nvSpPr>
      <dsp:spPr>
        <a:xfrm>
          <a:off x="5813239" y="2016752"/>
          <a:ext cx="1128431" cy="661934"/>
        </a:xfrm>
        <a:prstGeom prst="roundRect">
          <a:avLst/>
        </a:prstGeom>
        <a:solidFill>
          <a:schemeClr val="accent3">
            <a:hueOff val="3750088"/>
            <a:satOff val="-5627"/>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noProof="0" dirty="0">
              <a:latin typeface="+mn-lt"/>
            </a:rPr>
            <a:t>Creation of “social places” </a:t>
          </a:r>
          <a:r>
            <a:rPr lang="en-US" sz="1050" b="0" kern="1200" noProof="0" dirty="0">
              <a:latin typeface="+mn-lt"/>
            </a:rPr>
            <a:t>(Neu et al. 2020)</a:t>
          </a:r>
        </a:p>
      </dsp:txBody>
      <dsp:txXfrm>
        <a:off x="5845552" y="2049065"/>
        <a:ext cx="1063805" cy="597308"/>
      </dsp:txXfrm>
    </dsp:sp>
    <dsp:sp modelId="{EB13FE99-F21F-42A4-924A-9EB0E9D51FE2}">
      <dsp:nvSpPr>
        <dsp:cNvPr id="0" name=""/>
        <dsp:cNvSpPr/>
      </dsp:nvSpPr>
      <dsp:spPr>
        <a:xfrm>
          <a:off x="2884671" y="254621"/>
          <a:ext cx="3539599" cy="3539599"/>
        </a:xfrm>
        <a:custGeom>
          <a:avLst/>
          <a:gdLst/>
          <a:ahLst/>
          <a:cxnLst/>
          <a:rect l="0" t="0" r="0" b="0"/>
          <a:pathLst>
            <a:path>
              <a:moveTo>
                <a:pt x="3410843" y="2432495"/>
              </a:moveTo>
              <a:arcTo wR="1769799" hR="1769799" stAng="1319408" swAng="1748896"/>
            </a:path>
          </a:pathLst>
        </a:custGeom>
        <a:noFill/>
        <a:ln w="9525" cap="flat" cmpd="sng" algn="ctr">
          <a:solidFill>
            <a:schemeClr val="accent3">
              <a:hueOff val="3750088"/>
              <a:satOff val="-5627"/>
              <a:lumOff val="-915"/>
              <a:alphaOff val="0"/>
            </a:schemeClr>
          </a:solidFill>
          <a:prstDash val="solid"/>
        </a:ln>
        <a:effectLst/>
      </dsp:spPr>
      <dsp:style>
        <a:lnRef idx="1">
          <a:scrgbClr r="0" g="0" b="0"/>
        </a:lnRef>
        <a:fillRef idx="0">
          <a:scrgbClr r="0" g="0" b="0"/>
        </a:fillRef>
        <a:effectRef idx="0">
          <a:scrgbClr r="0" g="0" b="0"/>
        </a:effectRef>
        <a:fontRef idx="minor"/>
      </dsp:style>
    </dsp:sp>
    <dsp:sp modelId="{E9CB06C1-AE89-4834-872D-72E8B43881D3}">
      <dsp:nvSpPr>
        <dsp:cNvPr id="0" name=""/>
        <dsp:cNvSpPr/>
      </dsp:nvSpPr>
      <dsp:spPr>
        <a:xfrm>
          <a:off x="4730807" y="3408180"/>
          <a:ext cx="1218932" cy="560826"/>
        </a:xfrm>
        <a:prstGeom prst="roundRect">
          <a:avLst/>
        </a:prstGeom>
        <a:solidFill>
          <a:schemeClr val="accent3">
            <a:hueOff val="5625132"/>
            <a:satOff val="-8440"/>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mn-lt"/>
            </a:rPr>
            <a:t>Processing and marketing of products</a:t>
          </a:r>
          <a:endParaRPr lang="de-DE" sz="1200" b="1" kern="1200" dirty="0">
            <a:latin typeface="+mn-lt"/>
          </a:endParaRPr>
        </a:p>
      </dsp:txBody>
      <dsp:txXfrm>
        <a:off x="4758184" y="3435557"/>
        <a:ext cx="1164178" cy="506072"/>
      </dsp:txXfrm>
    </dsp:sp>
    <dsp:sp modelId="{E3D0DD91-AEE2-4D55-B37E-2E9DC66181F7}">
      <dsp:nvSpPr>
        <dsp:cNvPr id="0" name=""/>
        <dsp:cNvSpPr/>
      </dsp:nvSpPr>
      <dsp:spPr>
        <a:xfrm>
          <a:off x="2635826" y="347286"/>
          <a:ext cx="3539599" cy="3539599"/>
        </a:xfrm>
        <a:custGeom>
          <a:avLst/>
          <a:gdLst/>
          <a:ahLst/>
          <a:cxnLst/>
          <a:rect l="0" t="0" r="0" b="0"/>
          <a:pathLst>
            <a:path>
              <a:moveTo>
                <a:pt x="2089113" y="3510555"/>
              </a:moveTo>
              <a:arcTo wR="1769799" hR="1769799" stAng="4776333" swAng="1141389"/>
            </a:path>
          </a:pathLst>
        </a:custGeom>
        <a:noFill/>
        <a:ln w="9525" cap="flat" cmpd="sng" algn="ctr">
          <a:solidFill>
            <a:schemeClr val="accent3">
              <a:hueOff val="5625132"/>
              <a:satOff val="-8440"/>
              <a:lumOff val="-1373"/>
              <a:alphaOff val="0"/>
            </a:schemeClr>
          </a:solidFill>
          <a:prstDash val="solid"/>
        </a:ln>
        <a:effectLst/>
      </dsp:spPr>
      <dsp:style>
        <a:lnRef idx="1">
          <a:scrgbClr r="0" g="0" b="0"/>
        </a:lnRef>
        <a:fillRef idx="0">
          <a:scrgbClr r="0" g="0" b="0"/>
        </a:fillRef>
        <a:effectRef idx="0">
          <a:scrgbClr r="0" g="0" b="0"/>
        </a:effectRef>
        <a:fontRef idx="minor"/>
      </dsp:style>
    </dsp:sp>
    <dsp:sp modelId="{8B91CEC5-D3BC-4184-847E-9A9640F3A5C5}">
      <dsp:nvSpPr>
        <dsp:cNvPr id="0" name=""/>
        <dsp:cNvSpPr/>
      </dsp:nvSpPr>
      <dsp:spPr>
        <a:xfrm>
          <a:off x="3080860" y="3356896"/>
          <a:ext cx="1053344" cy="573131"/>
        </a:xfrm>
        <a:prstGeom prst="roundRect">
          <a:avLst/>
        </a:prstGeom>
        <a:solidFill>
          <a:schemeClr val="accent3">
            <a:hueOff val="7500176"/>
            <a:satOff val="-11253"/>
            <a:lumOff val="-183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noProof="0" dirty="0">
              <a:latin typeface="+mn-lt"/>
            </a:rPr>
            <a:t>As employer</a:t>
          </a:r>
        </a:p>
      </dsp:txBody>
      <dsp:txXfrm>
        <a:off x="3108838" y="3384874"/>
        <a:ext cx="997388" cy="517175"/>
      </dsp:txXfrm>
    </dsp:sp>
    <dsp:sp modelId="{3EAB7CD5-6D08-4D6A-9AFF-FF02C2D1B980}">
      <dsp:nvSpPr>
        <dsp:cNvPr id="0" name=""/>
        <dsp:cNvSpPr/>
      </dsp:nvSpPr>
      <dsp:spPr>
        <a:xfrm>
          <a:off x="2856972" y="469488"/>
          <a:ext cx="3539599" cy="3539599"/>
        </a:xfrm>
        <a:custGeom>
          <a:avLst/>
          <a:gdLst/>
          <a:ahLst/>
          <a:cxnLst/>
          <a:rect l="0" t="0" r="0" b="0"/>
          <a:pathLst>
            <a:path>
              <a:moveTo>
                <a:pt x="393432" y="2882366"/>
              </a:moveTo>
              <a:arcTo wR="1769799" hR="1769799" stAng="8463010" swAng="1243236"/>
            </a:path>
          </a:pathLst>
        </a:custGeom>
        <a:noFill/>
        <a:ln w="9525" cap="flat" cmpd="sng" algn="ctr">
          <a:solidFill>
            <a:schemeClr val="accent3">
              <a:hueOff val="7500176"/>
              <a:satOff val="-11253"/>
              <a:lumOff val="-1830"/>
              <a:alphaOff val="0"/>
            </a:schemeClr>
          </a:solidFill>
          <a:prstDash val="solid"/>
        </a:ln>
        <a:effectLst/>
      </dsp:spPr>
      <dsp:style>
        <a:lnRef idx="1">
          <a:scrgbClr r="0" g="0" b="0"/>
        </a:lnRef>
        <a:fillRef idx="0">
          <a:scrgbClr r="0" g="0" b="0"/>
        </a:fillRef>
        <a:effectRef idx="0">
          <a:scrgbClr r="0" g="0" b="0"/>
        </a:effectRef>
        <a:fontRef idx="minor"/>
      </dsp:style>
    </dsp:sp>
    <dsp:sp modelId="{E3928B93-E5C9-47A6-9D05-2B8F9960B59C}">
      <dsp:nvSpPr>
        <dsp:cNvPr id="0" name=""/>
        <dsp:cNvSpPr/>
      </dsp:nvSpPr>
      <dsp:spPr>
        <a:xfrm>
          <a:off x="2281971" y="2189008"/>
          <a:ext cx="1129975" cy="597736"/>
        </a:xfrm>
        <a:prstGeom prst="roundRect">
          <a:avLst/>
        </a:prstGeom>
        <a:solidFill>
          <a:schemeClr val="accent3">
            <a:hueOff val="9375220"/>
            <a:satOff val="-14067"/>
            <a:lumOff val="-228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ts val="0"/>
            </a:spcAft>
            <a:buNone/>
          </a:pPr>
          <a:r>
            <a:rPr lang="en-US" sz="1200" b="1" kern="1200" noProof="0" dirty="0">
              <a:latin typeface="+mn-lt"/>
            </a:rPr>
            <a:t>Self-care</a:t>
          </a:r>
        </a:p>
      </dsp:txBody>
      <dsp:txXfrm>
        <a:off x="2311150" y="2218187"/>
        <a:ext cx="1071617" cy="539378"/>
      </dsp:txXfrm>
    </dsp:sp>
    <dsp:sp modelId="{963E5F4F-E1A2-4781-B1C7-B189BABA3D2E}">
      <dsp:nvSpPr>
        <dsp:cNvPr id="0" name=""/>
        <dsp:cNvSpPr/>
      </dsp:nvSpPr>
      <dsp:spPr>
        <a:xfrm>
          <a:off x="2802586" y="324260"/>
          <a:ext cx="3539599" cy="3539599"/>
        </a:xfrm>
        <a:custGeom>
          <a:avLst/>
          <a:gdLst/>
          <a:ahLst/>
          <a:cxnLst/>
          <a:rect l="0" t="0" r="0" b="0"/>
          <a:pathLst>
            <a:path>
              <a:moveTo>
                <a:pt x="2085" y="1855683"/>
              </a:moveTo>
              <a:arcTo wR="1769799" hR="1769799" stAng="10633109" swAng="1747874"/>
            </a:path>
          </a:pathLst>
        </a:custGeom>
        <a:noFill/>
        <a:ln w="9525" cap="flat" cmpd="sng" algn="ctr">
          <a:solidFill>
            <a:schemeClr val="accent3">
              <a:hueOff val="9375220"/>
              <a:satOff val="-14067"/>
              <a:lumOff val="-2288"/>
              <a:alphaOff val="0"/>
            </a:schemeClr>
          </a:solidFill>
          <a:prstDash val="solid"/>
        </a:ln>
        <a:effectLst/>
      </dsp:spPr>
      <dsp:style>
        <a:lnRef idx="1">
          <a:scrgbClr r="0" g="0" b="0"/>
        </a:lnRef>
        <a:fillRef idx="0">
          <a:scrgbClr r="0" g="0" b="0"/>
        </a:fillRef>
        <a:effectRef idx="0">
          <a:scrgbClr r="0" g="0" b="0"/>
        </a:effectRef>
        <a:fontRef idx="minor"/>
      </dsp:style>
    </dsp:sp>
    <dsp:sp modelId="{D4AEB50C-D888-4159-9D32-894E827205C3}">
      <dsp:nvSpPr>
        <dsp:cNvPr id="0" name=""/>
        <dsp:cNvSpPr/>
      </dsp:nvSpPr>
      <dsp:spPr>
        <a:xfrm>
          <a:off x="2712078" y="680803"/>
          <a:ext cx="953244" cy="619608"/>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noProof="0" dirty="0">
              <a:latin typeface="+mn-lt"/>
            </a:rPr>
            <a:t>Family/ domestic area</a:t>
          </a:r>
        </a:p>
      </dsp:txBody>
      <dsp:txXfrm>
        <a:off x="2742325" y="711050"/>
        <a:ext cx="892750" cy="559114"/>
      </dsp:txXfrm>
    </dsp:sp>
    <dsp:sp modelId="{CF19242E-6824-4C8A-B055-EC548AF479D5}">
      <dsp:nvSpPr>
        <dsp:cNvPr id="0" name=""/>
        <dsp:cNvSpPr/>
      </dsp:nvSpPr>
      <dsp:spPr>
        <a:xfrm>
          <a:off x="2617665" y="446287"/>
          <a:ext cx="3539599" cy="3539599"/>
        </a:xfrm>
        <a:custGeom>
          <a:avLst/>
          <a:gdLst/>
          <a:ahLst/>
          <a:cxnLst/>
          <a:rect l="0" t="0" r="0" b="0"/>
          <a:pathLst>
            <a:path>
              <a:moveTo>
                <a:pt x="892732" y="232612"/>
              </a:moveTo>
              <a:arcTo wR="1769799" hR="1769799" stAng="14417543" swAng="731297"/>
            </a:path>
          </a:pathLst>
        </a:custGeom>
        <a:noFill/>
        <a:ln w="9525" cap="flat" cmpd="sng" algn="ctr">
          <a:solidFill>
            <a:schemeClr val="accent3">
              <a:hueOff val="11250264"/>
              <a:satOff val="-16880"/>
              <a:lumOff val="-2745"/>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5635625" cy="48736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7366000" y="0"/>
            <a:ext cx="5635625" cy="487363"/>
          </a:xfrm>
          <a:prstGeom prst="rect">
            <a:avLst/>
          </a:prstGeom>
        </p:spPr>
        <p:txBody>
          <a:bodyPr vert="horz" lIns="91440" tIns="45720" rIns="91440" bIns="45720" rtlCol="0"/>
          <a:lstStyle>
            <a:lvl1pPr algn="r">
              <a:defRPr sz="1200"/>
            </a:lvl1pPr>
          </a:lstStyle>
          <a:p>
            <a:fld id="{442DDC49-609A-3B44-A1C6-133788245302}" type="datetime1">
              <a:rPr lang="de-DE" smtClean="0"/>
              <a:pPr/>
              <a:t>21.12.2021</a:t>
            </a:fld>
            <a:endParaRPr lang="de-DE"/>
          </a:p>
        </p:txBody>
      </p:sp>
      <p:sp>
        <p:nvSpPr>
          <p:cNvPr id="4" name="Fußzeilenplatzhalter 3"/>
          <p:cNvSpPr>
            <a:spLocks noGrp="1"/>
          </p:cNvSpPr>
          <p:nvPr>
            <p:ph type="ftr" sz="quarter" idx="2"/>
          </p:nvPr>
        </p:nvSpPr>
        <p:spPr>
          <a:xfrm>
            <a:off x="0" y="9264650"/>
            <a:ext cx="5635625" cy="48736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7366000" y="9264650"/>
            <a:ext cx="5635625" cy="487363"/>
          </a:xfrm>
          <a:prstGeom prst="rect">
            <a:avLst/>
          </a:prstGeom>
        </p:spPr>
        <p:txBody>
          <a:bodyPr vert="horz" lIns="91440" tIns="45720" rIns="91440" bIns="45720" rtlCol="0" anchor="b"/>
          <a:lstStyle>
            <a:lvl1pPr algn="r">
              <a:defRPr sz="1200"/>
            </a:lvl1pPr>
          </a:lstStyle>
          <a:p>
            <a:fld id="{747525CF-7212-804E-9855-29706471529B}" type="slidenum">
              <a:rPr lang="de-DE" smtClean="0"/>
              <a:pPr/>
              <a:t>‹#›</a:t>
            </a:fld>
            <a:endParaRPr lang="de-DE"/>
          </a:p>
        </p:txBody>
      </p:sp>
    </p:spTree>
    <p:extLst>
      <p:ext uri="{BB962C8B-B14F-4D97-AF65-F5344CB8AC3E}">
        <p14:creationId xmlns:p14="http://schemas.microsoft.com/office/powerpoint/2010/main" val="420645022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5635625" cy="48736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7366000" y="0"/>
            <a:ext cx="5635625" cy="487363"/>
          </a:xfrm>
          <a:prstGeom prst="rect">
            <a:avLst/>
          </a:prstGeom>
        </p:spPr>
        <p:txBody>
          <a:bodyPr vert="horz" lIns="91440" tIns="45720" rIns="91440" bIns="45720" rtlCol="0"/>
          <a:lstStyle>
            <a:lvl1pPr algn="r">
              <a:defRPr sz="1200"/>
            </a:lvl1pPr>
          </a:lstStyle>
          <a:p>
            <a:fld id="{66C661A5-9AB9-1949-9B9A-C46C190AE8BF}" type="datetime1">
              <a:rPr lang="de-DE" smtClean="0"/>
              <a:pPr/>
              <a:t>21.12.2021</a:t>
            </a:fld>
            <a:endParaRPr lang="de-DE"/>
          </a:p>
        </p:txBody>
      </p:sp>
      <p:sp>
        <p:nvSpPr>
          <p:cNvPr id="4" name="Folienbildplatzhalter 3"/>
          <p:cNvSpPr>
            <a:spLocks noGrp="1" noRot="1" noChangeAspect="1"/>
          </p:cNvSpPr>
          <p:nvPr>
            <p:ph type="sldImg" idx="2"/>
          </p:nvPr>
        </p:nvSpPr>
        <p:spPr>
          <a:xfrm>
            <a:off x="3251200" y="731838"/>
            <a:ext cx="6502400" cy="36576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1300163" y="4632325"/>
            <a:ext cx="10404475" cy="43894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264650"/>
            <a:ext cx="5635625" cy="48736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7366000" y="9264650"/>
            <a:ext cx="5635625" cy="487363"/>
          </a:xfrm>
          <a:prstGeom prst="rect">
            <a:avLst/>
          </a:prstGeom>
        </p:spPr>
        <p:txBody>
          <a:bodyPr vert="horz" lIns="91440" tIns="45720" rIns="91440" bIns="45720" rtlCol="0" anchor="b"/>
          <a:lstStyle>
            <a:lvl1pPr algn="r">
              <a:defRPr sz="1200"/>
            </a:lvl1pPr>
          </a:lstStyle>
          <a:p>
            <a:fld id="{584A433B-D369-FE47-BCB2-D5C24AAD91F8}" type="slidenum">
              <a:rPr lang="de-DE" smtClean="0"/>
              <a:pPr/>
              <a:t>‹#›</a:t>
            </a:fld>
            <a:endParaRPr lang="de-DE"/>
          </a:p>
        </p:txBody>
      </p:sp>
    </p:spTree>
    <p:extLst>
      <p:ext uri="{BB962C8B-B14F-4D97-AF65-F5344CB8AC3E}">
        <p14:creationId xmlns:p14="http://schemas.microsoft.com/office/powerpoint/2010/main" val="3781872226"/>
      </p:ext>
    </p:extLst>
  </p:cSld>
  <p:clrMap bg1="lt1" tx1="dk1" bg2="lt2" tx2="dk2" accent1="accent1" accent2="accent2" accent3="accent3" accent4="accent4" accent5="accent5" accent6="accent6" hlink="hlink" folHlink="folHlink"/>
  <p:hf sldNum="0" hdr="0" ftr="0" dt="0"/>
  <p:notesStyle>
    <a:lvl1pPr marL="0" algn="l" defTabSz="286984" rtl="0" eaLnBrk="1" latinLnBrk="0" hangingPunct="1">
      <a:defRPr sz="800" kern="1200">
        <a:solidFill>
          <a:schemeClr val="tx1"/>
        </a:solidFill>
        <a:latin typeface="+mn-lt"/>
        <a:ea typeface="+mn-ea"/>
        <a:cs typeface="+mn-cs"/>
      </a:defRPr>
    </a:lvl1pPr>
    <a:lvl2pPr marL="286984" algn="l" defTabSz="286984" rtl="0" eaLnBrk="1" latinLnBrk="0" hangingPunct="1">
      <a:defRPr sz="800" kern="1200">
        <a:solidFill>
          <a:schemeClr val="tx1"/>
        </a:solidFill>
        <a:latin typeface="+mn-lt"/>
        <a:ea typeface="+mn-ea"/>
        <a:cs typeface="+mn-cs"/>
      </a:defRPr>
    </a:lvl2pPr>
    <a:lvl3pPr marL="573969" algn="l" defTabSz="286984" rtl="0" eaLnBrk="1" latinLnBrk="0" hangingPunct="1">
      <a:defRPr sz="800" kern="1200">
        <a:solidFill>
          <a:schemeClr val="tx1"/>
        </a:solidFill>
        <a:latin typeface="+mn-lt"/>
        <a:ea typeface="+mn-ea"/>
        <a:cs typeface="+mn-cs"/>
      </a:defRPr>
    </a:lvl3pPr>
    <a:lvl4pPr marL="860953" algn="l" defTabSz="286984" rtl="0" eaLnBrk="1" latinLnBrk="0" hangingPunct="1">
      <a:defRPr sz="800" kern="1200">
        <a:solidFill>
          <a:schemeClr val="tx1"/>
        </a:solidFill>
        <a:latin typeface="+mn-lt"/>
        <a:ea typeface="+mn-ea"/>
        <a:cs typeface="+mn-cs"/>
      </a:defRPr>
    </a:lvl4pPr>
    <a:lvl5pPr marL="1147938" algn="l" defTabSz="286984" rtl="0" eaLnBrk="1" latinLnBrk="0" hangingPunct="1">
      <a:defRPr sz="800" kern="1200">
        <a:solidFill>
          <a:schemeClr val="tx1"/>
        </a:solidFill>
        <a:latin typeface="+mn-lt"/>
        <a:ea typeface="+mn-ea"/>
        <a:cs typeface="+mn-cs"/>
      </a:defRPr>
    </a:lvl5pPr>
    <a:lvl6pPr marL="1434922" algn="l" defTabSz="286984" rtl="0" eaLnBrk="1" latinLnBrk="0" hangingPunct="1">
      <a:defRPr sz="800" kern="1200">
        <a:solidFill>
          <a:schemeClr val="tx1"/>
        </a:solidFill>
        <a:latin typeface="+mn-lt"/>
        <a:ea typeface="+mn-ea"/>
        <a:cs typeface="+mn-cs"/>
      </a:defRPr>
    </a:lvl6pPr>
    <a:lvl7pPr marL="1721907" algn="l" defTabSz="286984" rtl="0" eaLnBrk="1" latinLnBrk="0" hangingPunct="1">
      <a:defRPr sz="800" kern="1200">
        <a:solidFill>
          <a:schemeClr val="tx1"/>
        </a:solidFill>
        <a:latin typeface="+mn-lt"/>
        <a:ea typeface="+mn-ea"/>
        <a:cs typeface="+mn-cs"/>
      </a:defRPr>
    </a:lvl7pPr>
    <a:lvl8pPr marL="2008891" algn="l" defTabSz="286984" rtl="0" eaLnBrk="1" latinLnBrk="0" hangingPunct="1">
      <a:defRPr sz="800" kern="1200">
        <a:solidFill>
          <a:schemeClr val="tx1"/>
        </a:solidFill>
        <a:latin typeface="+mn-lt"/>
        <a:ea typeface="+mn-ea"/>
        <a:cs typeface="+mn-cs"/>
      </a:defRPr>
    </a:lvl8pPr>
    <a:lvl9pPr marL="2295876" algn="l" defTabSz="286984"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725036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087726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905213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pPr marL="0" indent="0">
              <a:buFont typeface="Arial" pitchFamily="34" charset="0"/>
              <a:buNone/>
            </a:pPr>
            <a:endParaRPr lang="de-DE" dirty="0"/>
          </a:p>
        </p:txBody>
      </p:sp>
    </p:spTree>
    <p:extLst>
      <p:ext uri="{BB962C8B-B14F-4D97-AF65-F5344CB8AC3E}">
        <p14:creationId xmlns:p14="http://schemas.microsoft.com/office/powerpoint/2010/main" val="1098139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263252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pPr marL="0" indent="0">
              <a:buFont typeface="Arial" pitchFamily="34" charset="0"/>
              <a:buNone/>
            </a:pPr>
            <a:endParaRPr lang="de-DE" dirty="0"/>
          </a:p>
        </p:txBody>
      </p:sp>
    </p:spTree>
    <p:extLst>
      <p:ext uri="{BB962C8B-B14F-4D97-AF65-F5344CB8AC3E}">
        <p14:creationId xmlns:p14="http://schemas.microsoft.com/office/powerpoint/2010/main" val="1098139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pPr marL="0" indent="0">
              <a:spcBef>
                <a:spcPts val="1130"/>
              </a:spcBef>
              <a:buFont typeface="Wingdings"/>
              <a:buNone/>
            </a:pPr>
            <a:endParaRPr lang="en-US" sz="1200" b="1" kern="1200" dirty="0">
              <a:solidFill>
                <a:srgbClr val="FF0000"/>
              </a:solidFill>
              <a:latin typeface="+mn-lt"/>
              <a:ea typeface="+mn-ea"/>
              <a:cs typeface="+mn-cs"/>
              <a:sym typeface="Wingdings" pitchFamily="2" charset="2"/>
            </a:endParaRPr>
          </a:p>
        </p:txBody>
      </p:sp>
    </p:spTree>
    <p:extLst>
      <p:ext uri="{BB962C8B-B14F-4D97-AF65-F5344CB8AC3E}">
        <p14:creationId xmlns:p14="http://schemas.microsoft.com/office/powerpoint/2010/main" val="1098139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endParaRPr lang="de-DE" sz="1100" b="1" dirty="0"/>
          </a:p>
        </p:txBody>
      </p:sp>
    </p:spTree>
    <p:extLst>
      <p:ext uri="{BB962C8B-B14F-4D97-AF65-F5344CB8AC3E}">
        <p14:creationId xmlns:p14="http://schemas.microsoft.com/office/powerpoint/2010/main" val="912944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813836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251200" y="731838"/>
            <a:ext cx="6502400" cy="36576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868842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p:spTree>
      <p:nvGrpSpPr>
        <p:cNvPr id="1" name=""/>
        <p:cNvGrpSpPr/>
        <p:nvPr/>
      </p:nvGrpSpPr>
      <p:grpSpPr>
        <a:xfrm>
          <a:off x="0" y="0"/>
          <a:ext cx="0" cy="0"/>
          <a:chOff x="0" y="0"/>
          <a:chExt cx="0" cy="0"/>
        </a:xfrm>
      </p:grpSpPr>
      <p:sp>
        <p:nvSpPr>
          <p:cNvPr id="81"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3" name="Holder 3"/>
          <p:cNvSpPr>
            <a:spLocks noGrp="1"/>
          </p:cNvSpPr>
          <p:nvPr>
            <p:ph type="subTitle" idx="4"/>
          </p:nvPr>
        </p:nvSpPr>
        <p:spPr>
          <a:xfrm>
            <a:off x="660797" y="3053953"/>
            <a:ext cx="6400800" cy="230832"/>
          </a:xfrm>
          <a:prstGeom prst="rect">
            <a:avLst/>
          </a:prstGeom>
        </p:spPr>
        <p:txBody>
          <a:bodyPr wrap="square" lIns="0" tIns="0" rIns="0" bIns="0">
            <a:spAutoFit/>
          </a:bodyPr>
          <a:lstStyle>
            <a:lvl1pPr defTabSz="512188">
              <a:buFont typeface="Times New Roman" charset="0"/>
              <a:buNone/>
              <a:defRPr sz="1500">
                <a:solidFill>
                  <a:srgbClr val="7F7F7F"/>
                </a:solidFill>
                <a:latin typeface="+mj-lt"/>
              </a:defRPr>
            </a:lvl1pPr>
          </a:lstStyle>
          <a:p>
            <a:pPr defTabSz="815975">
              <a:buFont typeface="Times New Roman" charset="0"/>
              <a:buNone/>
            </a:pPr>
            <a:endParaRPr lang="en-US" sz="1500" dirty="0">
              <a:solidFill>
                <a:schemeClr val="bg1">
                  <a:lumMod val="50000"/>
                </a:schemeClr>
              </a:solidFill>
              <a:latin typeface="+mj-lt"/>
              <a:ea typeface="Geneva" charset="0"/>
              <a:cs typeface="Geneva" charset="0"/>
            </a:endParaRPr>
          </a:p>
        </p:txBody>
      </p:sp>
      <p:sp>
        <p:nvSpPr>
          <p:cNvPr id="8" name="Holder 4"/>
          <p:cNvSpPr>
            <a:spLocks noGrp="1"/>
          </p:cNvSpPr>
          <p:nvPr>
            <p:ph type="ftr" sz="quarter" idx="3"/>
          </p:nvPr>
        </p:nvSpPr>
        <p:spPr>
          <a:xfrm>
            <a:off x="1732359" y="4877216"/>
            <a:ext cx="6054328" cy="145733"/>
          </a:xfrm>
          <a:prstGeom prst="rect">
            <a:avLst/>
          </a:prstGeom>
        </p:spPr>
        <p:txBody>
          <a:bodyPr lIns="0" tIns="0" rIns="0" bIns="0"/>
          <a:lstStyle>
            <a:lvl1pPr algn="ctr">
              <a:defRPr sz="900">
                <a:solidFill>
                  <a:schemeClr val="tx2">
                    <a:lumMod val="75000"/>
                  </a:schemeClr>
                </a:solidFill>
              </a:defRPr>
            </a:lvl1pPr>
          </a:lstStyle>
          <a:p>
            <a:r>
              <a:rPr lang="en-US" b="1" dirty="0"/>
              <a:t>Start-up women farmers in Germany: </a:t>
            </a:r>
            <a:r>
              <a:rPr lang="en-US" b="1" i="1" dirty="0"/>
              <a:t>An organic avant-garde challenging gender stereotypes? </a:t>
            </a:r>
            <a:r>
              <a:rPr lang="en-US" b="1" dirty="0"/>
              <a:t>- Janna Luisa Pieper</a:t>
            </a:r>
            <a:endParaRPr lang="de-DE" b="1" dirty="0"/>
          </a:p>
        </p:txBody>
      </p:sp>
      <p:sp>
        <p:nvSpPr>
          <p:cNvPr id="9"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a:t>13th October 2021</a:t>
            </a:r>
            <a:endParaRPr lang="en-US" dirty="0"/>
          </a:p>
        </p:txBody>
      </p:sp>
      <p:sp>
        <p:nvSpPr>
          <p:cNvPr id="10" name="Holder 6"/>
          <p:cNvSpPr>
            <a:spLocks noGrp="1"/>
          </p:cNvSpPr>
          <p:nvPr>
            <p:ph type="sldNum" sz="quarter" idx="10"/>
          </p:nvPr>
        </p:nvSpPr>
        <p:spPr>
          <a:xfrm>
            <a:off x="8322469" y="4894524"/>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15" name="Titel 14"/>
          <p:cNvSpPr>
            <a:spLocks noGrp="1"/>
          </p:cNvSpPr>
          <p:nvPr>
            <p:ph type="title"/>
          </p:nvPr>
        </p:nvSpPr>
        <p:spPr>
          <a:xfrm>
            <a:off x="636682" y="2451199"/>
            <a:ext cx="7623279" cy="584775"/>
          </a:xfrm>
        </p:spPr>
        <p:txBody>
          <a:bodyPr vert="horz"/>
          <a:lstStyle>
            <a:lvl1pPr>
              <a:defRPr sz="3800">
                <a:solidFill>
                  <a:srgbClr val="17375E"/>
                </a:solidFill>
                <a:latin typeface="+mj-lt"/>
              </a:defRPr>
            </a:lvl1pPr>
          </a:lstStyle>
          <a:p>
            <a:r>
              <a:rPr lang="de-DE" dirty="0"/>
              <a:t>Mastertitelformat bearbeiten</a:t>
            </a:r>
          </a:p>
        </p:txBody>
      </p:sp>
      <p:sp>
        <p:nvSpPr>
          <p:cNvPr id="74" name="Holder 3"/>
          <p:cNvSpPr>
            <a:spLocks noGrp="1"/>
          </p:cNvSpPr>
          <p:nvPr>
            <p:ph type="body" idx="1" hasCustomPrompt="1"/>
          </p:nvPr>
        </p:nvSpPr>
        <p:spPr>
          <a:xfrm>
            <a:off x="660797" y="2210098"/>
            <a:ext cx="5786438" cy="184666"/>
          </a:xfrm>
        </p:spPr>
        <p:txBody>
          <a:bodyPr lIns="0" tIns="0" rIns="0" bIns="0"/>
          <a:lstStyle>
            <a:lvl1pPr>
              <a:defRPr sz="1500" b="0" i="0" cap="small">
                <a:solidFill>
                  <a:schemeClr val="bg1">
                    <a:lumMod val="50000"/>
                  </a:schemeClr>
                </a:solidFill>
                <a:latin typeface="+mj-lt"/>
                <a:cs typeface="DINPro"/>
              </a:defRPr>
            </a:lvl1pPr>
          </a:lstStyle>
          <a:p>
            <a:r>
              <a:rPr lang="de-DE" dirty="0" err="1"/>
              <a:t>fff</a:t>
            </a:r>
            <a:endParaRPr dirty="0"/>
          </a:p>
        </p:txBody>
      </p:sp>
      <p:sp>
        <p:nvSpPr>
          <p:cNvPr id="13" name="Textplatzhalter 30"/>
          <p:cNvSpPr>
            <a:spLocks noGrp="1"/>
          </p:cNvSpPr>
          <p:nvPr>
            <p:ph type="body" sz="quarter" idx="12" hasCustomPrompt="1"/>
          </p:nvPr>
        </p:nvSpPr>
        <p:spPr>
          <a:xfrm>
            <a:off x="5965031" y="277937"/>
            <a:ext cx="2839641" cy="184666"/>
          </a:xfrm>
        </p:spPr>
        <p:txBody>
          <a:bodyPr vert="horz"/>
          <a:lstStyle>
            <a:lvl1pPr algn="r">
              <a:defRPr sz="1200" baseline="0">
                <a:solidFill>
                  <a:srgbClr val="7F7F7F"/>
                </a:solidFill>
                <a:latin typeface="Calibri"/>
                <a:cs typeface="Calibri"/>
              </a:defRPr>
            </a:lvl1pPr>
          </a:lstStyle>
          <a:p>
            <a:pPr lvl="0"/>
            <a:r>
              <a:rPr lang="de-DE" dirty="0"/>
              <a:t>Institut/Zentrum für</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Aufzählung">
    <p:spTree>
      <p:nvGrpSpPr>
        <p:cNvPr id="1" name=""/>
        <p:cNvGrpSpPr/>
        <p:nvPr/>
      </p:nvGrpSpPr>
      <p:grpSpPr>
        <a:xfrm>
          <a:off x="0" y="0"/>
          <a:ext cx="0" cy="0"/>
          <a:chOff x="0" y="0"/>
          <a:chExt cx="0" cy="0"/>
        </a:xfrm>
      </p:grpSpPr>
      <p:sp>
        <p:nvSpPr>
          <p:cNvPr id="74"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2" name="Holder 2"/>
          <p:cNvSpPr>
            <a:spLocks noGrp="1"/>
          </p:cNvSpPr>
          <p:nvPr>
            <p:ph type="title"/>
          </p:nvPr>
        </p:nvSpPr>
        <p:spPr>
          <a:xfrm>
            <a:off x="660798" y="988761"/>
            <a:ext cx="7623279" cy="430887"/>
          </a:xfrm>
        </p:spPr>
        <p:txBody>
          <a:bodyPr lIns="0" tIns="0" rIns="0" bIns="0"/>
          <a:lstStyle>
            <a:lvl1pPr>
              <a:defRPr sz="2800" b="0" i="0">
                <a:solidFill>
                  <a:srgbClr val="17375E"/>
                </a:solidFill>
                <a:latin typeface="+mj-lt"/>
                <a:cs typeface="DINPro"/>
              </a:defRPr>
            </a:lvl1pPr>
          </a:lstStyle>
          <a:p>
            <a:endParaRPr dirty="0"/>
          </a:p>
        </p:txBody>
      </p:sp>
      <p:sp>
        <p:nvSpPr>
          <p:cNvPr id="3" name="Holder 3"/>
          <p:cNvSpPr>
            <a:spLocks noGrp="1"/>
          </p:cNvSpPr>
          <p:nvPr>
            <p:ph type="body" idx="1"/>
          </p:nvPr>
        </p:nvSpPr>
        <p:spPr>
          <a:xfrm>
            <a:off x="1250158" y="1607344"/>
            <a:ext cx="6347531" cy="230832"/>
          </a:xfrm>
        </p:spPr>
        <p:txBody>
          <a:bodyPr lIns="0" tIns="0" rIns="0" bIns="0"/>
          <a:lstStyle>
            <a:lvl1pPr>
              <a:spcAft>
                <a:spcPts val="377"/>
              </a:spcAft>
              <a:buClr>
                <a:schemeClr val="accent1">
                  <a:lumMod val="40000"/>
                  <a:lumOff val="60000"/>
                </a:schemeClr>
              </a:buClr>
              <a:buSzPct val="104000"/>
              <a:buFont typeface="Wingdings" charset="2"/>
              <a:buChar char="§"/>
              <a:defRPr sz="1500" b="0" i="0" baseline="0">
                <a:solidFill>
                  <a:srgbClr val="595959"/>
                </a:solidFill>
                <a:latin typeface="+mj-lt"/>
                <a:cs typeface=""/>
              </a:defRPr>
            </a:lvl1pPr>
          </a:lstStyle>
          <a:p>
            <a:endParaRPr lang="de-DE" dirty="0"/>
          </a:p>
        </p:txBody>
      </p:sp>
      <p:sp>
        <p:nvSpPr>
          <p:cNvPr id="8" name="Holder 4"/>
          <p:cNvSpPr>
            <a:spLocks noGrp="1"/>
          </p:cNvSpPr>
          <p:nvPr>
            <p:ph type="ftr" sz="quarter" idx="3"/>
          </p:nvPr>
        </p:nvSpPr>
        <p:spPr>
          <a:xfrm>
            <a:off x="1635424" y="4889808"/>
            <a:ext cx="6353786" cy="145733"/>
          </a:xfrm>
          <a:prstGeom prst="rect">
            <a:avLst/>
          </a:prstGeom>
        </p:spPr>
        <p:txBody>
          <a:bodyPr lIns="0" tIns="0" rIns="0" bIns="0"/>
          <a:lstStyle>
            <a:lvl1pPr algn="ctr">
              <a:defRPr sz="900">
                <a:solidFill>
                  <a:srgbClr val="17375E"/>
                </a:solidFill>
              </a:defRPr>
            </a:lvl1pPr>
          </a:lstStyle>
          <a:p>
            <a:r>
              <a:rPr lang="en-US"/>
              <a:t>Start-up women farmers in Germany: An organic avant-garde challenging gender stereotypes? - Janna Luisa Pieper</a:t>
            </a:r>
            <a:endParaRPr lang="de-DE" dirty="0"/>
          </a:p>
        </p:txBody>
      </p:sp>
      <p:sp>
        <p:nvSpPr>
          <p:cNvPr id="9"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noProof="0"/>
              <a:t>13th October 2021</a:t>
            </a:r>
            <a:endParaRPr lang="en-US" noProof="0" dirty="0"/>
          </a:p>
        </p:txBody>
      </p:sp>
      <p:sp>
        <p:nvSpPr>
          <p:cNvPr id="10" name="Holder 6"/>
          <p:cNvSpPr>
            <a:spLocks noGrp="1"/>
          </p:cNvSpPr>
          <p:nvPr>
            <p:ph type="sldNum" sz="quarter" idx="4"/>
          </p:nvPr>
        </p:nvSpPr>
        <p:spPr>
          <a:xfrm>
            <a:off x="8322470" y="4894525"/>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Tree>
    <p:extLst>
      <p:ext uri="{BB962C8B-B14F-4D97-AF65-F5344CB8AC3E}">
        <p14:creationId xmlns:p14="http://schemas.microsoft.com/office/powerpoint/2010/main" val="3704041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Textfolie">
    <p:spTree>
      <p:nvGrpSpPr>
        <p:cNvPr id="1" name=""/>
        <p:cNvGrpSpPr/>
        <p:nvPr/>
      </p:nvGrpSpPr>
      <p:grpSpPr>
        <a:xfrm>
          <a:off x="0" y="0"/>
          <a:ext cx="0" cy="0"/>
          <a:chOff x="0" y="0"/>
          <a:chExt cx="0" cy="0"/>
        </a:xfrm>
      </p:grpSpPr>
      <p:sp>
        <p:nvSpPr>
          <p:cNvPr id="75"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2" name="Holder 2"/>
          <p:cNvSpPr>
            <a:spLocks noGrp="1"/>
          </p:cNvSpPr>
          <p:nvPr>
            <p:ph type="title"/>
          </p:nvPr>
        </p:nvSpPr>
        <p:spPr>
          <a:xfrm>
            <a:off x="660798" y="988761"/>
            <a:ext cx="7623279" cy="430887"/>
          </a:xfrm>
        </p:spPr>
        <p:txBody>
          <a:bodyPr lIns="0" tIns="0" rIns="0" bIns="0"/>
          <a:lstStyle>
            <a:lvl1pPr>
              <a:defRPr sz="2800" b="0" i="0">
                <a:solidFill>
                  <a:srgbClr val="17375E"/>
                </a:solidFill>
                <a:latin typeface="+mj-lt"/>
                <a:cs typeface="DINPro"/>
              </a:defRPr>
            </a:lvl1pPr>
          </a:lstStyle>
          <a:p>
            <a:endParaRPr dirty="0"/>
          </a:p>
        </p:txBody>
      </p:sp>
      <p:sp>
        <p:nvSpPr>
          <p:cNvPr id="3" name="Holder 3"/>
          <p:cNvSpPr>
            <a:spLocks noGrp="1"/>
          </p:cNvSpPr>
          <p:nvPr>
            <p:ph type="body" idx="1"/>
          </p:nvPr>
        </p:nvSpPr>
        <p:spPr>
          <a:xfrm>
            <a:off x="1785937" y="1607344"/>
            <a:ext cx="5786438" cy="230832"/>
          </a:xfrm>
        </p:spPr>
        <p:txBody>
          <a:bodyPr lIns="0" tIns="0" rIns="0" bIns="0"/>
          <a:lstStyle>
            <a:lvl1pPr>
              <a:defRPr sz="1500" b="0" i="0">
                <a:solidFill>
                  <a:srgbClr val="7F7F7F"/>
                </a:solidFill>
                <a:latin typeface="+mj-lt"/>
                <a:cs typeface=""/>
              </a:defRPr>
            </a:lvl1pPr>
          </a:lstStyle>
          <a:p>
            <a:endParaRPr dirty="0"/>
          </a:p>
        </p:txBody>
      </p:sp>
      <p:sp>
        <p:nvSpPr>
          <p:cNvPr id="10" name="Holder 6"/>
          <p:cNvSpPr>
            <a:spLocks noGrp="1"/>
          </p:cNvSpPr>
          <p:nvPr>
            <p:ph type="sldNum" sz="quarter" idx="4"/>
          </p:nvPr>
        </p:nvSpPr>
        <p:spPr>
          <a:xfrm>
            <a:off x="8322470" y="4894525"/>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11" name="Holder 4"/>
          <p:cNvSpPr>
            <a:spLocks noGrp="1"/>
          </p:cNvSpPr>
          <p:nvPr>
            <p:ph type="ftr" sz="quarter" idx="3"/>
          </p:nvPr>
        </p:nvSpPr>
        <p:spPr>
          <a:xfrm>
            <a:off x="1635424" y="4889808"/>
            <a:ext cx="6353786" cy="145733"/>
          </a:xfrm>
          <a:prstGeom prst="rect">
            <a:avLst/>
          </a:prstGeom>
        </p:spPr>
        <p:txBody>
          <a:bodyPr lIns="0" tIns="0" rIns="0" bIns="0"/>
          <a:lstStyle>
            <a:lvl1pPr algn="ctr">
              <a:defRPr sz="900">
                <a:solidFill>
                  <a:srgbClr val="17375E"/>
                </a:solidFill>
              </a:defRPr>
            </a:lvl1pPr>
          </a:lstStyle>
          <a:p>
            <a:r>
              <a:rPr lang="en-US"/>
              <a:t>Start-up women farmers in Germany: An organic avant-garde challenging gender stereotypes? - Janna Luisa Pieper</a:t>
            </a:r>
            <a:endParaRPr lang="de-DE" dirty="0"/>
          </a:p>
        </p:txBody>
      </p:sp>
      <p:sp>
        <p:nvSpPr>
          <p:cNvPr id="13"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noProof="0"/>
              <a:t>13th October 2021</a:t>
            </a:r>
            <a:endParaRPr lang="en-US" noProof="0" dirty="0"/>
          </a:p>
        </p:txBody>
      </p:sp>
    </p:spTree>
    <p:extLst>
      <p:ext uri="{BB962C8B-B14F-4D97-AF65-F5344CB8AC3E}">
        <p14:creationId xmlns:p14="http://schemas.microsoft.com/office/powerpoint/2010/main" val="67359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Aufzählung">
    <p:spTree>
      <p:nvGrpSpPr>
        <p:cNvPr id="1" name=""/>
        <p:cNvGrpSpPr/>
        <p:nvPr/>
      </p:nvGrpSpPr>
      <p:grpSpPr>
        <a:xfrm>
          <a:off x="0" y="0"/>
          <a:ext cx="0" cy="0"/>
          <a:chOff x="0" y="0"/>
          <a:chExt cx="0" cy="0"/>
        </a:xfrm>
      </p:grpSpPr>
      <p:sp>
        <p:nvSpPr>
          <p:cNvPr id="74"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2" name="Holder 2"/>
          <p:cNvSpPr>
            <a:spLocks noGrp="1"/>
          </p:cNvSpPr>
          <p:nvPr>
            <p:ph type="title"/>
          </p:nvPr>
        </p:nvSpPr>
        <p:spPr>
          <a:xfrm>
            <a:off x="660798" y="988761"/>
            <a:ext cx="7623279" cy="430887"/>
          </a:xfrm>
        </p:spPr>
        <p:txBody>
          <a:bodyPr lIns="0" tIns="0" rIns="0" bIns="0"/>
          <a:lstStyle>
            <a:lvl1pPr>
              <a:defRPr sz="2800" b="0" i="0">
                <a:solidFill>
                  <a:srgbClr val="17375E"/>
                </a:solidFill>
                <a:latin typeface="+mj-lt"/>
                <a:cs typeface="DINPro"/>
              </a:defRPr>
            </a:lvl1pPr>
          </a:lstStyle>
          <a:p>
            <a:endParaRPr dirty="0"/>
          </a:p>
        </p:txBody>
      </p:sp>
      <p:sp>
        <p:nvSpPr>
          <p:cNvPr id="3" name="Holder 3"/>
          <p:cNvSpPr>
            <a:spLocks noGrp="1"/>
          </p:cNvSpPr>
          <p:nvPr>
            <p:ph type="body" idx="1"/>
          </p:nvPr>
        </p:nvSpPr>
        <p:spPr>
          <a:xfrm>
            <a:off x="1250158" y="1607344"/>
            <a:ext cx="6347531" cy="230832"/>
          </a:xfrm>
        </p:spPr>
        <p:txBody>
          <a:bodyPr lIns="0" tIns="0" rIns="0" bIns="0"/>
          <a:lstStyle>
            <a:lvl1pPr>
              <a:spcAft>
                <a:spcPts val="377"/>
              </a:spcAft>
              <a:buClr>
                <a:schemeClr val="accent1">
                  <a:lumMod val="40000"/>
                  <a:lumOff val="60000"/>
                </a:schemeClr>
              </a:buClr>
              <a:buSzPct val="104000"/>
              <a:buFont typeface="Wingdings" charset="2"/>
              <a:buChar char="§"/>
              <a:defRPr sz="1500" b="0" i="0" baseline="0">
                <a:solidFill>
                  <a:srgbClr val="595959"/>
                </a:solidFill>
                <a:latin typeface="+mj-lt"/>
                <a:cs typeface=""/>
              </a:defRPr>
            </a:lvl1pPr>
          </a:lstStyle>
          <a:p>
            <a:endParaRPr lang="de-DE" dirty="0"/>
          </a:p>
        </p:txBody>
      </p:sp>
      <p:sp>
        <p:nvSpPr>
          <p:cNvPr id="8" name="Holder 4"/>
          <p:cNvSpPr>
            <a:spLocks noGrp="1"/>
          </p:cNvSpPr>
          <p:nvPr>
            <p:ph type="ftr" sz="quarter" idx="3"/>
          </p:nvPr>
        </p:nvSpPr>
        <p:spPr>
          <a:xfrm>
            <a:off x="1635424" y="4889808"/>
            <a:ext cx="6353786" cy="145733"/>
          </a:xfrm>
          <a:prstGeom prst="rect">
            <a:avLst/>
          </a:prstGeom>
        </p:spPr>
        <p:txBody>
          <a:bodyPr lIns="0" tIns="0" rIns="0" bIns="0"/>
          <a:lstStyle>
            <a:lvl1pPr algn="ctr">
              <a:defRPr sz="900">
                <a:solidFill>
                  <a:srgbClr val="17375E"/>
                </a:solidFill>
              </a:defRPr>
            </a:lvl1pPr>
          </a:lstStyle>
          <a:p>
            <a:r>
              <a:rPr lang="en-US"/>
              <a:t>Start-up women farmers in Germany: An organic avant-garde challenging gender stereotypes? - Janna Luisa Pieper</a:t>
            </a:r>
            <a:endParaRPr lang="de-DE" dirty="0"/>
          </a:p>
        </p:txBody>
      </p:sp>
      <p:sp>
        <p:nvSpPr>
          <p:cNvPr id="9"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noProof="0"/>
              <a:t>13th October 2021</a:t>
            </a:r>
            <a:endParaRPr lang="en-US" noProof="0" dirty="0"/>
          </a:p>
        </p:txBody>
      </p:sp>
      <p:sp>
        <p:nvSpPr>
          <p:cNvPr id="10" name="Holder 6"/>
          <p:cNvSpPr>
            <a:spLocks noGrp="1"/>
          </p:cNvSpPr>
          <p:nvPr>
            <p:ph type="sldNum" sz="quarter" idx="4"/>
          </p:nvPr>
        </p:nvSpPr>
        <p:spPr>
          <a:xfrm>
            <a:off x="8322470" y="4894525"/>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Tree>
    <p:extLst>
      <p:ext uri="{BB962C8B-B14F-4D97-AF65-F5344CB8AC3E}">
        <p14:creationId xmlns:p14="http://schemas.microsoft.com/office/powerpoint/2010/main" val="147125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extfolie">
    <p:spTree>
      <p:nvGrpSpPr>
        <p:cNvPr id="1" name=""/>
        <p:cNvGrpSpPr/>
        <p:nvPr/>
      </p:nvGrpSpPr>
      <p:grpSpPr>
        <a:xfrm>
          <a:off x="0" y="0"/>
          <a:ext cx="0" cy="0"/>
          <a:chOff x="0" y="0"/>
          <a:chExt cx="0" cy="0"/>
        </a:xfrm>
      </p:grpSpPr>
      <p:sp>
        <p:nvSpPr>
          <p:cNvPr id="75"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2" name="Holder 2"/>
          <p:cNvSpPr>
            <a:spLocks noGrp="1"/>
          </p:cNvSpPr>
          <p:nvPr>
            <p:ph type="title"/>
          </p:nvPr>
        </p:nvSpPr>
        <p:spPr>
          <a:xfrm>
            <a:off x="660798" y="988761"/>
            <a:ext cx="7623279" cy="430887"/>
          </a:xfrm>
        </p:spPr>
        <p:txBody>
          <a:bodyPr lIns="0" tIns="0" rIns="0" bIns="0"/>
          <a:lstStyle>
            <a:lvl1pPr>
              <a:defRPr sz="2800" b="0" i="0">
                <a:solidFill>
                  <a:srgbClr val="17375E"/>
                </a:solidFill>
                <a:latin typeface="+mj-lt"/>
                <a:cs typeface="DINPro"/>
              </a:defRPr>
            </a:lvl1pPr>
          </a:lstStyle>
          <a:p>
            <a:endParaRPr dirty="0"/>
          </a:p>
        </p:txBody>
      </p:sp>
      <p:sp>
        <p:nvSpPr>
          <p:cNvPr id="3" name="Holder 3"/>
          <p:cNvSpPr>
            <a:spLocks noGrp="1"/>
          </p:cNvSpPr>
          <p:nvPr>
            <p:ph type="body" idx="1"/>
          </p:nvPr>
        </p:nvSpPr>
        <p:spPr>
          <a:xfrm>
            <a:off x="1785937" y="1607344"/>
            <a:ext cx="5786438" cy="230832"/>
          </a:xfrm>
        </p:spPr>
        <p:txBody>
          <a:bodyPr lIns="0" tIns="0" rIns="0" bIns="0"/>
          <a:lstStyle>
            <a:lvl1pPr>
              <a:defRPr sz="1500" b="0" i="0">
                <a:solidFill>
                  <a:srgbClr val="7F7F7F"/>
                </a:solidFill>
                <a:latin typeface="+mj-lt"/>
                <a:cs typeface=""/>
              </a:defRPr>
            </a:lvl1pPr>
          </a:lstStyle>
          <a:p>
            <a:endParaRPr dirty="0"/>
          </a:p>
        </p:txBody>
      </p:sp>
      <p:sp>
        <p:nvSpPr>
          <p:cNvPr id="10" name="Holder 6"/>
          <p:cNvSpPr>
            <a:spLocks noGrp="1"/>
          </p:cNvSpPr>
          <p:nvPr>
            <p:ph type="sldNum" sz="quarter" idx="4"/>
          </p:nvPr>
        </p:nvSpPr>
        <p:spPr>
          <a:xfrm>
            <a:off x="8322470" y="4894525"/>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11" name="Holder 4"/>
          <p:cNvSpPr>
            <a:spLocks noGrp="1"/>
          </p:cNvSpPr>
          <p:nvPr>
            <p:ph type="ftr" sz="quarter" idx="3"/>
          </p:nvPr>
        </p:nvSpPr>
        <p:spPr>
          <a:xfrm>
            <a:off x="1635424" y="4889808"/>
            <a:ext cx="6353786" cy="145733"/>
          </a:xfrm>
          <a:prstGeom prst="rect">
            <a:avLst/>
          </a:prstGeom>
        </p:spPr>
        <p:txBody>
          <a:bodyPr lIns="0" tIns="0" rIns="0" bIns="0"/>
          <a:lstStyle>
            <a:lvl1pPr algn="ctr">
              <a:defRPr sz="900">
                <a:solidFill>
                  <a:srgbClr val="17375E"/>
                </a:solidFill>
              </a:defRPr>
            </a:lvl1pPr>
          </a:lstStyle>
          <a:p>
            <a:r>
              <a:rPr lang="en-US"/>
              <a:t>Start-up women farmers in Germany: An organic avant-garde challenging gender stereotypes? - Janna Luisa Pieper</a:t>
            </a:r>
            <a:endParaRPr lang="de-DE" dirty="0"/>
          </a:p>
        </p:txBody>
      </p:sp>
      <p:sp>
        <p:nvSpPr>
          <p:cNvPr id="13"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noProof="0"/>
              <a:t>13th October 2021</a:t>
            </a:r>
            <a:endParaRPr lang="en-US" noProof="0" dirty="0"/>
          </a:p>
        </p:txBody>
      </p:sp>
    </p:spTree>
    <p:extLst>
      <p:ext uri="{BB962C8B-B14F-4D97-AF65-F5344CB8AC3E}">
        <p14:creationId xmlns:p14="http://schemas.microsoft.com/office/powerpoint/2010/main" val="39379810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extfolie">
    <p:spTree>
      <p:nvGrpSpPr>
        <p:cNvPr id="1" name=""/>
        <p:cNvGrpSpPr/>
        <p:nvPr/>
      </p:nvGrpSpPr>
      <p:grpSpPr>
        <a:xfrm>
          <a:off x="0" y="0"/>
          <a:ext cx="0" cy="0"/>
          <a:chOff x="0" y="0"/>
          <a:chExt cx="0" cy="0"/>
        </a:xfrm>
      </p:grpSpPr>
      <p:sp>
        <p:nvSpPr>
          <p:cNvPr id="75"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2" name="Holder 2"/>
          <p:cNvSpPr>
            <a:spLocks noGrp="1"/>
          </p:cNvSpPr>
          <p:nvPr>
            <p:ph type="title"/>
          </p:nvPr>
        </p:nvSpPr>
        <p:spPr>
          <a:xfrm>
            <a:off x="660798" y="988761"/>
            <a:ext cx="7623279" cy="430887"/>
          </a:xfrm>
        </p:spPr>
        <p:txBody>
          <a:bodyPr lIns="0" tIns="0" rIns="0" bIns="0"/>
          <a:lstStyle>
            <a:lvl1pPr>
              <a:defRPr sz="2800" b="0" i="0">
                <a:solidFill>
                  <a:srgbClr val="17375E"/>
                </a:solidFill>
                <a:latin typeface="+mj-lt"/>
                <a:cs typeface="DINPro"/>
              </a:defRPr>
            </a:lvl1pPr>
          </a:lstStyle>
          <a:p>
            <a:endParaRPr dirty="0"/>
          </a:p>
        </p:txBody>
      </p:sp>
      <p:sp>
        <p:nvSpPr>
          <p:cNvPr id="3" name="Holder 3"/>
          <p:cNvSpPr>
            <a:spLocks noGrp="1"/>
          </p:cNvSpPr>
          <p:nvPr>
            <p:ph type="body" idx="1"/>
          </p:nvPr>
        </p:nvSpPr>
        <p:spPr>
          <a:xfrm>
            <a:off x="1785937" y="1607344"/>
            <a:ext cx="5786438" cy="230832"/>
          </a:xfrm>
        </p:spPr>
        <p:txBody>
          <a:bodyPr lIns="0" tIns="0" rIns="0" bIns="0"/>
          <a:lstStyle>
            <a:lvl1pPr>
              <a:defRPr sz="1500" b="0" i="0">
                <a:solidFill>
                  <a:srgbClr val="7F7F7F"/>
                </a:solidFill>
                <a:latin typeface="+mj-lt"/>
                <a:cs typeface=""/>
              </a:defRPr>
            </a:lvl1pPr>
          </a:lstStyle>
          <a:p>
            <a:endParaRPr dirty="0"/>
          </a:p>
        </p:txBody>
      </p:sp>
      <p:sp>
        <p:nvSpPr>
          <p:cNvPr id="10" name="Holder 6"/>
          <p:cNvSpPr>
            <a:spLocks noGrp="1"/>
          </p:cNvSpPr>
          <p:nvPr>
            <p:ph type="sldNum" sz="quarter" idx="4"/>
          </p:nvPr>
        </p:nvSpPr>
        <p:spPr>
          <a:xfrm>
            <a:off x="8322470" y="4894525"/>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11" name="Holder 4"/>
          <p:cNvSpPr>
            <a:spLocks noGrp="1"/>
          </p:cNvSpPr>
          <p:nvPr>
            <p:ph type="ftr" sz="quarter" idx="3"/>
          </p:nvPr>
        </p:nvSpPr>
        <p:spPr>
          <a:xfrm>
            <a:off x="1635424" y="4889808"/>
            <a:ext cx="6353786" cy="145733"/>
          </a:xfrm>
          <a:prstGeom prst="rect">
            <a:avLst/>
          </a:prstGeom>
        </p:spPr>
        <p:txBody>
          <a:bodyPr lIns="0" tIns="0" rIns="0" bIns="0"/>
          <a:lstStyle>
            <a:lvl1pPr algn="ctr">
              <a:defRPr sz="900">
                <a:solidFill>
                  <a:srgbClr val="17375E"/>
                </a:solidFill>
              </a:defRPr>
            </a:lvl1pPr>
          </a:lstStyle>
          <a:p>
            <a:r>
              <a:rPr lang="en-US"/>
              <a:t>Start-up women farmers in Germany: An organic avant-garde challenging gender stereotypes? - Janna Luisa Pieper</a:t>
            </a:r>
            <a:endParaRPr lang="de-DE" dirty="0"/>
          </a:p>
        </p:txBody>
      </p:sp>
      <p:sp>
        <p:nvSpPr>
          <p:cNvPr id="13"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noProof="0"/>
              <a:t>13th October 2021</a:t>
            </a:r>
            <a:endParaRPr lang="en-US" noProof="0" dirty="0"/>
          </a:p>
        </p:txBody>
      </p:sp>
    </p:spTree>
    <p:extLst>
      <p:ext uri="{BB962C8B-B14F-4D97-AF65-F5344CB8AC3E}">
        <p14:creationId xmlns:p14="http://schemas.microsoft.com/office/powerpoint/2010/main" val="2174801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el">
    <p:spTree>
      <p:nvGrpSpPr>
        <p:cNvPr id="1" name=""/>
        <p:cNvGrpSpPr/>
        <p:nvPr/>
      </p:nvGrpSpPr>
      <p:grpSpPr>
        <a:xfrm>
          <a:off x="0" y="0"/>
          <a:ext cx="0" cy="0"/>
          <a:chOff x="0" y="0"/>
          <a:chExt cx="0" cy="0"/>
        </a:xfrm>
      </p:grpSpPr>
      <p:sp>
        <p:nvSpPr>
          <p:cNvPr id="81"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3" name="Holder 3"/>
          <p:cNvSpPr>
            <a:spLocks noGrp="1"/>
          </p:cNvSpPr>
          <p:nvPr>
            <p:ph type="subTitle" idx="4"/>
          </p:nvPr>
        </p:nvSpPr>
        <p:spPr>
          <a:xfrm>
            <a:off x="660797" y="3053953"/>
            <a:ext cx="6400800" cy="230832"/>
          </a:xfrm>
          <a:prstGeom prst="rect">
            <a:avLst/>
          </a:prstGeom>
        </p:spPr>
        <p:txBody>
          <a:bodyPr wrap="square" lIns="0" tIns="0" rIns="0" bIns="0">
            <a:spAutoFit/>
          </a:bodyPr>
          <a:lstStyle>
            <a:lvl1pPr defTabSz="512188">
              <a:buFont typeface="Times New Roman" charset="0"/>
              <a:buNone/>
              <a:defRPr sz="1500">
                <a:solidFill>
                  <a:srgbClr val="7F7F7F"/>
                </a:solidFill>
                <a:latin typeface="+mj-lt"/>
              </a:defRPr>
            </a:lvl1pPr>
          </a:lstStyle>
          <a:p>
            <a:pPr defTabSz="815975">
              <a:buFont typeface="Times New Roman" charset="0"/>
              <a:buNone/>
            </a:pPr>
            <a:endParaRPr lang="en-US" sz="1500" dirty="0">
              <a:solidFill>
                <a:schemeClr val="bg1">
                  <a:lumMod val="50000"/>
                </a:schemeClr>
              </a:solidFill>
              <a:latin typeface="+mj-lt"/>
              <a:ea typeface="Geneva" charset="0"/>
              <a:cs typeface="Geneva" charset="0"/>
            </a:endParaRPr>
          </a:p>
        </p:txBody>
      </p:sp>
      <p:sp>
        <p:nvSpPr>
          <p:cNvPr id="10" name="Holder 6"/>
          <p:cNvSpPr>
            <a:spLocks noGrp="1"/>
          </p:cNvSpPr>
          <p:nvPr>
            <p:ph type="sldNum" sz="quarter" idx="10"/>
          </p:nvPr>
        </p:nvSpPr>
        <p:spPr>
          <a:xfrm>
            <a:off x="8322470" y="4894525"/>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15" name="Titel 14"/>
          <p:cNvSpPr>
            <a:spLocks noGrp="1"/>
          </p:cNvSpPr>
          <p:nvPr>
            <p:ph type="title"/>
          </p:nvPr>
        </p:nvSpPr>
        <p:spPr>
          <a:xfrm>
            <a:off x="636683" y="2451199"/>
            <a:ext cx="7623279" cy="584775"/>
          </a:xfrm>
        </p:spPr>
        <p:txBody>
          <a:bodyPr vert="horz"/>
          <a:lstStyle>
            <a:lvl1pPr>
              <a:defRPr sz="3800">
                <a:solidFill>
                  <a:srgbClr val="17375E"/>
                </a:solidFill>
                <a:latin typeface="+mj-lt"/>
              </a:defRPr>
            </a:lvl1pPr>
          </a:lstStyle>
          <a:p>
            <a:r>
              <a:rPr lang="de-DE" dirty="0"/>
              <a:t>Mastertitelformat bearbeiten</a:t>
            </a:r>
          </a:p>
        </p:txBody>
      </p:sp>
      <p:sp>
        <p:nvSpPr>
          <p:cNvPr id="74" name="Holder 3"/>
          <p:cNvSpPr>
            <a:spLocks noGrp="1"/>
          </p:cNvSpPr>
          <p:nvPr>
            <p:ph type="body" idx="1" hasCustomPrompt="1"/>
          </p:nvPr>
        </p:nvSpPr>
        <p:spPr>
          <a:xfrm>
            <a:off x="660797" y="2210098"/>
            <a:ext cx="5786438" cy="230832"/>
          </a:xfrm>
        </p:spPr>
        <p:txBody>
          <a:bodyPr lIns="0" tIns="0" rIns="0" bIns="0"/>
          <a:lstStyle>
            <a:lvl1pPr>
              <a:defRPr sz="1500" b="0" i="0" cap="small">
                <a:solidFill>
                  <a:schemeClr val="bg1">
                    <a:lumMod val="50000"/>
                  </a:schemeClr>
                </a:solidFill>
                <a:latin typeface="+mj-lt"/>
                <a:cs typeface="DINPro"/>
              </a:defRPr>
            </a:lvl1pPr>
          </a:lstStyle>
          <a:p>
            <a:r>
              <a:rPr lang="de-DE" dirty="0" err="1"/>
              <a:t>fff</a:t>
            </a:r>
            <a:endParaRPr dirty="0"/>
          </a:p>
        </p:txBody>
      </p:sp>
      <p:sp>
        <p:nvSpPr>
          <p:cNvPr id="11" name="Holder 4"/>
          <p:cNvSpPr>
            <a:spLocks noGrp="1"/>
          </p:cNvSpPr>
          <p:nvPr>
            <p:ph type="ftr" sz="quarter" idx="3"/>
          </p:nvPr>
        </p:nvSpPr>
        <p:spPr>
          <a:xfrm>
            <a:off x="1635424" y="4889808"/>
            <a:ext cx="6353786" cy="145733"/>
          </a:xfrm>
          <a:prstGeom prst="rect">
            <a:avLst/>
          </a:prstGeom>
        </p:spPr>
        <p:txBody>
          <a:bodyPr lIns="0" tIns="0" rIns="0" bIns="0"/>
          <a:lstStyle>
            <a:lvl1pPr algn="ctr">
              <a:defRPr sz="900">
                <a:solidFill>
                  <a:srgbClr val="17375E"/>
                </a:solidFill>
              </a:defRPr>
            </a:lvl1pPr>
          </a:lstStyle>
          <a:p>
            <a:r>
              <a:rPr lang="en-US" b="1" dirty="0"/>
              <a:t>Start-up women farmers in Germany: </a:t>
            </a:r>
            <a:r>
              <a:rPr lang="en-US" b="1" i="1" dirty="0"/>
              <a:t>An organic avant-garde challenging gender stereotypes? </a:t>
            </a:r>
            <a:r>
              <a:rPr lang="en-US" b="1" dirty="0"/>
              <a:t>- Janna Luisa Pieper</a:t>
            </a:r>
            <a:endParaRPr lang="de-DE" b="1" dirty="0"/>
          </a:p>
        </p:txBody>
      </p:sp>
      <p:sp>
        <p:nvSpPr>
          <p:cNvPr id="12"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noProof="0"/>
              <a:t>13th October 2021</a:t>
            </a:r>
            <a:endParaRPr lang="en-US" noProof="0" dirty="0"/>
          </a:p>
        </p:txBody>
      </p:sp>
    </p:spTree>
    <p:extLst>
      <p:ext uri="{BB962C8B-B14F-4D97-AF65-F5344CB8AC3E}">
        <p14:creationId xmlns:p14="http://schemas.microsoft.com/office/powerpoint/2010/main" val="3199288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folie">
    <p:spTree>
      <p:nvGrpSpPr>
        <p:cNvPr id="1" name=""/>
        <p:cNvGrpSpPr/>
        <p:nvPr/>
      </p:nvGrpSpPr>
      <p:grpSpPr>
        <a:xfrm>
          <a:off x="0" y="0"/>
          <a:ext cx="0" cy="0"/>
          <a:chOff x="0" y="0"/>
          <a:chExt cx="0" cy="0"/>
        </a:xfrm>
      </p:grpSpPr>
      <p:sp>
        <p:nvSpPr>
          <p:cNvPr id="75"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2" name="Holder 2"/>
          <p:cNvSpPr>
            <a:spLocks noGrp="1"/>
          </p:cNvSpPr>
          <p:nvPr>
            <p:ph type="title"/>
          </p:nvPr>
        </p:nvSpPr>
        <p:spPr>
          <a:xfrm>
            <a:off x="660797" y="988760"/>
            <a:ext cx="7623279" cy="430887"/>
          </a:xfrm>
        </p:spPr>
        <p:txBody>
          <a:bodyPr lIns="0" tIns="0" rIns="0" bIns="0"/>
          <a:lstStyle>
            <a:lvl1pPr>
              <a:defRPr sz="2800" b="0" i="0">
                <a:solidFill>
                  <a:srgbClr val="17375E"/>
                </a:solidFill>
                <a:latin typeface="+mj-lt"/>
                <a:cs typeface="DINPro"/>
              </a:defRPr>
            </a:lvl1pPr>
          </a:lstStyle>
          <a:p>
            <a:endParaRPr dirty="0"/>
          </a:p>
        </p:txBody>
      </p:sp>
      <p:sp>
        <p:nvSpPr>
          <p:cNvPr id="3" name="Holder 3"/>
          <p:cNvSpPr>
            <a:spLocks noGrp="1"/>
          </p:cNvSpPr>
          <p:nvPr>
            <p:ph type="body" idx="1"/>
          </p:nvPr>
        </p:nvSpPr>
        <p:spPr>
          <a:xfrm>
            <a:off x="1785937" y="1607344"/>
            <a:ext cx="5786438" cy="230832"/>
          </a:xfrm>
        </p:spPr>
        <p:txBody>
          <a:bodyPr lIns="0" tIns="0" rIns="0" bIns="0"/>
          <a:lstStyle>
            <a:lvl1pPr>
              <a:defRPr sz="1500" b="0" i="0">
                <a:solidFill>
                  <a:srgbClr val="7F7F7F"/>
                </a:solidFill>
                <a:latin typeface="+mj-lt"/>
                <a:cs typeface=""/>
              </a:defRPr>
            </a:lvl1pPr>
          </a:lstStyle>
          <a:p>
            <a:endParaRPr dirty="0"/>
          </a:p>
        </p:txBody>
      </p:sp>
      <p:sp>
        <p:nvSpPr>
          <p:cNvPr id="8" name="Holder 4"/>
          <p:cNvSpPr>
            <a:spLocks noGrp="1"/>
          </p:cNvSpPr>
          <p:nvPr>
            <p:ph type="ftr" sz="quarter" idx="3"/>
          </p:nvPr>
        </p:nvSpPr>
        <p:spPr>
          <a:xfrm>
            <a:off x="1732359" y="4877216"/>
            <a:ext cx="6054328" cy="145733"/>
          </a:xfrm>
          <a:prstGeom prst="rect">
            <a:avLst/>
          </a:prstGeom>
        </p:spPr>
        <p:txBody>
          <a:bodyPr lIns="0" tIns="0" rIns="0" bIns="0"/>
          <a:lstStyle>
            <a:lvl1pPr algn="ctr">
              <a:defRPr sz="900">
                <a:solidFill>
                  <a:schemeClr val="tx2">
                    <a:lumMod val="75000"/>
                  </a:schemeClr>
                </a:solidFill>
              </a:defRPr>
            </a:lvl1pPr>
          </a:lstStyle>
          <a:p>
            <a:r>
              <a:rPr lang="en-US" b="1" dirty="0"/>
              <a:t>Start-up women farmers in Germany: </a:t>
            </a:r>
            <a:r>
              <a:rPr lang="en-US" b="1" i="1" dirty="0"/>
              <a:t>An organic avant-garde challenging gender stereotypes? </a:t>
            </a:r>
            <a:r>
              <a:rPr lang="en-US" b="1" dirty="0"/>
              <a:t>- Janna Luisa Pieper</a:t>
            </a:r>
            <a:endParaRPr lang="de-DE" b="1" dirty="0"/>
          </a:p>
        </p:txBody>
      </p:sp>
      <p:sp>
        <p:nvSpPr>
          <p:cNvPr id="9"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a:t>13th October 2021</a:t>
            </a:r>
            <a:endParaRPr lang="en-US" dirty="0"/>
          </a:p>
        </p:txBody>
      </p:sp>
      <p:sp>
        <p:nvSpPr>
          <p:cNvPr id="10" name="Holder 6"/>
          <p:cNvSpPr>
            <a:spLocks noGrp="1"/>
          </p:cNvSpPr>
          <p:nvPr>
            <p:ph type="sldNum" sz="quarter" idx="4"/>
          </p:nvPr>
        </p:nvSpPr>
        <p:spPr>
          <a:xfrm>
            <a:off x="8322469" y="4894524"/>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13" name="Textplatzhalter 30"/>
          <p:cNvSpPr>
            <a:spLocks noGrp="1"/>
          </p:cNvSpPr>
          <p:nvPr>
            <p:ph type="body" sz="quarter" idx="12" hasCustomPrompt="1"/>
          </p:nvPr>
        </p:nvSpPr>
        <p:spPr>
          <a:xfrm>
            <a:off x="5965031" y="277937"/>
            <a:ext cx="2839641" cy="184666"/>
          </a:xfrm>
        </p:spPr>
        <p:txBody>
          <a:bodyPr vert="horz"/>
          <a:lstStyle>
            <a:lvl1pPr algn="r">
              <a:defRPr sz="1200" baseline="0">
                <a:solidFill>
                  <a:srgbClr val="7F7F7F"/>
                </a:solidFill>
                <a:latin typeface="Calibri"/>
                <a:cs typeface="Calibri"/>
              </a:defRPr>
            </a:lvl1pPr>
          </a:lstStyle>
          <a:p>
            <a:pPr lvl="0"/>
            <a:r>
              <a:rPr lang="de-DE" dirty="0"/>
              <a:t>Institut/Zentrum für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ufzählung">
    <p:spTree>
      <p:nvGrpSpPr>
        <p:cNvPr id="1" name=""/>
        <p:cNvGrpSpPr/>
        <p:nvPr/>
      </p:nvGrpSpPr>
      <p:grpSpPr>
        <a:xfrm>
          <a:off x="0" y="0"/>
          <a:ext cx="0" cy="0"/>
          <a:chOff x="0" y="0"/>
          <a:chExt cx="0" cy="0"/>
        </a:xfrm>
      </p:grpSpPr>
      <p:sp>
        <p:nvSpPr>
          <p:cNvPr id="74"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2" name="Holder 2"/>
          <p:cNvSpPr>
            <a:spLocks noGrp="1"/>
          </p:cNvSpPr>
          <p:nvPr>
            <p:ph type="title"/>
          </p:nvPr>
        </p:nvSpPr>
        <p:spPr>
          <a:xfrm>
            <a:off x="660797" y="988760"/>
            <a:ext cx="7623279" cy="430887"/>
          </a:xfrm>
        </p:spPr>
        <p:txBody>
          <a:bodyPr lIns="0" tIns="0" rIns="0" bIns="0"/>
          <a:lstStyle>
            <a:lvl1pPr>
              <a:defRPr sz="2800" b="0" i="0">
                <a:solidFill>
                  <a:srgbClr val="17375E"/>
                </a:solidFill>
                <a:latin typeface="+mj-lt"/>
                <a:cs typeface="DINPro"/>
              </a:defRPr>
            </a:lvl1pPr>
          </a:lstStyle>
          <a:p>
            <a:endParaRPr dirty="0"/>
          </a:p>
        </p:txBody>
      </p:sp>
      <p:sp>
        <p:nvSpPr>
          <p:cNvPr id="3" name="Holder 3"/>
          <p:cNvSpPr>
            <a:spLocks noGrp="1"/>
          </p:cNvSpPr>
          <p:nvPr>
            <p:ph type="body" idx="1" hasCustomPrompt="1"/>
          </p:nvPr>
        </p:nvSpPr>
        <p:spPr>
          <a:xfrm>
            <a:off x="1785939" y="1607344"/>
            <a:ext cx="5811749" cy="512961"/>
          </a:xfrm>
        </p:spPr>
        <p:txBody>
          <a:bodyPr lIns="0" tIns="0" rIns="0" bIns="0"/>
          <a:lstStyle>
            <a:lvl1pPr marL="0" indent="269875" defTabSz="266400">
              <a:spcAft>
                <a:spcPts val="377"/>
              </a:spcAft>
              <a:buClr>
                <a:schemeClr val="accent1">
                  <a:lumMod val="40000"/>
                  <a:lumOff val="60000"/>
                </a:schemeClr>
              </a:buClr>
              <a:buSzPct val="104000"/>
              <a:buFont typeface="Wingdings" charset="2"/>
              <a:buChar char="§"/>
              <a:defRPr sz="1500" b="0" i="0" baseline="0">
                <a:solidFill>
                  <a:srgbClr val="595959"/>
                </a:solidFill>
                <a:latin typeface="+mj-lt"/>
                <a:cs typeface=""/>
              </a:defRPr>
            </a:lvl1pPr>
          </a:lstStyle>
          <a:p>
            <a:r>
              <a:rPr lang="de-DE" dirty="0"/>
              <a:t>Test</a:t>
            </a:r>
          </a:p>
          <a:p>
            <a:r>
              <a:rPr lang="de-DE" dirty="0"/>
              <a:t>Test</a:t>
            </a:r>
          </a:p>
        </p:txBody>
      </p:sp>
      <p:sp>
        <p:nvSpPr>
          <p:cNvPr id="8" name="Holder 4"/>
          <p:cNvSpPr>
            <a:spLocks noGrp="1"/>
          </p:cNvSpPr>
          <p:nvPr>
            <p:ph type="ftr" sz="quarter" idx="3"/>
          </p:nvPr>
        </p:nvSpPr>
        <p:spPr>
          <a:xfrm>
            <a:off x="1732359" y="4877216"/>
            <a:ext cx="6054328" cy="145733"/>
          </a:xfrm>
          <a:prstGeom prst="rect">
            <a:avLst/>
          </a:prstGeom>
        </p:spPr>
        <p:txBody>
          <a:bodyPr lIns="0" tIns="0" rIns="0" bIns="0"/>
          <a:lstStyle>
            <a:lvl1pPr algn="ctr">
              <a:defRPr sz="900">
                <a:solidFill>
                  <a:srgbClr val="17375E"/>
                </a:solidFill>
              </a:defRPr>
            </a:lvl1pPr>
          </a:lstStyle>
          <a:p>
            <a:r>
              <a:rPr lang="en-US" b="1" dirty="0"/>
              <a:t>Start-up women farmers in Germany: </a:t>
            </a:r>
            <a:r>
              <a:rPr lang="en-US" b="1" i="1" dirty="0"/>
              <a:t>An organic avant-garde challenging gender stereotypes? </a:t>
            </a:r>
            <a:r>
              <a:rPr lang="en-US" b="1" dirty="0"/>
              <a:t>- Janna Luisa Pieper</a:t>
            </a:r>
            <a:endParaRPr lang="de-DE" b="1" dirty="0"/>
          </a:p>
        </p:txBody>
      </p:sp>
      <p:sp>
        <p:nvSpPr>
          <p:cNvPr id="9"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a:t>13th October 2021</a:t>
            </a:r>
            <a:endParaRPr lang="en-US" dirty="0"/>
          </a:p>
        </p:txBody>
      </p:sp>
      <p:sp>
        <p:nvSpPr>
          <p:cNvPr id="10" name="Holder 6"/>
          <p:cNvSpPr>
            <a:spLocks noGrp="1"/>
          </p:cNvSpPr>
          <p:nvPr>
            <p:ph type="sldNum" sz="quarter" idx="4"/>
          </p:nvPr>
        </p:nvSpPr>
        <p:spPr>
          <a:xfrm>
            <a:off x="8322469" y="4894524"/>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11" name="Textplatzhalter 30"/>
          <p:cNvSpPr>
            <a:spLocks noGrp="1"/>
          </p:cNvSpPr>
          <p:nvPr>
            <p:ph type="body" sz="quarter" idx="12" hasCustomPrompt="1"/>
          </p:nvPr>
        </p:nvSpPr>
        <p:spPr>
          <a:xfrm>
            <a:off x="5965031" y="277937"/>
            <a:ext cx="2839641" cy="184666"/>
          </a:xfrm>
        </p:spPr>
        <p:txBody>
          <a:bodyPr vert="horz"/>
          <a:lstStyle>
            <a:lvl1pPr algn="r">
              <a:defRPr sz="1200" baseline="0">
                <a:solidFill>
                  <a:srgbClr val="7F7F7F"/>
                </a:solidFill>
                <a:latin typeface="Calibri"/>
                <a:cs typeface="Calibri"/>
              </a:defRPr>
            </a:lvl1pPr>
          </a:lstStyle>
          <a:p>
            <a:pPr lvl="0"/>
            <a:r>
              <a:rPr lang="de-DE" dirty="0"/>
              <a:t>Institut/Zentrum für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oßes Bild">
    <p:spTree>
      <p:nvGrpSpPr>
        <p:cNvPr id="1" name=""/>
        <p:cNvGrpSpPr/>
        <p:nvPr/>
      </p:nvGrpSpPr>
      <p:grpSpPr>
        <a:xfrm>
          <a:off x="0" y="0"/>
          <a:ext cx="0" cy="0"/>
          <a:chOff x="0" y="0"/>
          <a:chExt cx="0" cy="0"/>
        </a:xfrm>
      </p:grpSpPr>
      <p:sp>
        <p:nvSpPr>
          <p:cNvPr id="71" name="Holder 3"/>
          <p:cNvSpPr>
            <a:spLocks noGrp="1"/>
          </p:cNvSpPr>
          <p:nvPr>
            <p:ph sz="half" idx="10"/>
          </p:nvPr>
        </p:nvSpPr>
        <p:spPr>
          <a:xfrm>
            <a:off x="1" y="1247368"/>
            <a:ext cx="9143999" cy="276999"/>
          </a:xfrm>
          <a:prstGeom prst="rect">
            <a:avLst/>
          </a:prstGeom>
        </p:spPr>
        <p:txBody>
          <a:bodyPr wrap="square" lIns="0" tIns="0" rIns="0" bIns="0">
            <a:spAutoFit/>
          </a:bodyPr>
          <a:lstStyle>
            <a:lvl1pPr>
              <a:defRPr/>
            </a:lvl1pPr>
          </a:lstStyle>
          <a:p>
            <a:endParaRPr dirty="0"/>
          </a:p>
        </p:txBody>
      </p:sp>
      <p:sp>
        <p:nvSpPr>
          <p:cNvPr id="25" name="object 62"/>
          <p:cNvSpPr/>
          <p:nvPr userDrawn="1"/>
        </p:nvSpPr>
        <p:spPr>
          <a:xfrm>
            <a:off x="0" y="740049"/>
            <a:ext cx="9144000" cy="509574"/>
          </a:xfrm>
          <a:custGeom>
            <a:avLst/>
            <a:gdLst/>
            <a:ahLst/>
            <a:cxnLst/>
            <a:rect l="l" t="t" r="r" b="b"/>
            <a:pathLst>
              <a:path w="13004800" h="2844800">
                <a:moveTo>
                  <a:pt x="0" y="2844800"/>
                </a:moveTo>
                <a:lnTo>
                  <a:pt x="13004800" y="2844800"/>
                </a:lnTo>
                <a:lnTo>
                  <a:pt x="13004800" y="0"/>
                </a:lnTo>
                <a:lnTo>
                  <a:pt x="0" y="0"/>
                </a:lnTo>
                <a:lnTo>
                  <a:pt x="0" y="2844800"/>
                </a:lnTo>
                <a:close/>
              </a:path>
            </a:pathLst>
          </a:custGeom>
          <a:gradFill flip="none" rotWithShape="1">
            <a:gsLst>
              <a:gs pos="0">
                <a:schemeClr val="tx2">
                  <a:lumMod val="50000"/>
                </a:schemeClr>
              </a:gs>
              <a:gs pos="100000">
                <a:srgbClr val="0F96D4"/>
              </a:gs>
            </a:gsLst>
            <a:lin ang="0" scaled="1"/>
            <a:tileRect/>
          </a:gradFill>
        </p:spPr>
        <p:txBody>
          <a:bodyPr wrap="square" lIns="0" tIns="0" rIns="0" bIns="0" rtlCol="0"/>
          <a:lstStyle/>
          <a:p>
            <a:endParaRPr/>
          </a:p>
        </p:txBody>
      </p:sp>
      <p:sp>
        <p:nvSpPr>
          <p:cNvPr id="6"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2" name="Holder 2"/>
          <p:cNvSpPr>
            <a:spLocks noGrp="1"/>
          </p:cNvSpPr>
          <p:nvPr>
            <p:ph type="title"/>
          </p:nvPr>
        </p:nvSpPr>
        <p:spPr>
          <a:xfrm>
            <a:off x="660797" y="810369"/>
            <a:ext cx="7623279" cy="323165"/>
          </a:xfrm>
        </p:spPr>
        <p:txBody>
          <a:bodyPr lIns="0" tIns="0" rIns="0" bIns="0"/>
          <a:lstStyle>
            <a:lvl1pPr>
              <a:defRPr sz="2100" b="0" i="0" cap="small">
                <a:solidFill>
                  <a:schemeClr val="bg1"/>
                </a:solidFill>
                <a:latin typeface="Calibri"/>
                <a:cs typeface="Calibri"/>
              </a:defRPr>
            </a:lvl1pPr>
          </a:lstStyle>
          <a:p>
            <a:endParaRPr dirty="0"/>
          </a:p>
        </p:txBody>
      </p:sp>
      <p:sp>
        <p:nvSpPr>
          <p:cNvPr id="8"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a:t>13th October 2021</a:t>
            </a:r>
            <a:endParaRPr lang="en-US" dirty="0"/>
          </a:p>
        </p:txBody>
      </p:sp>
      <p:sp>
        <p:nvSpPr>
          <p:cNvPr id="7" name="Holder 4"/>
          <p:cNvSpPr>
            <a:spLocks noGrp="1"/>
          </p:cNvSpPr>
          <p:nvPr>
            <p:ph type="ftr" sz="quarter" idx="3"/>
          </p:nvPr>
        </p:nvSpPr>
        <p:spPr>
          <a:xfrm>
            <a:off x="1732359" y="4877216"/>
            <a:ext cx="6054328" cy="145733"/>
          </a:xfrm>
          <a:prstGeom prst="rect">
            <a:avLst/>
          </a:prstGeom>
        </p:spPr>
        <p:txBody>
          <a:bodyPr lIns="0" tIns="0" rIns="0" bIns="0"/>
          <a:lstStyle>
            <a:lvl1pPr algn="ctr">
              <a:defRPr sz="900">
                <a:solidFill>
                  <a:srgbClr val="17375E"/>
                </a:solidFill>
              </a:defRPr>
            </a:lvl1pPr>
          </a:lstStyle>
          <a:p>
            <a:r>
              <a:rPr lang="en-US"/>
              <a:t>Start-up women farmers in Germany: An organic avant-garde challenging gender stereotypes? - Janna Luisa Pieper</a:t>
            </a:r>
            <a:endParaRPr lang="de-DE" dirty="0"/>
          </a:p>
        </p:txBody>
      </p:sp>
      <p:sp>
        <p:nvSpPr>
          <p:cNvPr id="9" name="Holder 6"/>
          <p:cNvSpPr>
            <a:spLocks noGrp="1"/>
          </p:cNvSpPr>
          <p:nvPr>
            <p:ph type="sldNum" sz="quarter" idx="4"/>
          </p:nvPr>
        </p:nvSpPr>
        <p:spPr>
          <a:xfrm>
            <a:off x="8322469" y="4894524"/>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10" name="Textplatzhalter 30"/>
          <p:cNvSpPr>
            <a:spLocks noGrp="1"/>
          </p:cNvSpPr>
          <p:nvPr>
            <p:ph type="body" sz="quarter" idx="12" hasCustomPrompt="1"/>
          </p:nvPr>
        </p:nvSpPr>
        <p:spPr>
          <a:xfrm>
            <a:off x="5965031" y="277937"/>
            <a:ext cx="2839641" cy="184666"/>
          </a:xfrm>
        </p:spPr>
        <p:txBody>
          <a:bodyPr vert="horz"/>
          <a:lstStyle>
            <a:lvl1pPr algn="r">
              <a:defRPr sz="1200" baseline="0">
                <a:solidFill>
                  <a:srgbClr val="7F7F7F"/>
                </a:solidFill>
                <a:latin typeface="Calibri"/>
                <a:cs typeface="Calibri"/>
              </a:defRPr>
            </a:lvl1pPr>
          </a:lstStyle>
          <a:p>
            <a:pPr lvl="0"/>
            <a:r>
              <a:rPr lang="de-DE" dirty="0"/>
              <a:t>Institut/Zentrum für</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Großes Bild">
    <p:spTree>
      <p:nvGrpSpPr>
        <p:cNvPr id="1" name=""/>
        <p:cNvGrpSpPr/>
        <p:nvPr/>
      </p:nvGrpSpPr>
      <p:grpSpPr>
        <a:xfrm>
          <a:off x="0" y="0"/>
          <a:ext cx="0" cy="0"/>
          <a:chOff x="0" y="0"/>
          <a:chExt cx="0" cy="0"/>
        </a:xfrm>
      </p:grpSpPr>
      <p:sp>
        <p:nvSpPr>
          <p:cNvPr id="24" name="Bildplatzhalter 23"/>
          <p:cNvSpPr>
            <a:spLocks noGrp="1"/>
          </p:cNvSpPr>
          <p:nvPr>
            <p:ph type="pic" sz="quarter" idx="11"/>
          </p:nvPr>
        </p:nvSpPr>
        <p:spPr>
          <a:xfrm>
            <a:off x="1" y="723303"/>
            <a:ext cx="9144000" cy="276999"/>
          </a:xfrm>
        </p:spPr>
        <p:txBody>
          <a:bodyPr vert="horz"/>
          <a:lstStyle/>
          <a:p>
            <a:endParaRPr lang="de-DE"/>
          </a:p>
        </p:txBody>
      </p:sp>
      <p:sp>
        <p:nvSpPr>
          <p:cNvPr id="6" name="Rechteck 5"/>
          <p:cNvSpPr/>
          <p:nvPr userDrawn="1"/>
        </p:nvSpPr>
        <p:spPr>
          <a:xfrm>
            <a:off x="0" y="4741664"/>
            <a:ext cx="9144000" cy="4018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57397" tIns="28698" rIns="57397" bIns="28698" rtlCol="0" anchor="ctr"/>
          <a:lstStyle/>
          <a:p>
            <a:pPr algn="ctr"/>
            <a:endParaRPr lang="de-DE"/>
          </a:p>
        </p:txBody>
      </p:sp>
      <p:sp>
        <p:nvSpPr>
          <p:cNvPr id="5" name="Textplatzhalter 30"/>
          <p:cNvSpPr>
            <a:spLocks noGrp="1"/>
          </p:cNvSpPr>
          <p:nvPr>
            <p:ph type="body" sz="quarter" idx="12" hasCustomPrompt="1"/>
          </p:nvPr>
        </p:nvSpPr>
        <p:spPr>
          <a:xfrm>
            <a:off x="5965031" y="277937"/>
            <a:ext cx="2839641" cy="184666"/>
          </a:xfrm>
        </p:spPr>
        <p:txBody>
          <a:bodyPr vert="horz"/>
          <a:lstStyle>
            <a:lvl1pPr algn="r">
              <a:defRPr sz="1200" baseline="0">
                <a:solidFill>
                  <a:srgbClr val="7F7F7F"/>
                </a:solidFill>
                <a:latin typeface="Calibri"/>
                <a:cs typeface="Calibri"/>
              </a:defRPr>
            </a:lvl1pPr>
          </a:lstStyle>
          <a:p>
            <a:pPr lvl="0"/>
            <a:r>
              <a:rPr lang="de-DE" dirty="0"/>
              <a:t>Institut/Zentrum für</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mp; Bild">
    <p:spTree>
      <p:nvGrpSpPr>
        <p:cNvPr id="1" name=""/>
        <p:cNvGrpSpPr/>
        <p:nvPr/>
      </p:nvGrpSpPr>
      <p:grpSpPr>
        <a:xfrm>
          <a:off x="0" y="0"/>
          <a:ext cx="0" cy="0"/>
          <a:chOff x="0" y="0"/>
          <a:chExt cx="0" cy="0"/>
        </a:xfrm>
      </p:grpSpPr>
      <p:sp>
        <p:nvSpPr>
          <p:cNvPr id="74" name="object 62"/>
          <p:cNvSpPr/>
          <p:nvPr userDrawn="1"/>
        </p:nvSpPr>
        <p:spPr>
          <a:xfrm>
            <a:off x="0" y="740049"/>
            <a:ext cx="9144000" cy="509574"/>
          </a:xfrm>
          <a:custGeom>
            <a:avLst/>
            <a:gdLst/>
            <a:ahLst/>
            <a:cxnLst/>
            <a:rect l="l" t="t" r="r" b="b"/>
            <a:pathLst>
              <a:path w="13004800" h="2844800">
                <a:moveTo>
                  <a:pt x="0" y="2844800"/>
                </a:moveTo>
                <a:lnTo>
                  <a:pt x="13004800" y="2844800"/>
                </a:lnTo>
                <a:lnTo>
                  <a:pt x="13004800" y="0"/>
                </a:lnTo>
                <a:lnTo>
                  <a:pt x="0" y="0"/>
                </a:lnTo>
                <a:lnTo>
                  <a:pt x="0" y="2844800"/>
                </a:lnTo>
                <a:close/>
              </a:path>
            </a:pathLst>
          </a:custGeom>
          <a:gradFill flip="none" rotWithShape="1">
            <a:gsLst>
              <a:gs pos="0">
                <a:schemeClr val="tx2">
                  <a:lumMod val="50000"/>
                </a:schemeClr>
              </a:gs>
              <a:gs pos="100000">
                <a:srgbClr val="0F96D4"/>
              </a:gs>
            </a:gsLst>
            <a:lin ang="0" scaled="1"/>
            <a:tileRect/>
          </a:gradFill>
        </p:spPr>
        <p:txBody>
          <a:bodyPr wrap="square" lIns="0" tIns="0" rIns="0" bIns="0" rtlCol="0"/>
          <a:lstStyle/>
          <a:p>
            <a:endParaRPr/>
          </a:p>
        </p:txBody>
      </p:sp>
      <p:sp>
        <p:nvSpPr>
          <p:cNvPr id="71" name="Holder 3"/>
          <p:cNvSpPr>
            <a:spLocks noGrp="1"/>
          </p:cNvSpPr>
          <p:nvPr>
            <p:ph sz="half" idx="10"/>
          </p:nvPr>
        </p:nvSpPr>
        <p:spPr>
          <a:xfrm>
            <a:off x="4464844" y="1249843"/>
            <a:ext cx="4690872" cy="276999"/>
          </a:xfrm>
          <a:prstGeom prst="rect">
            <a:avLst/>
          </a:prstGeom>
        </p:spPr>
        <p:txBody>
          <a:bodyPr wrap="square" lIns="0" tIns="0" rIns="0" bIns="0">
            <a:spAutoFit/>
          </a:bodyPr>
          <a:lstStyle>
            <a:lvl1pPr>
              <a:defRPr/>
            </a:lvl1pPr>
          </a:lstStyle>
          <a:p>
            <a:endParaRPr dirty="0"/>
          </a:p>
        </p:txBody>
      </p:sp>
      <p:sp>
        <p:nvSpPr>
          <p:cNvPr id="6"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8"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a:t>13th October 2021</a:t>
            </a:r>
            <a:endParaRPr lang="en-US" dirty="0"/>
          </a:p>
        </p:txBody>
      </p:sp>
      <p:sp>
        <p:nvSpPr>
          <p:cNvPr id="7" name="Holder 4"/>
          <p:cNvSpPr>
            <a:spLocks noGrp="1"/>
          </p:cNvSpPr>
          <p:nvPr>
            <p:ph type="ftr" sz="quarter" idx="3"/>
          </p:nvPr>
        </p:nvSpPr>
        <p:spPr>
          <a:xfrm>
            <a:off x="1732359" y="4877216"/>
            <a:ext cx="6054328" cy="145733"/>
          </a:xfrm>
          <a:prstGeom prst="rect">
            <a:avLst/>
          </a:prstGeom>
        </p:spPr>
        <p:txBody>
          <a:bodyPr lIns="0" tIns="0" rIns="0" bIns="0"/>
          <a:lstStyle>
            <a:lvl1pPr algn="ctr">
              <a:defRPr sz="900">
                <a:solidFill>
                  <a:srgbClr val="17375E"/>
                </a:solidFill>
              </a:defRPr>
            </a:lvl1pPr>
          </a:lstStyle>
          <a:p>
            <a:r>
              <a:rPr lang="en-US"/>
              <a:t>Start-up women farmers in Germany: An organic avant-garde challenging gender stereotypes? - Janna Luisa Pieper</a:t>
            </a:r>
            <a:endParaRPr lang="de-DE" dirty="0"/>
          </a:p>
        </p:txBody>
      </p:sp>
      <p:sp>
        <p:nvSpPr>
          <p:cNvPr id="9" name="Holder 6"/>
          <p:cNvSpPr>
            <a:spLocks noGrp="1"/>
          </p:cNvSpPr>
          <p:nvPr>
            <p:ph type="sldNum" sz="quarter" idx="4"/>
          </p:nvPr>
        </p:nvSpPr>
        <p:spPr>
          <a:xfrm>
            <a:off x="8322469" y="4894524"/>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72" name="Holder 3"/>
          <p:cNvSpPr>
            <a:spLocks noGrp="1"/>
          </p:cNvSpPr>
          <p:nvPr>
            <p:ph type="body" idx="1"/>
          </p:nvPr>
        </p:nvSpPr>
        <p:spPr>
          <a:xfrm>
            <a:off x="714375" y="1607344"/>
            <a:ext cx="3214688" cy="230832"/>
          </a:xfrm>
        </p:spPr>
        <p:txBody>
          <a:bodyPr lIns="0" tIns="0" rIns="0" bIns="0"/>
          <a:lstStyle>
            <a:lvl1pPr>
              <a:defRPr sz="1500" b="0" i="0">
                <a:solidFill>
                  <a:schemeClr val="bg1">
                    <a:lumMod val="50000"/>
                  </a:schemeClr>
                </a:solidFill>
                <a:latin typeface="+mj-lt"/>
                <a:cs typeface=""/>
              </a:defRPr>
            </a:lvl1pPr>
          </a:lstStyle>
          <a:p>
            <a:endParaRPr dirty="0"/>
          </a:p>
        </p:txBody>
      </p:sp>
      <p:sp>
        <p:nvSpPr>
          <p:cNvPr id="12" name="Holder 2"/>
          <p:cNvSpPr>
            <a:spLocks noGrp="1"/>
          </p:cNvSpPr>
          <p:nvPr>
            <p:ph type="title"/>
          </p:nvPr>
        </p:nvSpPr>
        <p:spPr>
          <a:xfrm>
            <a:off x="660797" y="810369"/>
            <a:ext cx="7623279" cy="323165"/>
          </a:xfrm>
        </p:spPr>
        <p:txBody>
          <a:bodyPr lIns="0" tIns="0" rIns="0" bIns="0"/>
          <a:lstStyle>
            <a:lvl1pPr>
              <a:defRPr sz="2100" b="0" i="0" cap="small">
                <a:solidFill>
                  <a:schemeClr val="bg1"/>
                </a:solidFill>
                <a:latin typeface="Calibri"/>
                <a:cs typeface="Calibri"/>
              </a:defRPr>
            </a:lvl1pPr>
          </a:lstStyle>
          <a:p>
            <a:endParaRPr dirty="0"/>
          </a:p>
        </p:txBody>
      </p:sp>
      <p:sp>
        <p:nvSpPr>
          <p:cNvPr id="11" name="Textplatzhalter 30"/>
          <p:cNvSpPr>
            <a:spLocks noGrp="1"/>
          </p:cNvSpPr>
          <p:nvPr>
            <p:ph type="body" sz="quarter" idx="12" hasCustomPrompt="1"/>
          </p:nvPr>
        </p:nvSpPr>
        <p:spPr>
          <a:xfrm>
            <a:off x="5965031" y="277937"/>
            <a:ext cx="2839641" cy="184666"/>
          </a:xfrm>
        </p:spPr>
        <p:txBody>
          <a:bodyPr vert="horz"/>
          <a:lstStyle>
            <a:lvl1pPr algn="r">
              <a:defRPr sz="1200" baseline="0">
                <a:solidFill>
                  <a:srgbClr val="7F7F7F"/>
                </a:solidFill>
                <a:latin typeface="Calibri"/>
                <a:cs typeface="Calibri"/>
              </a:defRPr>
            </a:lvl1pPr>
          </a:lstStyle>
          <a:p>
            <a:pPr lvl="0"/>
            <a:r>
              <a:rPr lang="de-DE" dirty="0"/>
              <a:t>Institut/Zentrum für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Weiße Foli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el">
    <p:spTree>
      <p:nvGrpSpPr>
        <p:cNvPr id="1" name=""/>
        <p:cNvGrpSpPr/>
        <p:nvPr/>
      </p:nvGrpSpPr>
      <p:grpSpPr>
        <a:xfrm>
          <a:off x="0" y="0"/>
          <a:ext cx="0" cy="0"/>
          <a:chOff x="0" y="0"/>
          <a:chExt cx="0" cy="0"/>
        </a:xfrm>
      </p:grpSpPr>
      <p:sp>
        <p:nvSpPr>
          <p:cNvPr id="81"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3" name="Holder 3"/>
          <p:cNvSpPr>
            <a:spLocks noGrp="1"/>
          </p:cNvSpPr>
          <p:nvPr>
            <p:ph type="subTitle" idx="4"/>
          </p:nvPr>
        </p:nvSpPr>
        <p:spPr>
          <a:xfrm>
            <a:off x="660797" y="3053953"/>
            <a:ext cx="6400800" cy="230832"/>
          </a:xfrm>
          <a:prstGeom prst="rect">
            <a:avLst/>
          </a:prstGeom>
        </p:spPr>
        <p:txBody>
          <a:bodyPr wrap="square" lIns="0" tIns="0" rIns="0" bIns="0">
            <a:spAutoFit/>
          </a:bodyPr>
          <a:lstStyle>
            <a:lvl1pPr defTabSz="512188">
              <a:buFont typeface="Times New Roman" charset="0"/>
              <a:buNone/>
              <a:defRPr sz="1500">
                <a:solidFill>
                  <a:srgbClr val="7F7F7F"/>
                </a:solidFill>
                <a:latin typeface="+mj-lt"/>
              </a:defRPr>
            </a:lvl1pPr>
          </a:lstStyle>
          <a:p>
            <a:pPr defTabSz="815975">
              <a:buFont typeface="Times New Roman" charset="0"/>
              <a:buNone/>
            </a:pPr>
            <a:endParaRPr lang="en-US" sz="1500" dirty="0">
              <a:solidFill>
                <a:schemeClr val="bg1">
                  <a:lumMod val="50000"/>
                </a:schemeClr>
              </a:solidFill>
              <a:latin typeface="+mj-lt"/>
              <a:ea typeface="Geneva" charset="0"/>
              <a:cs typeface="Geneva" charset="0"/>
            </a:endParaRPr>
          </a:p>
        </p:txBody>
      </p:sp>
      <p:sp>
        <p:nvSpPr>
          <p:cNvPr id="10" name="Holder 6"/>
          <p:cNvSpPr>
            <a:spLocks noGrp="1"/>
          </p:cNvSpPr>
          <p:nvPr>
            <p:ph type="sldNum" sz="quarter" idx="10"/>
          </p:nvPr>
        </p:nvSpPr>
        <p:spPr>
          <a:xfrm>
            <a:off x="8322470" y="4894525"/>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
        <p:nvSpPr>
          <p:cNvPr id="15" name="Titel 14"/>
          <p:cNvSpPr>
            <a:spLocks noGrp="1"/>
          </p:cNvSpPr>
          <p:nvPr>
            <p:ph type="title"/>
          </p:nvPr>
        </p:nvSpPr>
        <p:spPr>
          <a:xfrm>
            <a:off x="636683" y="2451199"/>
            <a:ext cx="7623279" cy="584775"/>
          </a:xfrm>
        </p:spPr>
        <p:txBody>
          <a:bodyPr vert="horz"/>
          <a:lstStyle>
            <a:lvl1pPr>
              <a:defRPr sz="3800">
                <a:solidFill>
                  <a:srgbClr val="17375E"/>
                </a:solidFill>
                <a:latin typeface="+mj-lt"/>
              </a:defRPr>
            </a:lvl1pPr>
          </a:lstStyle>
          <a:p>
            <a:r>
              <a:rPr lang="de-DE" dirty="0"/>
              <a:t>Mastertitelformat bearbeiten</a:t>
            </a:r>
          </a:p>
        </p:txBody>
      </p:sp>
      <p:sp>
        <p:nvSpPr>
          <p:cNvPr id="74" name="Holder 3"/>
          <p:cNvSpPr>
            <a:spLocks noGrp="1"/>
          </p:cNvSpPr>
          <p:nvPr>
            <p:ph type="body" idx="1" hasCustomPrompt="1"/>
          </p:nvPr>
        </p:nvSpPr>
        <p:spPr>
          <a:xfrm>
            <a:off x="660797" y="2210098"/>
            <a:ext cx="5786438" cy="230832"/>
          </a:xfrm>
        </p:spPr>
        <p:txBody>
          <a:bodyPr lIns="0" tIns="0" rIns="0" bIns="0"/>
          <a:lstStyle>
            <a:lvl1pPr>
              <a:defRPr sz="1500" b="0" i="0" cap="small">
                <a:solidFill>
                  <a:schemeClr val="bg1">
                    <a:lumMod val="50000"/>
                  </a:schemeClr>
                </a:solidFill>
                <a:latin typeface="+mj-lt"/>
                <a:cs typeface="DINPro"/>
              </a:defRPr>
            </a:lvl1pPr>
          </a:lstStyle>
          <a:p>
            <a:r>
              <a:rPr lang="de-DE" dirty="0" err="1"/>
              <a:t>fff</a:t>
            </a:r>
            <a:endParaRPr dirty="0"/>
          </a:p>
        </p:txBody>
      </p:sp>
      <p:sp>
        <p:nvSpPr>
          <p:cNvPr id="11" name="Holder 4"/>
          <p:cNvSpPr>
            <a:spLocks noGrp="1"/>
          </p:cNvSpPr>
          <p:nvPr>
            <p:ph type="ftr" sz="quarter" idx="3"/>
          </p:nvPr>
        </p:nvSpPr>
        <p:spPr>
          <a:xfrm>
            <a:off x="1635424" y="4889808"/>
            <a:ext cx="6353786" cy="145733"/>
          </a:xfrm>
          <a:prstGeom prst="rect">
            <a:avLst/>
          </a:prstGeom>
        </p:spPr>
        <p:txBody>
          <a:bodyPr lIns="0" tIns="0" rIns="0" bIns="0"/>
          <a:lstStyle>
            <a:lvl1pPr algn="ctr">
              <a:defRPr sz="900">
                <a:solidFill>
                  <a:srgbClr val="17375E"/>
                </a:solidFill>
              </a:defRPr>
            </a:lvl1pPr>
          </a:lstStyle>
          <a:p>
            <a:r>
              <a:rPr lang="en-US"/>
              <a:t>Start-up women farmers in Germany: An organic avant-garde challenging gender stereotypes? - Janna Luisa Pieper</a:t>
            </a:r>
            <a:endParaRPr lang="de-DE" dirty="0"/>
          </a:p>
        </p:txBody>
      </p:sp>
      <p:sp>
        <p:nvSpPr>
          <p:cNvPr id="12"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noProof="0"/>
              <a:t>13th October 2021</a:t>
            </a:r>
            <a:endParaRPr lang="en-US" noProof="0" dirty="0"/>
          </a:p>
        </p:txBody>
      </p:sp>
    </p:spTree>
    <p:extLst>
      <p:ext uri="{BB962C8B-B14F-4D97-AF65-F5344CB8AC3E}">
        <p14:creationId xmlns:p14="http://schemas.microsoft.com/office/powerpoint/2010/main" val="48515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Aufzählung">
    <p:spTree>
      <p:nvGrpSpPr>
        <p:cNvPr id="1" name=""/>
        <p:cNvGrpSpPr/>
        <p:nvPr/>
      </p:nvGrpSpPr>
      <p:grpSpPr>
        <a:xfrm>
          <a:off x="0" y="0"/>
          <a:ext cx="0" cy="0"/>
          <a:chOff x="0" y="0"/>
          <a:chExt cx="0" cy="0"/>
        </a:xfrm>
      </p:grpSpPr>
      <p:sp>
        <p:nvSpPr>
          <p:cNvPr id="74" name="object 2"/>
          <p:cNvSpPr/>
          <p:nvPr userDrawn="1"/>
        </p:nvSpPr>
        <p:spPr>
          <a:xfrm>
            <a:off x="0" y="4781848"/>
            <a:ext cx="9144000" cy="361652"/>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dirty="0">
              <a:solidFill>
                <a:schemeClr val="bg1">
                  <a:lumMod val="85000"/>
                </a:schemeClr>
              </a:solidFill>
            </a:endParaRPr>
          </a:p>
        </p:txBody>
      </p:sp>
      <p:sp>
        <p:nvSpPr>
          <p:cNvPr id="2" name="Holder 2"/>
          <p:cNvSpPr>
            <a:spLocks noGrp="1"/>
          </p:cNvSpPr>
          <p:nvPr>
            <p:ph type="title"/>
          </p:nvPr>
        </p:nvSpPr>
        <p:spPr>
          <a:xfrm>
            <a:off x="660798" y="988761"/>
            <a:ext cx="7623279" cy="430887"/>
          </a:xfrm>
        </p:spPr>
        <p:txBody>
          <a:bodyPr lIns="0" tIns="0" rIns="0" bIns="0"/>
          <a:lstStyle>
            <a:lvl1pPr>
              <a:defRPr sz="2800" b="0" i="0">
                <a:solidFill>
                  <a:srgbClr val="17375E"/>
                </a:solidFill>
                <a:latin typeface="+mj-lt"/>
                <a:cs typeface="DINPro"/>
              </a:defRPr>
            </a:lvl1pPr>
          </a:lstStyle>
          <a:p>
            <a:endParaRPr dirty="0"/>
          </a:p>
        </p:txBody>
      </p:sp>
      <p:sp>
        <p:nvSpPr>
          <p:cNvPr id="3" name="Holder 3"/>
          <p:cNvSpPr>
            <a:spLocks noGrp="1"/>
          </p:cNvSpPr>
          <p:nvPr>
            <p:ph type="body" idx="1"/>
          </p:nvPr>
        </p:nvSpPr>
        <p:spPr>
          <a:xfrm>
            <a:off x="1250158" y="1607344"/>
            <a:ext cx="6347531" cy="230832"/>
          </a:xfrm>
        </p:spPr>
        <p:txBody>
          <a:bodyPr lIns="0" tIns="0" rIns="0" bIns="0"/>
          <a:lstStyle>
            <a:lvl1pPr>
              <a:spcAft>
                <a:spcPts val="377"/>
              </a:spcAft>
              <a:buClr>
                <a:schemeClr val="accent1">
                  <a:lumMod val="40000"/>
                  <a:lumOff val="60000"/>
                </a:schemeClr>
              </a:buClr>
              <a:buSzPct val="104000"/>
              <a:buFont typeface="Wingdings" charset="2"/>
              <a:buChar char="§"/>
              <a:defRPr sz="1500" b="0" i="0" baseline="0">
                <a:solidFill>
                  <a:srgbClr val="595959"/>
                </a:solidFill>
                <a:latin typeface="+mj-lt"/>
                <a:cs typeface=""/>
              </a:defRPr>
            </a:lvl1pPr>
          </a:lstStyle>
          <a:p>
            <a:endParaRPr lang="de-DE" dirty="0"/>
          </a:p>
        </p:txBody>
      </p:sp>
      <p:sp>
        <p:nvSpPr>
          <p:cNvPr id="8" name="Holder 4"/>
          <p:cNvSpPr>
            <a:spLocks noGrp="1"/>
          </p:cNvSpPr>
          <p:nvPr>
            <p:ph type="ftr" sz="quarter" idx="3"/>
          </p:nvPr>
        </p:nvSpPr>
        <p:spPr>
          <a:xfrm>
            <a:off x="1635424" y="4889808"/>
            <a:ext cx="6353786" cy="145733"/>
          </a:xfrm>
          <a:prstGeom prst="rect">
            <a:avLst/>
          </a:prstGeom>
        </p:spPr>
        <p:txBody>
          <a:bodyPr lIns="0" tIns="0" rIns="0" bIns="0"/>
          <a:lstStyle>
            <a:lvl1pPr algn="ctr">
              <a:defRPr sz="900">
                <a:solidFill>
                  <a:srgbClr val="17375E"/>
                </a:solidFill>
              </a:defRPr>
            </a:lvl1pPr>
          </a:lstStyle>
          <a:p>
            <a:r>
              <a:rPr lang="en-US" b="1" dirty="0"/>
              <a:t>Start-up women farmers in Germany: </a:t>
            </a:r>
            <a:r>
              <a:rPr lang="en-US" b="1" i="1" dirty="0"/>
              <a:t>An organic avant-garde challenging gender stereotypes? </a:t>
            </a:r>
            <a:r>
              <a:rPr lang="en-US" b="1" dirty="0"/>
              <a:t>- Janna Luisa Pieper</a:t>
            </a:r>
            <a:endParaRPr lang="de-DE" b="1" dirty="0"/>
          </a:p>
        </p:txBody>
      </p:sp>
      <p:sp>
        <p:nvSpPr>
          <p:cNvPr id="9"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noProof="0"/>
              <a:t>13th October 2021</a:t>
            </a:r>
            <a:endParaRPr lang="en-US" noProof="0" dirty="0"/>
          </a:p>
        </p:txBody>
      </p:sp>
      <p:sp>
        <p:nvSpPr>
          <p:cNvPr id="10" name="Holder 6"/>
          <p:cNvSpPr>
            <a:spLocks noGrp="1"/>
          </p:cNvSpPr>
          <p:nvPr>
            <p:ph type="sldNum" sz="quarter" idx="4"/>
          </p:nvPr>
        </p:nvSpPr>
        <p:spPr>
          <a:xfrm>
            <a:off x="8322470" y="4894525"/>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Tree>
    <p:extLst>
      <p:ext uri="{BB962C8B-B14F-4D97-AF65-F5344CB8AC3E}">
        <p14:creationId xmlns:p14="http://schemas.microsoft.com/office/powerpoint/2010/main" val="1063823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Bild 13" descr="PPT_Göttingen_169.pn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Holder 2"/>
          <p:cNvSpPr>
            <a:spLocks noGrp="1"/>
          </p:cNvSpPr>
          <p:nvPr>
            <p:ph type="title"/>
          </p:nvPr>
        </p:nvSpPr>
        <p:spPr>
          <a:xfrm>
            <a:off x="760361" y="988761"/>
            <a:ext cx="7623279" cy="461665"/>
          </a:xfrm>
          <a:prstGeom prst="rect">
            <a:avLst/>
          </a:prstGeom>
        </p:spPr>
        <p:txBody>
          <a:bodyPr wrap="square" lIns="0" tIns="0" rIns="0" bIns="0">
            <a:spAutoFit/>
          </a:bodyPr>
          <a:lstStyle>
            <a:lvl1pPr>
              <a:defRPr sz="3000" b="0" i="0">
                <a:solidFill>
                  <a:schemeClr val="bg1"/>
                </a:solidFill>
                <a:latin typeface="DINPro"/>
                <a:cs typeface="DINPro"/>
              </a:defRPr>
            </a:lvl1pPr>
          </a:lstStyle>
          <a:p>
            <a:endParaRPr/>
          </a:p>
        </p:txBody>
      </p:sp>
      <p:sp>
        <p:nvSpPr>
          <p:cNvPr id="3" name="Holder 3"/>
          <p:cNvSpPr>
            <a:spLocks noGrp="1"/>
          </p:cNvSpPr>
          <p:nvPr>
            <p:ph type="body" idx="1"/>
          </p:nvPr>
        </p:nvSpPr>
        <p:spPr>
          <a:xfrm>
            <a:off x="2310557" y="1737887"/>
            <a:ext cx="4522887" cy="276999"/>
          </a:xfrm>
          <a:prstGeom prst="rect">
            <a:avLst/>
          </a:prstGeom>
        </p:spPr>
        <p:txBody>
          <a:bodyPr wrap="square" lIns="0" tIns="0" rIns="0" bIns="0">
            <a:spAutoFit/>
          </a:bodyPr>
          <a:lstStyle>
            <a:lvl1pPr>
              <a:defRPr sz="1800" b="0" i="0">
                <a:solidFill>
                  <a:srgbClr val="575756"/>
                </a:solidFill>
                <a:latin typeface="DINPro"/>
                <a:cs typeface="DINPro"/>
              </a:defRPr>
            </a:lvl1pPr>
          </a:lstStyle>
          <a:p>
            <a:endParaRPr dirty="0"/>
          </a:p>
        </p:txBody>
      </p:sp>
      <p:sp>
        <p:nvSpPr>
          <p:cNvPr id="7" name="Holder 4"/>
          <p:cNvSpPr>
            <a:spLocks noGrp="1"/>
          </p:cNvSpPr>
          <p:nvPr>
            <p:ph type="ftr" sz="quarter" idx="3"/>
          </p:nvPr>
        </p:nvSpPr>
        <p:spPr>
          <a:xfrm>
            <a:off x="1732359" y="4877216"/>
            <a:ext cx="6054328" cy="145733"/>
          </a:xfrm>
          <a:prstGeom prst="rect">
            <a:avLst/>
          </a:prstGeom>
        </p:spPr>
        <p:txBody>
          <a:bodyPr lIns="0" tIns="0" rIns="0" bIns="0"/>
          <a:lstStyle>
            <a:lvl1pPr algn="ctr">
              <a:defRPr sz="900">
                <a:solidFill>
                  <a:srgbClr val="17375E"/>
                </a:solidFill>
              </a:defRPr>
            </a:lvl1pPr>
          </a:lstStyle>
          <a:p>
            <a:r>
              <a:rPr lang="en-US" b="1" dirty="0"/>
              <a:t>Start-up women farmers in Germany: </a:t>
            </a:r>
            <a:r>
              <a:rPr lang="en-US" b="1" i="1" dirty="0"/>
              <a:t>An organic avant-garde challenging gender stereotypes? </a:t>
            </a:r>
            <a:r>
              <a:rPr lang="en-US" b="1" dirty="0"/>
              <a:t>- Janna Luisa Pieper</a:t>
            </a:r>
            <a:endParaRPr lang="de-DE" b="1" dirty="0"/>
          </a:p>
        </p:txBody>
      </p:sp>
      <p:sp>
        <p:nvSpPr>
          <p:cNvPr id="8" name="Holder 5"/>
          <p:cNvSpPr>
            <a:spLocks noGrp="1"/>
          </p:cNvSpPr>
          <p:nvPr>
            <p:ph type="dt" sz="half" idx="2"/>
          </p:nvPr>
        </p:nvSpPr>
        <p:spPr>
          <a:xfrm>
            <a:off x="218599" y="4875609"/>
            <a:ext cx="1031558" cy="147340"/>
          </a:xfrm>
          <a:prstGeom prst="rect">
            <a:avLst/>
          </a:prstGeom>
        </p:spPr>
        <p:txBody>
          <a:bodyPr lIns="0" tIns="0" rIns="0" bIns="0"/>
          <a:lstStyle>
            <a:lvl1pPr algn="l">
              <a:defRPr sz="900">
                <a:solidFill>
                  <a:schemeClr val="tx1">
                    <a:tint val="75000"/>
                  </a:schemeClr>
                </a:solidFill>
              </a:defRPr>
            </a:lvl1pPr>
          </a:lstStyle>
          <a:p>
            <a:r>
              <a:rPr lang="de-DE"/>
              <a:t>13th October 2021</a:t>
            </a:r>
            <a:endParaRPr lang="en-US" dirty="0"/>
          </a:p>
        </p:txBody>
      </p:sp>
      <p:sp>
        <p:nvSpPr>
          <p:cNvPr id="9" name="Holder 6"/>
          <p:cNvSpPr>
            <a:spLocks noGrp="1"/>
          </p:cNvSpPr>
          <p:nvPr>
            <p:ph type="sldNum" sz="quarter" idx="4"/>
          </p:nvPr>
        </p:nvSpPr>
        <p:spPr>
          <a:xfrm>
            <a:off x="8322469" y="4894524"/>
            <a:ext cx="602933" cy="128425"/>
          </a:xfrm>
          <a:prstGeom prst="rect">
            <a:avLst/>
          </a:prstGeom>
        </p:spPr>
        <p:txBody>
          <a:bodyPr lIns="0" tIns="0" rIns="0" bIns="0"/>
          <a:lstStyle>
            <a:lvl1pPr algn="r">
              <a:defRPr sz="900">
                <a:solidFill>
                  <a:schemeClr val="tx1">
                    <a:tint val="75000"/>
                  </a:schemeClr>
                </a:solidFill>
              </a:defRPr>
            </a:lvl1pPr>
          </a:lstStyle>
          <a:p>
            <a:fld id="{B6F15528-21DE-4FAA-801E-634DDDAF4B2B}" type="slidenum">
              <a:rPr lang="de-DE" smtClean="0"/>
              <a:pPr/>
              <a:t>‹#›</a:t>
            </a:fld>
            <a:endParaRPr lang="de-DE"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4" r:id="rId4"/>
    <p:sldLayoutId id="2147483668" r:id="rId5"/>
    <p:sldLayoutId id="2147483667" r:id="rId6"/>
    <p:sldLayoutId id="2147483665"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Lst>
  <p:hf hdr="0"/>
  <p:txStyles>
    <p:titleStyle>
      <a:lvl1pPr>
        <a:defRPr>
          <a:latin typeface="+mj-lt"/>
          <a:ea typeface="+mj-ea"/>
          <a:cs typeface="+mj-cs"/>
        </a:defRPr>
      </a:lvl1pPr>
    </p:titleStyle>
    <p:bodyStyle>
      <a:lvl1pPr marL="0">
        <a:defRPr>
          <a:latin typeface="+mn-lt"/>
          <a:ea typeface="+mn-ea"/>
          <a:cs typeface="+mn-cs"/>
        </a:defRPr>
      </a:lvl1pPr>
      <a:lvl2pPr marL="286984">
        <a:defRPr>
          <a:latin typeface="+mn-lt"/>
          <a:ea typeface="+mn-ea"/>
          <a:cs typeface="+mn-cs"/>
        </a:defRPr>
      </a:lvl2pPr>
      <a:lvl3pPr marL="573969">
        <a:defRPr>
          <a:latin typeface="+mn-lt"/>
          <a:ea typeface="+mn-ea"/>
          <a:cs typeface="+mn-cs"/>
        </a:defRPr>
      </a:lvl3pPr>
      <a:lvl4pPr marL="860953">
        <a:defRPr>
          <a:latin typeface="+mn-lt"/>
          <a:ea typeface="+mn-ea"/>
          <a:cs typeface="+mn-cs"/>
        </a:defRPr>
      </a:lvl4pPr>
      <a:lvl5pPr marL="1147938">
        <a:defRPr>
          <a:latin typeface="+mn-lt"/>
          <a:ea typeface="+mn-ea"/>
          <a:cs typeface="+mn-cs"/>
        </a:defRPr>
      </a:lvl5pPr>
      <a:lvl6pPr marL="1434922">
        <a:defRPr>
          <a:latin typeface="+mn-lt"/>
          <a:ea typeface="+mn-ea"/>
          <a:cs typeface="+mn-cs"/>
        </a:defRPr>
      </a:lvl6pPr>
      <a:lvl7pPr marL="1721907">
        <a:defRPr>
          <a:latin typeface="+mn-lt"/>
          <a:ea typeface="+mn-ea"/>
          <a:cs typeface="+mn-cs"/>
        </a:defRPr>
      </a:lvl7pPr>
      <a:lvl8pPr marL="2008891">
        <a:defRPr>
          <a:latin typeface="+mn-lt"/>
          <a:ea typeface="+mn-ea"/>
          <a:cs typeface="+mn-cs"/>
        </a:defRPr>
      </a:lvl8pPr>
      <a:lvl9pPr marL="2295876">
        <a:defRPr>
          <a:latin typeface="+mn-lt"/>
          <a:ea typeface="+mn-ea"/>
          <a:cs typeface="+mn-cs"/>
        </a:defRPr>
      </a:lvl9pPr>
    </p:bodyStyle>
    <p:otherStyle>
      <a:lvl1pPr marL="0">
        <a:defRPr>
          <a:latin typeface="+mn-lt"/>
          <a:ea typeface="+mn-ea"/>
          <a:cs typeface="+mn-cs"/>
        </a:defRPr>
      </a:lvl1pPr>
      <a:lvl2pPr marL="286984">
        <a:defRPr>
          <a:latin typeface="+mn-lt"/>
          <a:ea typeface="+mn-ea"/>
          <a:cs typeface="+mn-cs"/>
        </a:defRPr>
      </a:lvl2pPr>
      <a:lvl3pPr marL="573969">
        <a:defRPr>
          <a:latin typeface="+mn-lt"/>
          <a:ea typeface="+mn-ea"/>
          <a:cs typeface="+mn-cs"/>
        </a:defRPr>
      </a:lvl3pPr>
      <a:lvl4pPr marL="860953">
        <a:defRPr>
          <a:latin typeface="+mn-lt"/>
          <a:ea typeface="+mn-ea"/>
          <a:cs typeface="+mn-cs"/>
        </a:defRPr>
      </a:lvl4pPr>
      <a:lvl5pPr marL="1147938">
        <a:defRPr>
          <a:latin typeface="+mn-lt"/>
          <a:ea typeface="+mn-ea"/>
          <a:cs typeface="+mn-cs"/>
        </a:defRPr>
      </a:lvl5pPr>
      <a:lvl6pPr marL="1434922">
        <a:defRPr>
          <a:latin typeface="+mn-lt"/>
          <a:ea typeface="+mn-ea"/>
          <a:cs typeface="+mn-cs"/>
        </a:defRPr>
      </a:lvl6pPr>
      <a:lvl7pPr marL="1721907">
        <a:defRPr>
          <a:latin typeface="+mn-lt"/>
          <a:ea typeface="+mn-ea"/>
          <a:cs typeface="+mn-cs"/>
        </a:defRPr>
      </a:lvl7pPr>
      <a:lvl8pPr marL="2008891">
        <a:defRPr>
          <a:latin typeface="+mn-lt"/>
          <a:ea typeface="+mn-ea"/>
          <a:cs typeface="+mn-cs"/>
        </a:defRPr>
      </a:lvl8pPr>
      <a:lvl9pPr marL="229587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s, draußen, Kuh, Feld enthält.&#10;&#10;Automatisch generierte Beschreibung">
            <a:extLst>
              <a:ext uri="{FF2B5EF4-FFF2-40B4-BE49-F238E27FC236}">
                <a16:creationId xmlns:a16="http://schemas.microsoft.com/office/drawing/2014/main" id="{F807EC70-8477-614D-8843-0D66DAA63E9B}"/>
              </a:ext>
            </a:extLst>
          </p:cNvPr>
          <p:cNvPicPr>
            <a:picLocks noChangeAspect="1"/>
          </p:cNvPicPr>
          <p:nvPr/>
        </p:nvPicPr>
        <p:blipFill rotWithShape="1">
          <a:blip r:embed="rId3" cstate="print">
            <a:alphaModFix amt="33000"/>
            <a:extLst>
              <a:ext uri="{28A0092B-C50C-407E-A947-70E740481C1C}">
                <a14:useLocalDpi xmlns:a14="http://schemas.microsoft.com/office/drawing/2010/main" val="0"/>
              </a:ext>
            </a:extLst>
          </a:blip>
          <a:srcRect l="-99"/>
          <a:stretch/>
        </p:blipFill>
        <p:spPr>
          <a:xfrm>
            <a:off x="-61233" y="533446"/>
            <a:ext cx="9284860" cy="4610054"/>
          </a:xfrm>
          <a:prstGeom prst="rect">
            <a:avLst/>
          </a:prstGeom>
        </p:spPr>
      </p:pic>
      <p:sp>
        <p:nvSpPr>
          <p:cNvPr id="7" name="Titel 6"/>
          <p:cNvSpPr>
            <a:spLocks noGrp="1"/>
          </p:cNvSpPr>
          <p:nvPr>
            <p:ph type="title"/>
          </p:nvPr>
        </p:nvSpPr>
        <p:spPr>
          <a:xfrm>
            <a:off x="420289" y="2229993"/>
            <a:ext cx="8087029" cy="1846659"/>
          </a:xfrm>
        </p:spPr>
        <p:txBody>
          <a:bodyPr/>
          <a:lstStyle/>
          <a:p>
            <a:r>
              <a:rPr lang="en-US" sz="3000" b="1"/>
              <a:t>WE1.3: Start-up </a:t>
            </a:r>
            <a:r>
              <a:rPr lang="en-US" sz="3000" b="1" dirty="0"/>
              <a:t>women farmers in Germany: </a:t>
            </a:r>
            <a:br>
              <a:rPr lang="en-US" sz="3000" b="1" dirty="0"/>
            </a:br>
            <a:r>
              <a:rPr lang="en-US" sz="3000" i="1" dirty="0"/>
              <a:t>An organic avant-garde challenging gender stereotypes?</a:t>
            </a:r>
            <a:br>
              <a:rPr lang="en-US" sz="3000" i="1" dirty="0"/>
            </a:br>
            <a:endParaRPr lang="de-DE" sz="3000" i="1" dirty="0"/>
          </a:p>
        </p:txBody>
      </p:sp>
      <p:sp>
        <p:nvSpPr>
          <p:cNvPr id="4" name="Rechteck 3"/>
          <p:cNvSpPr/>
          <p:nvPr/>
        </p:nvSpPr>
        <p:spPr>
          <a:xfrm>
            <a:off x="9197" y="4181555"/>
            <a:ext cx="9144000" cy="592627"/>
          </a:xfrm>
          <a:prstGeom prst="rect">
            <a:avLst/>
          </a:prstGeom>
          <a:solidFill>
            <a:schemeClr val="bg1">
              <a:alpha val="8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7386" tIns="28692" rIns="57386" bIns="28692" rtlCol="0" anchor="ctr"/>
          <a:lstStyle/>
          <a:p>
            <a:pPr algn="ctr"/>
            <a:endParaRPr lang="de-DE" dirty="0"/>
          </a:p>
        </p:txBody>
      </p:sp>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408" y="4181556"/>
            <a:ext cx="592625" cy="592626"/>
          </a:xfrm>
          <a:prstGeom prst="rect">
            <a:avLst/>
          </a:prstGeom>
        </p:spPr>
      </p:pic>
      <p:sp>
        <p:nvSpPr>
          <p:cNvPr id="12" name="Untertitel 8"/>
          <p:cNvSpPr>
            <a:spLocks noGrp="1"/>
          </p:cNvSpPr>
          <p:nvPr>
            <p:ph type="subTitle" idx="4"/>
          </p:nvPr>
        </p:nvSpPr>
        <p:spPr>
          <a:xfrm>
            <a:off x="393168" y="4262424"/>
            <a:ext cx="7851240" cy="430887"/>
          </a:xfrm>
        </p:spPr>
        <p:txBody>
          <a:bodyPr/>
          <a:lstStyle/>
          <a:p>
            <a:r>
              <a:rPr lang="en-US" sz="1300" b="1" dirty="0">
                <a:solidFill>
                  <a:srgbClr val="17375E"/>
                </a:solidFill>
                <a:latin typeface="+mj-lt"/>
                <a:ea typeface="+mj-ea"/>
                <a:cs typeface="DINPro"/>
              </a:rPr>
              <a:t>Janna Luisa Pieper, M. Sc. 		</a:t>
            </a:r>
            <a:r>
              <a:rPr lang="en-US" sz="1400" i="1" dirty="0">
                <a:solidFill>
                  <a:schemeClr val="tx1">
                    <a:lumMod val="75000"/>
                    <a:lumOff val="25000"/>
                  </a:schemeClr>
                </a:solidFill>
                <a:ea typeface="+mj-ea"/>
              </a:rPr>
              <a:t>Research fellow and PhD candidate</a:t>
            </a:r>
            <a:r>
              <a:rPr lang="en-US" sz="1400" dirty="0">
                <a:solidFill>
                  <a:schemeClr val="tx1">
                    <a:lumMod val="75000"/>
                    <a:lumOff val="25000"/>
                  </a:schemeClr>
                </a:solidFill>
                <a:ea typeface="+mj-ea"/>
              </a:rPr>
              <a:t>, </a:t>
            </a:r>
          </a:p>
          <a:p>
            <a:r>
              <a:rPr lang="en-US" sz="1400" dirty="0">
                <a:solidFill>
                  <a:schemeClr val="tx1">
                    <a:lumMod val="75000"/>
                    <a:lumOff val="25000"/>
                  </a:schemeClr>
                </a:solidFill>
                <a:ea typeface="+mj-ea"/>
              </a:rPr>
              <a:t>					Chair of Rural Sociology, Georg-August-University Göttingen</a:t>
            </a:r>
          </a:p>
        </p:txBody>
      </p:sp>
      <p:sp>
        <p:nvSpPr>
          <p:cNvPr id="3" name="Text Placeholder 2">
            <a:extLst>
              <a:ext uri="{FF2B5EF4-FFF2-40B4-BE49-F238E27FC236}">
                <a16:creationId xmlns:a16="http://schemas.microsoft.com/office/drawing/2014/main" id="{54302B99-92C8-4EF2-999A-F7C55B23B373}"/>
              </a:ext>
            </a:extLst>
          </p:cNvPr>
          <p:cNvSpPr>
            <a:spLocks noGrp="1"/>
          </p:cNvSpPr>
          <p:nvPr>
            <p:ph type="body" idx="1"/>
          </p:nvPr>
        </p:nvSpPr>
        <p:spPr/>
        <p:txBody>
          <a:bodyPr/>
          <a:lstStyle/>
          <a:p>
            <a:endParaRPr lang="en-GB"/>
          </a:p>
        </p:txBody>
      </p:sp>
      <p:sp>
        <p:nvSpPr>
          <p:cNvPr id="13" name="Subtitle 2">
            <a:extLst>
              <a:ext uri="{FF2B5EF4-FFF2-40B4-BE49-F238E27FC236}">
                <a16:creationId xmlns:a16="http://schemas.microsoft.com/office/drawing/2014/main" id="{CF152A1F-0248-4B99-8B4C-B5B60175D830}"/>
              </a:ext>
            </a:extLst>
          </p:cNvPr>
          <p:cNvSpPr txBox="1">
            <a:spLocks/>
          </p:cNvSpPr>
          <p:nvPr/>
        </p:nvSpPr>
        <p:spPr>
          <a:xfrm>
            <a:off x="803211" y="1115180"/>
            <a:ext cx="7537578" cy="1325750"/>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lgn="ctr">
              <a:spcBef>
                <a:spcPts val="0"/>
              </a:spcBef>
              <a:buNone/>
            </a:pPr>
            <a:r>
              <a:rPr lang="en-US" dirty="0"/>
              <a:t>Cultivating Equality Conference, October 12-15, 2021</a:t>
            </a:r>
          </a:p>
          <a:p>
            <a:pPr algn="ctr">
              <a:spcBef>
                <a:spcPts val="0"/>
              </a:spcBef>
            </a:pP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4483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Peasants</a:t>
            </a:r>
            <a:r>
              <a:rPr lang="de-DE" dirty="0"/>
              <a:t>, Care &amp; Gender</a:t>
            </a:r>
          </a:p>
        </p:txBody>
      </p:sp>
      <p:sp>
        <p:nvSpPr>
          <p:cNvPr id="3" name="Textplatzhalter 2"/>
          <p:cNvSpPr>
            <a:spLocks noGrp="1"/>
          </p:cNvSpPr>
          <p:nvPr>
            <p:ph type="body" idx="1"/>
          </p:nvPr>
        </p:nvSpPr>
        <p:spPr>
          <a:xfrm>
            <a:off x="1250158" y="1607344"/>
            <a:ext cx="6347531" cy="3390672"/>
          </a:xfrm>
        </p:spPr>
        <p:txBody>
          <a:bodyPr/>
          <a:lstStyle/>
          <a:p>
            <a:pPr marL="502123" lvl="1" indent="-215195" algn="l" defTabSz="286927" rtl="0">
              <a:spcBef>
                <a:spcPts val="377"/>
              </a:spcBef>
              <a:spcAft>
                <a:spcPts val="377"/>
              </a:spcAft>
              <a:buClr>
                <a:schemeClr val="accent1">
                  <a:lumMod val="40000"/>
                  <a:lumOff val="60000"/>
                </a:schemeClr>
              </a:buClr>
              <a:buSzPct val="104000"/>
              <a:buFont typeface="Wingdings" charset="2"/>
              <a:buChar char="§"/>
            </a:pPr>
            <a:r>
              <a:rPr lang="en-US" dirty="0">
                <a:solidFill>
                  <a:schemeClr val="tx2">
                    <a:lumMod val="75000"/>
                  </a:schemeClr>
                </a:solidFill>
              </a:rPr>
              <a:t>Care work in families or domestic contexts: </a:t>
            </a:r>
          </a:p>
          <a:p>
            <a:pPr marL="573913" lvl="2" algn="l" defTabSz="286927" rtl="0">
              <a:spcBef>
                <a:spcPts val="377"/>
              </a:spcBef>
              <a:spcAft>
                <a:spcPts val="377"/>
              </a:spcAft>
              <a:buClr>
                <a:schemeClr val="accent1">
                  <a:lumMod val="40000"/>
                  <a:lumOff val="60000"/>
                </a:schemeClr>
              </a:buClr>
              <a:buSzPct val="104000"/>
            </a:pPr>
            <a:r>
              <a:rPr lang="en-US" b="1" dirty="0">
                <a:solidFill>
                  <a:schemeClr val="tx2">
                    <a:lumMod val="75000"/>
                  </a:schemeClr>
                </a:solidFill>
              </a:rPr>
              <a:t>division of labor is still gender specific!</a:t>
            </a:r>
          </a:p>
          <a:p>
            <a:pPr marL="502123" lvl="1" indent="-215195" algn="l" defTabSz="286927" rtl="0">
              <a:spcBef>
                <a:spcPts val="377"/>
              </a:spcBef>
              <a:spcAft>
                <a:spcPts val="377"/>
              </a:spcAft>
              <a:buClr>
                <a:schemeClr val="accent1">
                  <a:lumMod val="40000"/>
                  <a:lumOff val="60000"/>
                </a:schemeClr>
              </a:buClr>
              <a:buSzPct val="104000"/>
              <a:buFont typeface="Wingdings" charset="2"/>
              <a:buChar char="§"/>
            </a:pPr>
            <a:r>
              <a:rPr lang="en-US" dirty="0">
                <a:solidFill>
                  <a:schemeClr val="tx2">
                    <a:lumMod val="75000"/>
                  </a:schemeClr>
                </a:solidFill>
              </a:rPr>
              <a:t>Female Peasants perform both:</a:t>
            </a:r>
            <a:r>
              <a:rPr lang="en-US" dirty="0">
                <a:solidFill>
                  <a:srgbClr val="FF0000"/>
                </a:solidFill>
              </a:rPr>
              <a:t> </a:t>
            </a:r>
            <a:r>
              <a:rPr lang="en-US" dirty="0">
                <a:solidFill>
                  <a:schemeClr val="tx2">
                    <a:lumMod val="75000"/>
                  </a:schemeClr>
                </a:solidFill>
              </a:rPr>
              <a:t>agricultural and domestic care work</a:t>
            </a:r>
          </a:p>
          <a:p>
            <a:pPr marL="860781" lvl="2" indent="-286927" algn="l" defTabSz="286927" rtl="0">
              <a:spcBef>
                <a:spcPts val="377"/>
              </a:spcBef>
              <a:spcAft>
                <a:spcPts val="377"/>
              </a:spcAft>
              <a:buClr>
                <a:schemeClr val="accent1">
                  <a:lumMod val="40000"/>
                  <a:lumOff val="60000"/>
                </a:schemeClr>
              </a:buClr>
              <a:buSzPct val="104000"/>
              <a:buFont typeface="Wingdings"/>
              <a:buChar char="à"/>
            </a:pPr>
            <a:r>
              <a:rPr lang="en-US" dirty="0">
                <a:solidFill>
                  <a:schemeClr val="tx2">
                    <a:lumMod val="75000"/>
                  </a:schemeClr>
                </a:solidFill>
              </a:rPr>
              <a:t>Enabled by unconventional arrangements or women's networks of solidarity</a:t>
            </a:r>
          </a:p>
          <a:p>
            <a:pPr lvl="2" algn="l" defTabSz="286927" rtl="0">
              <a:spcBef>
                <a:spcPts val="377"/>
              </a:spcBef>
              <a:spcAft>
                <a:spcPts val="188"/>
              </a:spcAft>
              <a:buClr>
                <a:schemeClr val="accent1">
                  <a:lumMod val="40000"/>
                  <a:lumOff val="60000"/>
                </a:schemeClr>
              </a:buClr>
              <a:buSzPct val="104000"/>
            </a:pPr>
            <a:endParaRPr lang="de-DE" dirty="0">
              <a:solidFill>
                <a:schemeClr val="tx2">
                  <a:lumMod val="75000"/>
                </a:schemeClr>
              </a:solidFill>
            </a:endParaRPr>
          </a:p>
          <a:p>
            <a:pPr marL="1147880" lvl="3" indent="-286927" algn="l" defTabSz="286927" rtl="0">
              <a:spcBef>
                <a:spcPts val="377"/>
              </a:spcBef>
              <a:spcAft>
                <a:spcPts val="188"/>
              </a:spcAft>
              <a:buFont typeface="Wingdings"/>
              <a:buChar char="à"/>
            </a:pPr>
            <a:r>
              <a:rPr lang="en-US" sz="2300" b="1" dirty="0">
                <a:solidFill>
                  <a:schemeClr val="tx2">
                    <a:lumMod val="75000"/>
                  </a:schemeClr>
                </a:solidFill>
              </a:rPr>
              <a:t>Perpetuation of </a:t>
            </a:r>
            <a:r>
              <a:rPr lang="en-US" sz="2300" b="1" dirty="0" err="1">
                <a:solidFill>
                  <a:schemeClr val="tx2">
                    <a:lumMod val="75000"/>
                  </a:schemeClr>
                </a:solidFill>
              </a:rPr>
              <a:t>heteronormative</a:t>
            </a:r>
            <a:r>
              <a:rPr lang="en-US" sz="2300" b="1" dirty="0">
                <a:solidFill>
                  <a:schemeClr val="tx2">
                    <a:lumMod val="75000"/>
                  </a:schemeClr>
                </a:solidFill>
              </a:rPr>
              <a:t> care work?</a:t>
            </a:r>
          </a:p>
          <a:p>
            <a:endParaRPr lang="de-DE" dirty="0"/>
          </a:p>
        </p:txBody>
      </p:sp>
      <p:sp>
        <p:nvSpPr>
          <p:cNvPr id="6" name="Foliennummernplatzhalter 5"/>
          <p:cNvSpPr>
            <a:spLocks noGrp="1"/>
          </p:cNvSpPr>
          <p:nvPr>
            <p:ph type="sldNum" sz="quarter" idx="4"/>
          </p:nvPr>
        </p:nvSpPr>
        <p:spPr/>
        <p:txBody>
          <a:bodyPr/>
          <a:lstStyle/>
          <a:p>
            <a:fld id="{B6F15528-21DE-4FAA-801E-634DDDAF4B2B}" type="slidenum">
              <a:rPr lang="de-DE" smtClean="0"/>
              <a:pPr/>
              <a:t>10</a:t>
            </a:fld>
            <a:endParaRPr lang="de-DE" dirty="0"/>
          </a:p>
        </p:txBody>
      </p:sp>
      <p:sp>
        <p:nvSpPr>
          <p:cNvPr id="7" name="Datumsplatzhalter 6"/>
          <p:cNvSpPr>
            <a:spLocks noGrp="1"/>
          </p:cNvSpPr>
          <p:nvPr>
            <p:ph type="dt" sz="half" idx="2"/>
          </p:nvPr>
        </p:nvSpPr>
        <p:spPr/>
        <p:txBody>
          <a:bodyPr/>
          <a:lstStyle/>
          <a:p>
            <a:r>
              <a:rPr lang="de-DE" noProof="0"/>
              <a:t>13th October 2021</a:t>
            </a:r>
            <a:endParaRPr lang="en-US" noProof="0" dirty="0"/>
          </a:p>
        </p:txBody>
      </p:sp>
      <p:sp>
        <p:nvSpPr>
          <p:cNvPr id="4" name="Fußzeilenplatzhalter 3"/>
          <p:cNvSpPr>
            <a:spLocks noGrp="1"/>
          </p:cNvSpPr>
          <p:nvPr>
            <p:ph type="ftr" sz="quarter" idx="3"/>
          </p:nvPr>
        </p:nvSpPr>
        <p:spPr/>
        <p:txBody>
          <a:bodyPr/>
          <a:lstStyle/>
          <a:p>
            <a:r>
              <a:rPr lang="en-US"/>
              <a:t>Start-up women farmers in Germany: An organic avant-garde challenging gender stereotypes? - Janna Luisa Pieper</a:t>
            </a:r>
            <a:endParaRPr lang="de-DE" dirty="0"/>
          </a:p>
        </p:txBody>
      </p:sp>
      <p:pic>
        <p:nvPicPr>
          <p:cNvPr id="9" name="Grafik 8" descr="Ein Bild, das drinnen, Küche, Person, Tisch enthält.&#10;&#10;Automatisch generierte Beschreibung">
            <a:extLst>
              <a:ext uri="{FF2B5EF4-FFF2-40B4-BE49-F238E27FC236}">
                <a16:creationId xmlns:a16="http://schemas.microsoft.com/office/drawing/2014/main" id="{BE8259FA-9607-9245-8DC4-685D6823C5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18" y="1779662"/>
            <a:ext cx="1323120" cy="2195958"/>
          </a:xfrm>
          <a:prstGeom prst="rect">
            <a:avLst/>
          </a:prstGeom>
          <a:noFill/>
          <a:ln>
            <a:noFill/>
          </a:ln>
        </p:spPr>
      </p:pic>
    </p:spTree>
    <p:extLst>
      <p:ext uri="{BB962C8B-B14F-4D97-AF65-F5344CB8AC3E}">
        <p14:creationId xmlns:p14="http://schemas.microsoft.com/office/powerpoint/2010/main" val="312443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0798" y="988761"/>
            <a:ext cx="7623279" cy="430887"/>
          </a:xfrm>
        </p:spPr>
        <p:txBody>
          <a:bodyPr/>
          <a:lstStyle/>
          <a:p>
            <a:r>
              <a:rPr lang="en-US" dirty="0"/>
              <a:t>Gendering of care practices</a:t>
            </a:r>
          </a:p>
        </p:txBody>
      </p:sp>
      <p:sp>
        <p:nvSpPr>
          <p:cNvPr id="3" name="Textplatzhalter 2"/>
          <p:cNvSpPr>
            <a:spLocks noGrp="1"/>
          </p:cNvSpPr>
          <p:nvPr>
            <p:ph type="body" idx="1"/>
          </p:nvPr>
        </p:nvSpPr>
        <p:spPr>
          <a:xfrm>
            <a:off x="1785938" y="1607345"/>
            <a:ext cx="6077053" cy="2780248"/>
          </a:xfrm>
        </p:spPr>
        <p:txBody>
          <a:bodyPr/>
          <a:lstStyle/>
          <a:p>
            <a:pPr algn="l">
              <a:lnSpc>
                <a:spcPct val="150000"/>
              </a:lnSpc>
              <a:spcAft>
                <a:spcPts val="188"/>
              </a:spcAft>
              <a:buClr>
                <a:schemeClr val="accent1">
                  <a:lumMod val="40000"/>
                  <a:lumOff val="60000"/>
                </a:schemeClr>
              </a:buClr>
              <a:buSzPct val="104000"/>
            </a:pPr>
            <a:r>
              <a:rPr lang="en-US" sz="1800" b="1" dirty="0">
                <a:solidFill>
                  <a:schemeClr val="tx2">
                    <a:lumMod val="75000"/>
                  </a:schemeClr>
                </a:solidFill>
              </a:rPr>
              <a:t>“feminist </a:t>
            </a:r>
            <a:r>
              <a:rPr lang="en-US" sz="1800" b="1" dirty="0" err="1">
                <a:solidFill>
                  <a:schemeClr val="tx2">
                    <a:lumMod val="75000"/>
                  </a:schemeClr>
                </a:solidFill>
              </a:rPr>
              <a:t>agrifood</a:t>
            </a:r>
            <a:r>
              <a:rPr lang="en-US" sz="1800" b="1" dirty="0">
                <a:solidFill>
                  <a:schemeClr val="tx2">
                    <a:lumMod val="75000"/>
                  </a:schemeClr>
                </a:solidFill>
              </a:rPr>
              <a:t> systems theory” (FAST) </a:t>
            </a:r>
            <a:r>
              <a:rPr lang="en-US" sz="1400" b="1" dirty="0">
                <a:solidFill>
                  <a:schemeClr val="tx2">
                    <a:lumMod val="75000"/>
                  </a:schemeClr>
                </a:solidFill>
              </a:rPr>
              <a:t>(Sachs et al. 2016)</a:t>
            </a:r>
            <a:endParaRPr lang="en-US" sz="1800" b="1" dirty="0">
              <a:solidFill>
                <a:schemeClr val="tx2">
                  <a:lumMod val="75000"/>
                </a:schemeClr>
              </a:solidFill>
            </a:endParaRPr>
          </a:p>
          <a:p>
            <a:pPr marL="502123" lvl="1" indent="-215195" algn="l" defTabSz="286927" rtl="0">
              <a:spcBef>
                <a:spcPts val="377"/>
              </a:spcBef>
              <a:spcAft>
                <a:spcPts val="188"/>
              </a:spcAft>
              <a:buClr>
                <a:schemeClr val="accent1">
                  <a:lumMod val="40000"/>
                  <a:lumOff val="60000"/>
                </a:schemeClr>
              </a:buClr>
              <a:buSzPct val="104000"/>
              <a:buFont typeface="Wingdings" charset="2"/>
              <a:buChar char="§"/>
            </a:pPr>
            <a:r>
              <a:rPr lang="en-US" dirty="0">
                <a:solidFill>
                  <a:schemeClr val="tx2">
                    <a:lumMod val="75000"/>
                  </a:schemeClr>
                </a:solidFill>
              </a:rPr>
              <a:t>Personal satisfaction</a:t>
            </a:r>
          </a:p>
          <a:p>
            <a:pPr marL="502123" lvl="1" indent="-215195" algn="l" defTabSz="286927" rtl="0">
              <a:spcBef>
                <a:spcPts val="377"/>
              </a:spcBef>
              <a:spcAft>
                <a:spcPts val="188"/>
              </a:spcAft>
              <a:buClr>
                <a:schemeClr val="accent1">
                  <a:lumMod val="40000"/>
                  <a:lumOff val="60000"/>
                </a:schemeClr>
              </a:buClr>
              <a:buSzPct val="104000"/>
              <a:buFont typeface="Wingdings" charset="2"/>
              <a:buChar char="§"/>
            </a:pPr>
            <a:r>
              <a:rPr lang="en-US" dirty="0">
                <a:solidFill>
                  <a:schemeClr val="tx2">
                    <a:lumMod val="75000"/>
                  </a:schemeClr>
                </a:solidFill>
              </a:rPr>
              <a:t>Financial support of the family</a:t>
            </a:r>
          </a:p>
          <a:p>
            <a:pPr marL="502123" lvl="1" indent="-215195" algn="l" defTabSz="286927" rtl="0">
              <a:spcBef>
                <a:spcPts val="377"/>
              </a:spcBef>
              <a:spcAft>
                <a:spcPts val="188"/>
              </a:spcAft>
              <a:buClr>
                <a:schemeClr val="accent1">
                  <a:lumMod val="40000"/>
                  <a:lumOff val="60000"/>
                </a:schemeClr>
              </a:buClr>
              <a:buSzPct val="104000"/>
              <a:buFont typeface="Wingdings" charset="2"/>
              <a:buChar char="§"/>
            </a:pPr>
            <a:r>
              <a:rPr lang="en-US" dirty="0">
                <a:solidFill>
                  <a:schemeClr val="tx2">
                    <a:lumMod val="75000"/>
                  </a:schemeClr>
                </a:solidFill>
              </a:rPr>
              <a:t>Providing customers with healthy food</a:t>
            </a:r>
          </a:p>
          <a:p>
            <a:pPr marL="502123" lvl="1" indent="-215195" algn="l" defTabSz="286927" rtl="0">
              <a:spcBef>
                <a:spcPts val="377"/>
              </a:spcBef>
              <a:spcAft>
                <a:spcPts val="188"/>
              </a:spcAft>
              <a:buClr>
                <a:schemeClr val="accent1">
                  <a:lumMod val="40000"/>
                  <a:lumOff val="60000"/>
                </a:schemeClr>
              </a:buClr>
              <a:buSzPct val="104000"/>
              <a:buFont typeface="Wingdings" charset="2"/>
              <a:buChar char="§"/>
            </a:pPr>
            <a:r>
              <a:rPr lang="en-US" dirty="0">
                <a:solidFill>
                  <a:schemeClr val="tx2">
                    <a:lumMod val="75000"/>
                  </a:schemeClr>
                </a:solidFill>
              </a:rPr>
              <a:t>Farming in harmony with their land and their communities</a:t>
            </a:r>
          </a:p>
          <a:p>
            <a:pPr lvl="1" algn="l" defTabSz="286927" rtl="0">
              <a:spcBef>
                <a:spcPts val="377"/>
              </a:spcBef>
              <a:spcAft>
                <a:spcPts val="188"/>
              </a:spcAft>
              <a:buClr>
                <a:schemeClr val="accent1">
                  <a:lumMod val="40000"/>
                  <a:lumOff val="60000"/>
                </a:schemeClr>
              </a:buClr>
              <a:buSzPct val="104000"/>
            </a:pPr>
            <a:endParaRPr lang="de-DE" sz="1500" dirty="0">
              <a:solidFill>
                <a:schemeClr val="tx2">
                  <a:lumMod val="75000"/>
                </a:schemeClr>
              </a:solidFill>
            </a:endParaRPr>
          </a:p>
          <a:p>
            <a:pPr marL="573855" lvl="1" indent="-286927" algn="l" defTabSz="286927" rtl="0">
              <a:spcBef>
                <a:spcPts val="377"/>
              </a:spcBef>
              <a:spcAft>
                <a:spcPts val="188"/>
              </a:spcAft>
              <a:buClr>
                <a:schemeClr val="accent1">
                  <a:lumMod val="40000"/>
                  <a:lumOff val="60000"/>
                </a:schemeClr>
              </a:buClr>
              <a:buSzPct val="104000"/>
              <a:buFont typeface="Wingdings"/>
              <a:buChar char="à"/>
            </a:pPr>
            <a:r>
              <a:rPr lang="de-DE" b="1" dirty="0">
                <a:solidFill>
                  <a:schemeClr val="tx2">
                    <a:lumMod val="75000"/>
                  </a:schemeClr>
                </a:solidFill>
                <a:sym typeface="Wingdings" pitchFamily="2" charset="2"/>
              </a:rPr>
              <a:t>Feminist </a:t>
            </a:r>
            <a:r>
              <a:rPr lang="en-US" b="1" dirty="0">
                <a:solidFill>
                  <a:schemeClr val="tx2">
                    <a:lumMod val="75000"/>
                  </a:schemeClr>
                </a:solidFill>
                <a:sym typeface="Wingdings" pitchFamily="2" charset="2"/>
              </a:rPr>
              <a:t>ecological transformation of agriculture</a:t>
            </a:r>
            <a:r>
              <a:rPr lang="de-DE" b="1" dirty="0">
                <a:solidFill>
                  <a:schemeClr val="tx2">
                    <a:lumMod val="75000"/>
                  </a:schemeClr>
                </a:solidFill>
                <a:sym typeface="Wingdings" pitchFamily="2" charset="2"/>
              </a:rPr>
              <a:t>?</a:t>
            </a:r>
            <a:endParaRPr lang="de-DE" sz="2000" dirty="0">
              <a:solidFill>
                <a:schemeClr val="tx2">
                  <a:lumMod val="75000"/>
                </a:schemeClr>
              </a:solidFill>
            </a:endParaRPr>
          </a:p>
          <a:p>
            <a:endParaRPr lang="de-DE" dirty="0"/>
          </a:p>
        </p:txBody>
      </p:sp>
      <p:sp>
        <p:nvSpPr>
          <p:cNvPr id="4" name="Foliennummernplatzhalter 3"/>
          <p:cNvSpPr>
            <a:spLocks noGrp="1"/>
          </p:cNvSpPr>
          <p:nvPr>
            <p:ph type="sldNum" sz="quarter" idx="4"/>
          </p:nvPr>
        </p:nvSpPr>
        <p:spPr/>
        <p:txBody>
          <a:bodyPr/>
          <a:lstStyle/>
          <a:p>
            <a:fld id="{B6F15528-21DE-4FAA-801E-634DDDAF4B2B}" type="slidenum">
              <a:rPr lang="de-DE" smtClean="0"/>
              <a:pPr/>
              <a:t>11</a:t>
            </a:fld>
            <a:endParaRPr lang="de-DE" dirty="0"/>
          </a:p>
        </p:txBody>
      </p:sp>
      <p:sp>
        <p:nvSpPr>
          <p:cNvPr id="6" name="Datumsplatzhalter 5"/>
          <p:cNvSpPr>
            <a:spLocks noGrp="1"/>
          </p:cNvSpPr>
          <p:nvPr>
            <p:ph type="dt" sz="half" idx="2"/>
          </p:nvPr>
        </p:nvSpPr>
        <p:spPr/>
        <p:txBody>
          <a:bodyPr/>
          <a:lstStyle/>
          <a:p>
            <a:r>
              <a:rPr lang="de-DE" noProof="0"/>
              <a:t>13th October 2021</a:t>
            </a:r>
            <a:endParaRPr lang="en-US" noProof="0" dirty="0"/>
          </a:p>
        </p:txBody>
      </p:sp>
      <p:sp>
        <p:nvSpPr>
          <p:cNvPr id="7" name="Fußzeilenplatzhalter 6"/>
          <p:cNvSpPr>
            <a:spLocks noGrp="1"/>
          </p:cNvSpPr>
          <p:nvPr>
            <p:ph type="ftr" sz="quarter" idx="3"/>
          </p:nvPr>
        </p:nvSpPr>
        <p:spPr/>
        <p:txBody>
          <a:bodyPr/>
          <a:lstStyle/>
          <a:p>
            <a:r>
              <a:rPr lang="en-US"/>
              <a:t>Start-up women farmers in Germany: An organic avant-garde challenging gender stereotypes? - Janna Luisa Pieper</a:t>
            </a:r>
            <a:endParaRPr lang="de-DE" dirty="0"/>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023" y="1923678"/>
            <a:ext cx="1800200" cy="2670462"/>
          </a:xfrm>
          <a:prstGeom prst="rect">
            <a:avLst/>
          </a:prstGeom>
        </p:spPr>
      </p:pic>
    </p:spTree>
    <p:extLst>
      <p:ext uri="{BB962C8B-B14F-4D97-AF65-F5344CB8AC3E}">
        <p14:creationId xmlns:p14="http://schemas.microsoft.com/office/powerpoint/2010/main" val="2049466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0798" y="988761"/>
            <a:ext cx="7623279" cy="430887"/>
          </a:xfrm>
        </p:spPr>
        <p:txBody>
          <a:bodyPr/>
          <a:lstStyle/>
          <a:p>
            <a:r>
              <a:rPr lang="en-US" dirty="0"/>
              <a:t>Gendering of care practices</a:t>
            </a:r>
          </a:p>
        </p:txBody>
      </p:sp>
      <p:sp>
        <p:nvSpPr>
          <p:cNvPr id="3" name="Textplatzhalter 2"/>
          <p:cNvSpPr>
            <a:spLocks noGrp="1"/>
          </p:cNvSpPr>
          <p:nvPr>
            <p:ph type="body" idx="1"/>
          </p:nvPr>
        </p:nvSpPr>
        <p:spPr>
          <a:xfrm>
            <a:off x="1785938" y="1607344"/>
            <a:ext cx="6077053" cy="3082895"/>
          </a:xfrm>
        </p:spPr>
        <p:txBody>
          <a:bodyPr/>
          <a:lstStyle/>
          <a:p>
            <a:pPr algn="l">
              <a:lnSpc>
                <a:spcPct val="150000"/>
              </a:lnSpc>
              <a:spcAft>
                <a:spcPts val="188"/>
              </a:spcAft>
              <a:buClr>
                <a:schemeClr val="accent1">
                  <a:lumMod val="40000"/>
                  <a:lumOff val="60000"/>
                </a:schemeClr>
              </a:buClr>
              <a:buSzPct val="104000"/>
            </a:pPr>
            <a:r>
              <a:rPr lang="en-US" sz="1800" b="1" dirty="0">
                <a:solidFill>
                  <a:schemeClr val="tx2">
                    <a:lumMod val="75000"/>
                  </a:schemeClr>
                </a:solidFill>
              </a:rPr>
              <a:t>“feminist </a:t>
            </a:r>
            <a:r>
              <a:rPr lang="en-US" sz="1800" b="1" dirty="0" err="1">
                <a:solidFill>
                  <a:schemeClr val="tx2">
                    <a:lumMod val="75000"/>
                  </a:schemeClr>
                </a:solidFill>
              </a:rPr>
              <a:t>agrifood</a:t>
            </a:r>
            <a:r>
              <a:rPr lang="en-US" sz="1800" b="1" dirty="0">
                <a:solidFill>
                  <a:schemeClr val="tx2">
                    <a:lumMod val="75000"/>
                  </a:schemeClr>
                </a:solidFill>
              </a:rPr>
              <a:t> systems theory” (FAST) </a:t>
            </a:r>
            <a:r>
              <a:rPr lang="en-US" sz="1400" b="1" dirty="0">
                <a:solidFill>
                  <a:schemeClr val="tx2">
                    <a:lumMod val="75000"/>
                  </a:schemeClr>
                </a:solidFill>
              </a:rPr>
              <a:t>(Sachs et al. 2016)</a:t>
            </a:r>
          </a:p>
          <a:p>
            <a:pPr marL="502123" lvl="1" indent="-215195" algn="l" defTabSz="286927" rtl="0">
              <a:spcBef>
                <a:spcPts val="377"/>
              </a:spcBef>
              <a:spcAft>
                <a:spcPts val="188"/>
              </a:spcAft>
              <a:buClr>
                <a:schemeClr val="accent1">
                  <a:lumMod val="40000"/>
                  <a:lumOff val="60000"/>
                </a:schemeClr>
              </a:buClr>
              <a:buSzPct val="104000"/>
              <a:buFont typeface="Wingdings" charset="2"/>
              <a:buChar char="§"/>
            </a:pPr>
            <a:r>
              <a:rPr lang="en-US" dirty="0">
                <a:solidFill>
                  <a:schemeClr val="tx2">
                    <a:lumMod val="75000"/>
                  </a:schemeClr>
                </a:solidFill>
              </a:rPr>
              <a:t>Personal satisfaction</a:t>
            </a:r>
          </a:p>
          <a:p>
            <a:pPr marL="502123" lvl="1" indent="-215195" algn="l" defTabSz="286927" rtl="0">
              <a:spcBef>
                <a:spcPts val="377"/>
              </a:spcBef>
              <a:spcAft>
                <a:spcPts val="188"/>
              </a:spcAft>
              <a:buClr>
                <a:schemeClr val="accent1">
                  <a:lumMod val="40000"/>
                  <a:lumOff val="60000"/>
                </a:schemeClr>
              </a:buClr>
              <a:buSzPct val="104000"/>
              <a:buFont typeface="Wingdings" charset="2"/>
              <a:buChar char="§"/>
            </a:pPr>
            <a:r>
              <a:rPr lang="en-US" dirty="0">
                <a:solidFill>
                  <a:schemeClr val="tx2">
                    <a:lumMod val="75000"/>
                  </a:schemeClr>
                </a:solidFill>
              </a:rPr>
              <a:t>Financial support of the family</a:t>
            </a:r>
          </a:p>
          <a:p>
            <a:pPr marL="502123" lvl="1" indent="-215195" algn="l" defTabSz="286927" rtl="0">
              <a:spcBef>
                <a:spcPts val="377"/>
              </a:spcBef>
              <a:spcAft>
                <a:spcPts val="188"/>
              </a:spcAft>
              <a:buClr>
                <a:schemeClr val="accent1">
                  <a:lumMod val="40000"/>
                  <a:lumOff val="60000"/>
                </a:schemeClr>
              </a:buClr>
              <a:buSzPct val="104000"/>
              <a:buFont typeface="Wingdings" charset="2"/>
              <a:buChar char="§"/>
            </a:pPr>
            <a:r>
              <a:rPr lang="en-US" dirty="0">
                <a:solidFill>
                  <a:schemeClr val="tx2">
                    <a:lumMod val="75000"/>
                  </a:schemeClr>
                </a:solidFill>
              </a:rPr>
              <a:t>Providing customers with healthy food</a:t>
            </a:r>
          </a:p>
          <a:p>
            <a:pPr marL="502123" lvl="1" indent="-215195" algn="l" defTabSz="286927" rtl="0">
              <a:spcBef>
                <a:spcPts val="377"/>
              </a:spcBef>
              <a:spcAft>
                <a:spcPts val="188"/>
              </a:spcAft>
              <a:buClr>
                <a:schemeClr val="accent1">
                  <a:lumMod val="40000"/>
                  <a:lumOff val="60000"/>
                </a:schemeClr>
              </a:buClr>
              <a:buSzPct val="104000"/>
              <a:buFont typeface="Wingdings" charset="2"/>
              <a:buChar char="§"/>
            </a:pPr>
            <a:r>
              <a:rPr lang="en-US" dirty="0">
                <a:solidFill>
                  <a:schemeClr val="tx2">
                    <a:lumMod val="75000"/>
                  </a:schemeClr>
                </a:solidFill>
              </a:rPr>
              <a:t>Farming in harmony with their land and their communities</a:t>
            </a:r>
          </a:p>
          <a:p>
            <a:pPr marL="286928" lvl="1" algn="l" defTabSz="286927" rtl="0">
              <a:spcBef>
                <a:spcPts val="377"/>
              </a:spcBef>
              <a:spcAft>
                <a:spcPts val="188"/>
              </a:spcAft>
              <a:buClr>
                <a:schemeClr val="accent1">
                  <a:lumMod val="40000"/>
                  <a:lumOff val="60000"/>
                </a:schemeClr>
              </a:buClr>
              <a:buSzPct val="104000"/>
            </a:pPr>
            <a:endParaRPr lang="de-DE" sz="1500" dirty="0">
              <a:solidFill>
                <a:schemeClr val="tx2">
                  <a:lumMod val="75000"/>
                </a:schemeClr>
              </a:solidFill>
            </a:endParaRPr>
          </a:p>
          <a:p>
            <a:pPr marL="286928" lvl="1">
              <a:spcBef>
                <a:spcPts val="377"/>
              </a:spcBef>
              <a:buClr>
                <a:srgbClr val="C00000"/>
              </a:buClr>
              <a:buSzPct val="104000"/>
            </a:pPr>
            <a:r>
              <a:rPr lang="en-US" b="1" dirty="0">
                <a:solidFill>
                  <a:srgbClr val="FF0000"/>
                </a:solidFill>
                <a:cs typeface=""/>
                <a:sym typeface="Wingdings" pitchFamily="2" charset="2"/>
              </a:rPr>
              <a:t>Attribution of gender characters </a:t>
            </a:r>
            <a:r>
              <a:rPr lang="en-US" sz="1600" dirty="0">
                <a:solidFill>
                  <a:srgbClr val="FF0000"/>
                </a:solidFill>
                <a:cs typeface=""/>
                <a:sym typeface="Wingdings" pitchFamily="2" charset="2"/>
              </a:rPr>
              <a:t>(</a:t>
            </a:r>
            <a:r>
              <a:rPr lang="en-US" sz="1600" dirty="0" err="1">
                <a:solidFill>
                  <a:srgbClr val="FF0000"/>
                </a:solidFill>
                <a:cs typeface=""/>
                <a:sym typeface="Wingdings" pitchFamily="2" charset="2"/>
              </a:rPr>
              <a:t>Hausen</a:t>
            </a:r>
            <a:r>
              <a:rPr lang="en-US" sz="1600" dirty="0">
                <a:solidFill>
                  <a:srgbClr val="FF0000"/>
                </a:solidFill>
                <a:cs typeface=""/>
                <a:sym typeface="Wingdings" pitchFamily="2" charset="2"/>
              </a:rPr>
              <a:t> 1976)</a:t>
            </a:r>
            <a:r>
              <a:rPr lang="en-US" b="1" dirty="0">
                <a:solidFill>
                  <a:srgbClr val="FF0000"/>
                </a:solidFill>
                <a:cs typeface=""/>
                <a:sym typeface="Wingdings" pitchFamily="2" charset="2"/>
              </a:rPr>
              <a:t>?</a:t>
            </a:r>
            <a:endParaRPr lang="en-US" sz="800" b="1" dirty="0">
              <a:solidFill>
                <a:srgbClr val="FF0000"/>
              </a:solidFill>
              <a:cs typeface=""/>
              <a:sym typeface="Wingdings" pitchFamily="2" charset="2"/>
            </a:endParaRPr>
          </a:p>
          <a:p>
            <a:pPr marL="286928" lvl="1">
              <a:spcBef>
                <a:spcPts val="377"/>
              </a:spcBef>
              <a:buClr>
                <a:srgbClr val="C00000"/>
              </a:buClr>
              <a:buSzPct val="104000"/>
            </a:pPr>
            <a:r>
              <a:rPr lang="en-US" b="1" dirty="0">
                <a:solidFill>
                  <a:srgbClr val="FF0000"/>
                </a:solidFill>
                <a:cs typeface=""/>
                <a:sym typeface="Wingdings" pitchFamily="2" charset="2"/>
              </a:rPr>
              <a:t>Sustainable management philosophy is not gender specific</a:t>
            </a:r>
            <a:endParaRPr lang="de-DE" sz="2000" b="1" dirty="0">
              <a:solidFill>
                <a:srgbClr val="FF0000"/>
              </a:solidFill>
            </a:endParaRPr>
          </a:p>
          <a:p>
            <a:endParaRPr lang="de-DE" dirty="0"/>
          </a:p>
        </p:txBody>
      </p:sp>
      <p:sp>
        <p:nvSpPr>
          <p:cNvPr id="4" name="Foliennummernplatzhalter 3"/>
          <p:cNvSpPr>
            <a:spLocks noGrp="1"/>
          </p:cNvSpPr>
          <p:nvPr>
            <p:ph type="sldNum" sz="quarter" idx="4"/>
          </p:nvPr>
        </p:nvSpPr>
        <p:spPr/>
        <p:txBody>
          <a:bodyPr/>
          <a:lstStyle/>
          <a:p>
            <a:fld id="{B6F15528-21DE-4FAA-801E-634DDDAF4B2B}" type="slidenum">
              <a:rPr lang="de-DE" smtClean="0"/>
              <a:pPr/>
              <a:t>12</a:t>
            </a:fld>
            <a:endParaRPr lang="de-DE" dirty="0"/>
          </a:p>
        </p:txBody>
      </p:sp>
      <p:sp>
        <p:nvSpPr>
          <p:cNvPr id="6" name="Datumsplatzhalter 5"/>
          <p:cNvSpPr>
            <a:spLocks noGrp="1"/>
          </p:cNvSpPr>
          <p:nvPr>
            <p:ph type="dt" sz="half" idx="2"/>
          </p:nvPr>
        </p:nvSpPr>
        <p:spPr/>
        <p:txBody>
          <a:bodyPr/>
          <a:lstStyle/>
          <a:p>
            <a:r>
              <a:rPr lang="de-DE" noProof="0"/>
              <a:t>13th October 2021</a:t>
            </a:r>
            <a:endParaRPr lang="en-US" noProof="0" dirty="0"/>
          </a:p>
        </p:txBody>
      </p:sp>
      <p:sp>
        <p:nvSpPr>
          <p:cNvPr id="7" name="Fußzeilenplatzhalter 6"/>
          <p:cNvSpPr>
            <a:spLocks noGrp="1"/>
          </p:cNvSpPr>
          <p:nvPr>
            <p:ph type="ftr" sz="quarter" idx="3"/>
          </p:nvPr>
        </p:nvSpPr>
        <p:spPr/>
        <p:txBody>
          <a:bodyPr/>
          <a:lstStyle/>
          <a:p>
            <a:r>
              <a:rPr lang="en-US"/>
              <a:t>Start-up women farmers in Germany: An organic avant-garde challenging gender stereotypes? - Janna Luisa Pieper</a:t>
            </a:r>
            <a:endParaRPr lang="de-DE" dirty="0"/>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023" y="1923678"/>
            <a:ext cx="1800200" cy="2670462"/>
          </a:xfrm>
          <a:prstGeom prst="rect">
            <a:avLst/>
          </a:prstGeom>
        </p:spPr>
      </p:pic>
    </p:spTree>
    <p:extLst>
      <p:ext uri="{BB962C8B-B14F-4D97-AF65-F5344CB8AC3E}">
        <p14:creationId xmlns:p14="http://schemas.microsoft.com/office/powerpoint/2010/main" val="2224771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Conclusion</a:t>
            </a:r>
          </a:p>
        </p:txBody>
      </p:sp>
      <p:sp>
        <p:nvSpPr>
          <p:cNvPr id="3" name="Textplatzhalter 2"/>
          <p:cNvSpPr>
            <a:spLocks noGrp="1"/>
          </p:cNvSpPr>
          <p:nvPr>
            <p:ph type="body" idx="1"/>
          </p:nvPr>
        </p:nvSpPr>
        <p:spPr>
          <a:xfrm>
            <a:off x="1763688" y="1491630"/>
            <a:ext cx="6768752" cy="3765133"/>
          </a:xfrm>
        </p:spPr>
        <p:txBody>
          <a:bodyPr/>
          <a:lstStyle/>
          <a:p>
            <a:pPr lvl="1" algn="l" defTabSz="286927" rtl="0">
              <a:spcBef>
                <a:spcPts val="377"/>
              </a:spcBef>
              <a:spcAft>
                <a:spcPts val="377"/>
              </a:spcAft>
              <a:buClr>
                <a:schemeClr val="accent1">
                  <a:lumMod val="40000"/>
                  <a:lumOff val="60000"/>
                </a:schemeClr>
              </a:buClr>
              <a:buSzPct val="104000"/>
            </a:pPr>
            <a:r>
              <a:rPr lang="en-US" b="1" i="1" dirty="0">
                <a:solidFill>
                  <a:schemeClr val="tx2">
                    <a:lumMod val="75000"/>
                  </a:schemeClr>
                </a:solidFill>
              </a:rPr>
              <a:t>Are start-up women farmers an organic avant-garde challenging gender stereotypes? </a:t>
            </a:r>
          </a:p>
          <a:p>
            <a:pPr marL="572734" lvl="1" indent="-285750" algn="l" defTabSz="286927" rtl="0">
              <a:spcBef>
                <a:spcPts val="377"/>
              </a:spcBef>
              <a:spcAft>
                <a:spcPts val="377"/>
              </a:spcAft>
              <a:buClr>
                <a:schemeClr val="accent1">
                  <a:lumMod val="40000"/>
                  <a:lumOff val="60000"/>
                </a:schemeClr>
              </a:buClr>
              <a:buSzPct val="104000"/>
              <a:buFont typeface="Arial" pitchFamily="34" charset="0"/>
              <a:buChar char="•"/>
            </a:pPr>
            <a:r>
              <a:rPr lang="en-US" dirty="0">
                <a:solidFill>
                  <a:schemeClr val="tx2">
                    <a:lumMod val="75000"/>
                  </a:schemeClr>
                </a:solidFill>
              </a:rPr>
              <a:t>Provide ecosystem services and care work that promotes the common good </a:t>
            </a:r>
            <a:r>
              <a:rPr lang="en-US" dirty="0">
                <a:solidFill>
                  <a:schemeClr val="tx2">
                    <a:lumMod val="75000"/>
                  </a:schemeClr>
                </a:solidFill>
                <a:sym typeface="Wingdings" pitchFamily="2" charset="2"/>
              </a:rPr>
              <a:t> </a:t>
            </a:r>
            <a:r>
              <a:rPr lang="en-US" b="1" i="1" dirty="0">
                <a:solidFill>
                  <a:schemeClr val="tx2">
                    <a:lumMod val="75000"/>
                  </a:schemeClr>
                </a:solidFill>
                <a:sym typeface="Wingdings" pitchFamily="2" charset="2"/>
              </a:rPr>
              <a:t>Caring Peasants</a:t>
            </a:r>
          </a:p>
          <a:p>
            <a:pPr marL="860781" lvl="2" indent="-286927" algn="l" defTabSz="286927" rtl="0">
              <a:spcBef>
                <a:spcPts val="377"/>
              </a:spcBef>
              <a:spcAft>
                <a:spcPts val="377"/>
              </a:spcAft>
              <a:buClr>
                <a:schemeClr val="accent1">
                  <a:lumMod val="40000"/>
                  <a:lumOff val="60000"/>
                </a:schemeClr>
              </a:buClr>
              <a:buSzPct val="104000"/>
              <a:buFont typeface="Wingdings"/>
              <a:buChar char="à"/>
            </a:pPr>
            <a:r>
              <a:rPr lang="en-US" dirty="0">
                <a:solidFill>
                  <a:schemeClr val="tx2">
                    <a:lumMod val="75000"/>
                  </a:schemeClr>
                </a:solidFill>
              </a:rPr>
              <a:t>Many of these services are not (yet) </a:t>
            </a:r>
            <a:r>
              <a:rPr lang="en-US" dirty="0" err="1">
                <a:solidFill>
                  <a:schemeClr val="tx2">
                    <a:lumMod val="75000"/>
                  </a:schemeClr>
                </a:solidFill>
              </a:rPr>
              <a:t>monetizable</a:t>
            </a:r>
            <a:endParaRPr lang="en-US" dirty="0">
              <a:solidFill>
                <a:schemeClr val="tx2">
                  <a:lumMod val="75000"/>
                </a:schemeClr>
              </a:solidFill>
            </a:endParaRPr>
          </a:p>
          <a:p>
            <a:pPr marL="860781" lvl="2" indent="-286927" algn="l" defTabSz="286927" rtl="0">
              <a:spcBef>
                <a:spcPts val="377"/>
              </a:spcBef>
              <a:spcAft>
                <a:spcPts val="377"/>
              </a:spcAft>
              <a:buClr>
                <a:schemeClr val="accent1">
                  <a:lumMod val="40000"/>
                  <a:lumOff val="60000"/>
                </a:schemeClr>
              </a:buClr>
              <a:buSzPct val="104000"/>
              <a:buFont typeface="Wingdings"/>
              <a:buChar char="à"/>
            </a:pPr>
            <a:r>
              <a:rPr lang="en-US" dirty="0">
                <a:solidFill>
                  <a:schemeClr val="tx2">
                    <a:lumMod val="75000"/>
                  </a:schemeClr>
                </a:solidFill>
              </a:rPr>
              <a:t>Lack of appropriate support programs</a:t>
            </a:r>
          </a:p>
          <a:p>
            <a:pPr marL="572734" lvl="1" indent="-285750" algn="l" defTabSz="286927" rtl="0">
              <a:spcBef>
                <a:spcPts val="377"/>
              </a:spcBef>
              <a:spcAft>
                <a:spcPts val="377"/>
              </a:spcAft>
              <a:buClr>
                <a:schemeClr val="accent1">
                  <a:lumMod val="40000"/>
                  <a:lumOff val="60000"/>
                </a:schemeClr>
              </a:buClr>
              <a:buSzPct val="104000"/>
              <a:buFont typeface="Arial" pitchFamily="34" charset="0"/>
              <a:buChar char="•"/>
            </a:pPr>
            <a:r>
              <a:rPr lang="en-US" dirty="0">
                <a:solidFill>
                  <a:schemeClr val="tx2">
                    <a:lumMod val="75000"/>
                  </a:schemeClr>
                </a:solidFill>
              </a:rPr>
              <a:t>Division of labor is still gender specific</a:t>
            </a:r>
          </a:p>
          <a:p>
            <a:pPr marL="572734" lvl="1" indent="-285750" algn="l" defTabSz="286927" rtl="0">
              <a:spcBef>
                <a:spcPts val="1200"/>
              </a:spcBef>
              <a:spcAft>
                <a:spcPts val="377"/>
              </a:spcAft>
              <a:buClr>
                <a:schemeClr val="accent1">
                  <a:lumMod val="40000"/>
                  <a:lumOff val="60000"/>
                </a:schemeClr>
              </a:buClr>
              <a:buSzPct val="104000"/>
              <a:buFont typeface="Wingdings"/>
              <a:buChar char="à"/>
            </a:pPr>
            <a:r>
              <a:rPr lang="en-US" b="1" dirty="0">
                <a:solidFill>
                  <a:schemeClr val="tx2">
                    <a:lumMod val="75000"/>
                  </a:schemeClr>
                </a:solidFill>
              </a:rPr>
              <a:t>Supporting women to start their own farming businesses could be a measure to achieve a more gender-equitable agriculture</a:t>
            </a:r>
          </a:p>
          <a:p>
            <a:pPr lvl="1" algn="l" defTabSz="286927" rtl="0">
              <a:spcBef>
                <a:spcPts val="377"/>
              </a:spcBef>
              <a:spcAft>
                <a:spcPts val="377"/>
              </a:spcAft>
              <a:buClr>
                <a:schemeClr val="accent1">
                  <a:lumMod val="40000"/>
                  <a:lumOff val="60000"/>
                </a:schemeClr>
              </a:buClr>
              <a:buSzPct val="104000"/>
            </a:pPr>
            <a:endParaRPr lang="en-US" dirty="0">
              <a:solidFill>
                <a:schemeClr val="tx2">
                  <a:lumMod val="75000"/>
                </a:schemeClr>
              </a:solidFill>
            </a:endParaRPr>
          </a:p>
        </p:txBody>
      </p:sp>
      <p:sp>
        <p:nvSpPr>
          <p:cNvPr id="4" name="Foliennummernplatzhalter 3"/>
          <p:cNvSpPr>
            <a:spLocks noGrp="1"/>
          </p:cNvSpPr>
          <p:nvPr>
            <p:ph type="sldNum" sz="quarter" idx="4"/>
          </p:nvPr>
        </p:nvSpPr>
        <p:spPr/>
        <p:txBody>
          <a:bodyPr/>
          <a:lstStyle/>
          <a:p>
            <a:fld id="{B6F15528-21DE-4FAA-801E-634DDDAF4B2B}" type="slidenum">
              <a:rPr lang="de-DE" smtClean="0"/>
              <a:pPr/>
              <a:t>13</a:t>
            </a:fld>
            <a:endParaRPr lang="de-DE" dirty="0"/>
          </a:p>
        </p:txBody>
      </p:sp>
      <p:sp>
        <p:nvSpPr>
          <p:cNvPr id="7" name="Datumsplatzhalter 6"/>
          <p:cNvSpPr>
            <a:spLocks noGrp="1"/>
          </p:cNvSpPr>
          <p:nvPr>
            <p:ph type="dt" sz="half" idx="2"/>
          </p:nvPr>
        </p:nvSpPr>
        <p:spPr/>
        <p:txBody>
          <a:bodyPr/>
          <a:lstStyle/>
          <a:p>
            <a:r>
              <a:rPr lang="de-DE" noProof="0"/>
              <a:t>13th October 2021</a:t>
            </a:r>
            <a:endParaRPr lang="en-US" noProof="0" dirty="0"/>
          </a:p>
        </p:txBody>
      </p:sp>
      <p:sp>
        <p:nvSpPr>
          <p:cNvPr id="5" name="Fußzeilenplatzhalter 4"/>
          <p:cNvSpPr>
            <a:spLocks noGrp="1"/>
          </p:cNvSpPr>
          <p:nvPr>
            <p:ph type="ftr" sz="quarter" idx="3"/>
          </p:nvPr>
        </p:nvSpPr>
        <p:spPr/>
        <p:txBody>
          <a:bodyPr/>
          <a:lstStyle/>
          <a:p>
            <a:r>
              <a:rPr lang="en-US"/>
              <a:t>Start-up women farmers in Germany: An organic avant-garde challenging gender stereotypes? - Janna Luisa Pieper</a:t>
            </a:r>
            <a:endParaRPr lang="de-DE" dirty="0"/>
          </a:p>
        </p:txBody>
      </p: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2067694"/>
            <a:ext cx="1883729" cy="1635646"/>
          </a:xfrm>
          <a:prstGeom prst="rect">
            <a:avLst/>
          </a:prstGeom>
        </p:spPr>
      </p:pic>
    </p:spTree>
    <p:extLst>
      <p:ext uri="{BB962C8B-B14F-4D97-AF65-F5344CB8AC3E}">
        <p14:creationId xmlns:p14="http://schemas.microsoft.com/office/powerpoint/2010/main" val="714121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48594" y="769013"/>
            <a:ext cx="6019750" cy="4514814"/>
          </a:xfrm>
          <a:prstGeom prst="rect">
            <a:avLst/>
          </a:prstGeom>
        </p:spPr>
      </p:pic>
      <p:sp>
        <p:nvSpPr>
          <p:cNvPr id="3" name="Titel 2"/>
          <p:cNvSpPr>
            <a:spLocks noGrp="1"/>
          </p:cNvSpPr>
          <p:nvPr>
            <p:ph type="title"/>
          </p:nvPr>
        </p:nvSpPr>
        <p:spPr>
          <a:xfrm>
            <a:off x="3419872" y="4471463"/>
            <a:ext cx="1944216" cy="430887"/>
          </a:xfrm>
          <a:solidFill>
            <a:schemeClr val="bg2">
              <a:alpha val="80000"/>
            </a:schemeClr>
          </a:solidFill>
          <a:effectLst>
            <a:softEdge rad="63500"/>
          </a:effectLst>
        </p:spPr>
        <p:txBody>
          <a:bodyPr anchor="ctr"/>
          <a:lstStyle/>
          <a:p>
            <a:pPr algn="ctr"/>
            <a:r>
              <a:rPr lang="en-US" sz="2800" b="1" i="1" dirty="0"/>
              <a:t>Thank you!</a:t>
            </a:r>
          </a:p>
        </p:txBody>
      </p:sp>
      <p:sp>
        <p:nvSpPr>
          <p:cNvPr id="7" name="Foliennummernplatzhalter 6"/>
          <p:cNvSpPr>
            <a:spLocks noGrp="1"/>
          </p:cNvSpPr>
          <p:nvPr>
            <p:ph type="sldNum" sz="quarter" idx="10"/>
          </p:nvPr>
        </p:nvSpPr>
        <p:spPr/>
        <p:txBody>
          <a:bodyPr/>
          <a:lstStyle/>
          <a:p>
            <a:fld id="{B6F15528-21DE-4FAA-801E-634DDDAF4B2B}" type="slidenum">
              <a:rPr lang="de-DE" smtClean="0"/>
              <a:pPr/>
              <a:t>14</a:t>
            </a:fld>
            <a:endParaRPr lang="de-DE" dirty="0"/>
          </a:p>
        </p:txBody>
      </p:sp>
    </p:spTree>
    <p:extLst>
      <p:ext uri="{BB962C8B-B14F-4D97-AF65-F5344CB8AC3E}">
        <p14:creationId xmlns:p14="http://schemas.microsoft.com/office/powerpoint/2010/main" val="3467437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de-DE" dirty="0" err="1"/>
              <a:t>Literature</a:t>
            </a:r>
            <a:endParaRPr lang="de-DE" dirty="0"/>
          </a:p>
        </p:txBody>
      </p:sp>
      <p:sp>
        <p:nvSpPr>
          <p:cNvPr id="9" name="Textplatzhalter 8"/>
          <p:cNvSpPr>
            <a:spLocks noGrp="1"/>
          </p:cNvSpPr>
          <p:nvPr>
            <p:ph type="body" idx="1"/>
          </p:nvPr>
        </p:nvSpPr>
        <p:spPr>
          <a:xfrm>
            <a:off x="1785937" y="1607344"/>
            <a:ext cx="5786438" cy="3077766"/>
          </a:xfrm>
        </p:spPr>
        <p:txBody>
          <a:bodyPr/>
          <a:lstStyle/>
          <a:p>
            <a:pPr indent="-457200"/>
            <a:endParaRPr lang="de-DE" sz="800" dirty="0"/>
          </a:p>
          <a:p>
            <a:pPr indent="-457200"/>
            <a:r>
              <a:rPr lang="de-DE" sz="800" dirty="0"/>
              <a:t>Haraway, Donna J. (2018): Unruhig bleiben: Die Verwandtschaft der Arten im </a:t>
            </a:r>
            <a:r>
              <a:rPr lang="de-DE" sz="800" dirty="0" err="1"/>
              <a:t>Chthuluzän</a:t>
            </a:r>
            <a:r>
              <a:rPr lang="de-DE" sz="800" dirty="0"/>
              <a:t>, Campus Verlag, Frankfurt </a:t>
            </a:r>
          </a:p>
          <a:p>
            <a:pPr indent="-457200"/>
            <a:r>
              <a:rPr lang="de-DE" sz="800" dirty="0"/>
              <a:t>am Main-New York. </a:t>
            </a:r>
          </a:p>
          <a:p>
            <a:pPr indent="-457200"/>
            <a:endParaRPr lang="de-DE" sz="800" dirty="0"/>
          </a:p>
          <a:p>
            <a:pPr indent="-457200"/>
            <a:r>
              <a:rPr lang="de-DE" sz="800" dirty="0"/>
              <a:t>Hausen, Karin (1976): Die Polarisierung der Geschlechtscharaktere. Eine Spiegelung der Dissoziation von Erwerbs- </a:t>
            </a:r>
          </a:p>
          <a:p>
            <a:pPr indent="-457200"/>
            <a:r>
              <a:rPr lang="de-DE" sz="800" dirty="0"/>
              <a:t>und Familienleben, In: Conze, Werner (</a:t>
            </a:r>
            <a:r>
              <a:rPr lang="de-DE" sz="800" dirty="0" err="1"/>
              <a:t>Hg</a:t>
            </a:r>
            <a:r>
              <a:rPr lang="de-DE" sz="800" dirty="0"/>
              <a:t>.): Sozialgeschichte der Familie in der Neuzeit Europas, Klett-Cotta, </a:t>
            </a:r>
          </a:p>
          <a:p>
            <a:pPr indent="-457200"/>
            <a:r>
              <a:rPr lang="de-DE" sz="800" dirty="0"/>
              <a:t>Stuttgart, S. 363-393. </a:t>
            </a:r>
          </a:p>
          <a:p>
            <a:pPr indent="-457200"/>
            <a:endParaRPr lang="de-DE" sz="800" dirty="0"/>
          </a:p>
          <a:p>
            <a:pPr indent="-457200"/>
            <a:r>
              <a:rPr lang="de-DE" sz="800" dirty="0" err="1"/>
              <a:t>Heistinger</a:t>
            </a:r>
            <a:r>
              <a:rPr lang="de-DE" sz="800" dirty="0"/>
              <a:t>, Andrea, </a:t>
            </a:r>
            <a:r>
              <a:rPr lang="de-DE" sz="800" dirty="0" err="1"/>
              <a:t>Kosnik</a:t>
            </a:r>
            <a:r>
              <a:rPr lang="de-DE" sz="800" dirty="0"/>
              <a:t>, Elisabeth (2020): Sorgsame Landwirtschaft – </a:t>
            </a:r>
            <a:r>
              <a:rPr lang="de-DE" sz="800" dirty="0" err="1"/>
              <a:t>Resiliente</a:t>
            </a:r>
            <a:r>
              <a:rPr lang="de-DE" sz="800" dirty="0"/>
              <a:t> Praktiken im ökologischen </a:t>
            </a:r>
          </a:p>
          <a:p>
            <a:pPr indent="-457200"/>
            <a:r>
              <a:rPr lang="de-DE" sz="800" dirty="0"/>
              <a:t>Landbau, Arbeitsgemeinschaft ländliche Sozialforschung, Protokoll der Sitzung vom 18. November 2020. </a:t>
            </a:r>
          </a:p>
          <a:p>
            <a:pPr indent="-457200"/>
            <a:endParaRPr lang="de-DE" sz="800" dirty="0"/>
          </a:p>
          <a:p>
            <a:pPr indent="-457200"/>
            <a:r>
              <a:rPr lang="de-DE" sz="800" dirty="0"/>
              <a:t>Neu, Claudia; Arndt, Moritz; </a:t>
            </a:r>
            <a:r>
              <a:rPr lang="de-DE" sz="800" dirty="0" err="1"/>
              <a:t>Buschbom</a:t>
            </a:r>
            <a:r>
              <a:rPr lang="de-DE" sz="800" dirty="0"/>
              <a:t>, Kai; Nikolic, Ljubica; Reingen-Eifler, Helena; </a:t>
            </a:r>
            <a:r>
              <a:rPr lang="de-DE" sz="800" dirty="0" err="1"/>
              <a:t>Simmank</a:t>
            </a:r>
            <a:r>
              <a:rPr lang="de-DE" sz="800" dirty="0"/>
              <a:t>, Maike; Vogel, </a:t>
            </a:r>
          </a:p>
          <a:p>
            <a:pPr indent="-457200"/>
            <a:r>
              <a:rPr lang="de-DE" sz="800" dirty="0"/>
              <a:t>Berthold; Wicklow, Dagmar (2020): Soziale Orte. Ein Konzept zur Stärkung lokalen Zusammenhalts, Friedrich-</a:t>
            </a:r>
          </a:p>
          <a:p>
            <a:pPr indent="-457200"/>
            <a:r>
              <a:rPr lang="de-DE" sz="800" dirty="0"/>
              <a:t>Ebert-Stiftung, Abteilung Wirtschafts- und Sozialpolitik, Berlin-Bonn. </a:t>
            </a:r>
          </a:p>
          <a:p>
            <a:pPr indent="-457200"/>
            <a:endParaRPr lang="de-DE" sz="800" dirty="0"/>
          </a:p>
          <a:p>
            <a:pPr indent="-457200"/>
            <a:r>
              <a:rPr lang="de-DE" sz="800" dirty="0"/>
              <a:t>Rosenthal, Gabriele; Loch, Ulrike (2002): Das narrative Interview. In: Schaeffer, Doris; Müller-Mundt, Gabriele </a:t>
            </a:r>
          </a:p>
          <a:p>
            <a:pPr indent="-457200"/>
            <a:r>
              <a:rPr lang="de-DE" sz="800" dirty="0"/>
              <a:t>(Hrsg.): Qualitative Gesundheits- und Pflegeforschung. Handbuch Gesundheitswissenschaften, Huber, Bern- </a:t>
            </a:r>
          </a:p>
          <a:p>
            <a:pPr indent="-457200"/>
            <a:r>
              <a:rPr lang="de-DE" sz="800" dirty="0"/>
              <a:t>Göttingen-Seattle-Toronto, S. 221-232. </a:t>
            </a:r>
          </a:p>
          <a:p>
            <a:pPr indent="-457200"/>
            <a:endParaRPr lang="de-DE" sz="800" dirty="0"/>
          </a:p>
          <a:p>
            <a:pPr indent="-457200"/>
            <a:r>
              <a:rPr lang="de-DE" sz="800" dirty="0"/>
              <a:t>Sachs, C.E., M. </a:t>
            </a:r>
            <a:r>
              <a:rPr lang="de-DE" sz="800" dirty="0" err="1"/>
              <a:t>Barbercheck</a:t>
            </a:r>
            <a:r>
              <a:rPr lang="de-DE" sz="800" dirty="0"/>
              <a:t>, K. </a:t>
            </a:r>
            <a:r>
              <a:rPr lang="de-DE" sz="800" dirty="0" err="1"/>
              <a:t>Brasier</a:t>
            </a:r>
            <a:r>
              <a:rPr lang="de-DE" sz="800" dirty="0"/>
              <a:t>, N.E. </a:t>
            </a:r>
            <a:r>
              <a:rPr lang="de-DE" sz="800" dirty="0" err="1"/>
              <a:t>Kiernan</a:t>
            </a:r>
            <a:r>
              <a:rPr lang="de-DE" sz="800" dirty="0"/>
              <a:t>, </a:t>
            </a:r>
            <a:r>
              <a:rPr lang="de-DE" sz="800" dirty="0" err="1"/>
              <a:t>and</a:t>
            </a:r>
            <a:r>
              <a:rPr lang="de-DE" sz="800" dirty="0"/>
              <a:t> A.R. </a:t>
            </a:r>
            <a:r>
              <a:rPr lang="de-DE" sz="800" dirty="0" err="1"/>
              <a:t>Terman</a:t>
            </a:r>
            <a:r>
              <a:rPr lang="de-DE" sz="800" dirty="0"/>
              <a:t>. (2016). The </a:t>
            </a:r>
            <a:r>
              <a:rPr lang="de-DE" sz="800" dirty="0" err="1"/>
              <a:t>rise</a:t>
            </a:r>
            <a:r>
              <a:rPr lang="de-DE" sz="800" dirty="0"/>
              <a:t> </a:t>
            </a:r>
            <a:r>
              <a:rPr lang="de-DE" sz="800" dirty="0" err="1"/>
              <a:t>of</a:t>
            </a:r>
            <a:r>
              <a:rPr lang="de-DE" sz="800" dirty="0"/>
              <a:t> </a:t>
            </a:r>
            <a:r>
              <a:rPr lang="de-DE" sz="800" dirty="0" err="1"/>
              <a:t>women</a:t>
            </a:r>
            <a:r>
              <a:rPr lang="de-DE" sz="800" dirty="0"/>
              <a:t> </a:t>
            </a:r>
          </a:p>
          <a:p>
            <a:pPr indent="-457200"/>
            <a:r>
              <a:rPr lang="de-DE" sz="800" dirty="0" err="1"/>
              <a:t>farmers</a:t>
            </a:r>
            <a:r>
              <a:rPr lang="de-DE" sz="800" dirty="0"/>
              <a:t> </a:t>
            </a:r>
            <a:r>
              <a:rPr lang="de-DE" sz="800" dirty="0" err="1"/>
              <a:t>and</a:t>
            </a:r>
            <a:r>
              <a:rPr lang="de-DE" sz="800" dirty="0"/>
              <a:t> </a:t>
            </a:r>
            <a:r>
              <a:rPr lang="de-DE" sz="800" dirty="0" err="1"/>
              <a:t>sustainable</a:t>
            </a:r>
            <a:r>
              <a:rPr lang="de-DE" sz="800" dirty="0"/>
              <a:t> </a:t>
            </a:r>
            <a:r>
              <a:rPr lang="de-DE" sz="800" dirty="0" err="1"/>
              <a:t>agriculture</a:t>
            </a:r>
            <a:r>
              <a:rPr lang="de-DE" sz="800" dirty="0"/>
              <a:t>. Iowa City: University </a:t>
            </a:r>
            <a:r>
              <a:rPr lang="de-DE" sz="800" dirty="0" err="1"/>
              <a:t>of</a:t>
            </a:r>
            <a:r>
              <a:rPr lang="de-DE" sz="800" dirty="0"/>
              <a:t> Iowa Press. </a:t>
            </a:r>
          </a:p>
          <a:p>
            <a:pPr indent="-457200"/>
            <a:endParaRPr lang="de-DE" sz="800" dirty="0"/>
          </a:p>
          <a:p>
            <a:pPr indent="-457200"/>
            <a:r>
              <a:rPr lang="de-DE" sz="800" dirty="0"/>
              <a:t>Van der </a:t>
            </a:r>
            <a:r>
              <a:rPr lang="de-DE" sz="800" dirty="0" err="1"/>
              <a:t>Ploeg</a:t>
            </a:r>
            <a:r>
              <a:rPr lang="de-DE" sz="800" dirty="0"/>
              <a:t>, J. D. (2008). The New </a:t>
            </a:r>
            <a:r>
              <a:rPr lang="de-DE" sz="800" dirty="0" err="1"/>
              <a:t>Peasantries</a:t>
            </a:r>
            <a:r>
              <a:rPr lang="de-DE" sz="800" dirty="0"/>
              <a:t>: </a:t>
            </a:r>
            <a:r>
              <a:rPr lang="de-DE" sz="800" dirty="0" err="1"/>
              <a:t>Struggles</a:t>
            </a:r>
            <a:r>
              <a:rPr lang="de-DE" sz="800" dirty="0"/>
              <a:t> </a:t>
            </a:r>
            <a:r>
              <a:rPr lang="de-DE" sz="800" dirty="0" err="1"/>
              <a:t>for</a:t>
            </a:r>
            <a:r>
              <a:rPr lang="de-DE" sz="800" dirty="0"/>
              <a:t> </a:t>
            </a:r>
            <a:r>
              <a:rPr lang="de-DE" sz="800" dirty="0" err="1"/>
              <a:t>Autonomy</a:t>
            </a:r>
            <a:r>
              <a:rPr lang="de-DE" sz="800" dirty="0"/>
              <a:t> </a:t>
            </a:r>
            <a:r>
              <a:rPr lang="de-DE" sz="800" dirty="0" err="1"/>
              <a:t>and</a:t>
            </a:r>
            <a:r>
              <a:rPr lang="de-DE" sz="800" dirty="0"/>
              <a:t> </a:t>
            </a:r>
            <a:r>
              <a:rPr lang="de-DE" sz="800" dirty="0" err="1"/>
              <a:t>Sustainability</a:t>
            </a:r>
            <a:r>
              <a:rPr lang="de-DE" sz="800" dirty="0"/>
              <a:t> in an </a:t>
            </a:r>
            <a:r>
              <a:rPr lang="de-DE" sz="800" dirty="0" err="1"/>
              <a:t>Era</a:t>
            </a:r>
            <a:r>
              <a:rPr lang="de-DE" sz="800" dirty="0"/>
              <a:t> </a:t>
            </a:r>
          </a:p>
          <a:p>
            <a:pPr indent="-457200"/>
            <a:r>
              <a:rPr lang="de-DE" sz="800" dirty="0" err="1"/>
              <a:t>of</a:t>
            </a:r>
            <a:r>
              <a:rPr lang="de-DE" sz="800" dirty="0"/>
              <a:t> Empire </a:t>
            </a:r>
            <a:r>
              <a:rPr lang="de-DE" sz="800" dirty="0" err="1"/>
              <a:t>and</a:t>
            </a:r>
            <a:r>
              <a:rPr lang="de-DE" sz="800" dirty="0"/>
              <a:t> </a:t>
            </a:r>
            <a:r>
              <a:rPr lang="de-DE" sz="800" dirty="0" err="1"/>
              <a:t>Globalization</a:t>
            </a:r>
            <a:r>
              <a:rPr lang="de-DE" sz="800" dirty="0"/>
              <a:t>. 1. Auflage. London. </a:t>
            </a:r>
            <a:r>
              <a:rPr lang="de-DE" sz="800" dirty="0" err="1"/>
              <a:t>Earthscan</a:t>
            </a:r>
            <a:r>
              <a:rPr lang="de-DE" sz="800" dirty="0"/>
              <a:t>. </a:t>
            </a:r>
          </a:p>
          <a:p>
            <a:endParaRPr lang="de-DE" sz="800" dirty="0"/>
          </a:p>
        </p:txBody>
      </p:sp>
      <p:sp>
        <p:nvSpPr>
          <p:cNvPr id="7" name="Datumsplatzhalter 6"/>
          <p:cNvSpPr>
            <a:spLocks noGrp="1"/>
          </p:cNvSpPr>
          <p:nvPr>
            <p:ph type="dt" sz="half" idx="2"/>
          </p:nvPr>
        </p:nvSpPr>
        <p:spPr/>
        <p:txBody>
          <a:bodyPr/>
          <a:lstStyle/>
          <a:p>
            <a:r>
              <a:rPr lang="de-DE" noProof="0"/>
              <a:t>13th October 2021</a:t>
            </a:r>
            <a:endParaRPr lang="en-US" noProof="0" dirty="0"/>
          </a:p>
        </p:txBody>
      </p:sp>
      <p:sp>
        <p:nvSpPr>
          <p:cNvPr id="3" name="Foliennummernplatzhalter 2"/>
          <p:cNvSpPr>
            <a:spLocks noGrp="1"/>
          </p:cNvSpPr>
          <p:nvPr>
            <p:ph type="sldNum" sz="quarter" idx="4"/>
          </p:nvPr>
        </p:nvSpPr>
        <p:spPr/>
        <p:txBody>
          <a:bodyPr/>
          <a:lstStyle/>
          <a:p>
            <a:fld id="{B6F15528-21DE-4FAA-801E-634DDDAF4B2B}" type="slidenum">
              <a:rPr lang="de-DE" smtClean="0"/>
              <a:pPr/>
              <a:t>15</a:t>
            </a:fld>
            <a:endParaRPr lang="de-DE" dirty="0"/>
          </a:p>
        </p:txBody>
      </p:sp>
      <p:sp>
        <p:nvSpPr>
          <p:cNvPr id="2" name="Fußzeilenplatzhalter 1"/>
          <p:cNvSpPr>
            <a:spLocks noGrp="1"/>
          </p:cNvSpPr>
          <p:nvPr>
            <p:ph type="ftr" sz="quarter" idx="3"/>
          </p:nvPr>
        </p:nvSpPr>
        <p:spPr/>
        <p:txBody>
          <a:bodyPr/>
          <a:lstStyle/>
          <a:p>
            <a:r>
              <a:rPr lang="en-US" b="1"/>
              <a:t>Start-up women farmers in Germany: </a:t>
            </a:r>
            <a:r>
              <a:rPr lang="en-US" b="1" i="1"/>
              <a:t>An organic avant-garde challenging gender stereotypes? </a:t>
            </a:r>
            <a:r>
              <a:rPr lang="en-US" b="1"/>
              <a:t>- Janna Luisa Pieper</a:t>
            </a:r>
            <a:endParaRPr lang="de-DE" b="1" dirty="0"/>
          </a:p>
        </p:txBody>
      </p:sp>
    </p:spTree>
    <p:extLst>
      <p:ext uri="{BB962C8B-B14F-4D97-AF65-F5344CB8AC3E}">
        <p14:creationId xmlns:p14="http://schemas.microsoft.com/office/powerpoint/2010/main" val="3110255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83569" y="1050028"/>
            <a:ext cx="6912768" cy="3736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r>
              <a:rPr lang="en-US"/>
              <a:t>Land rights and gender equality</a:t>
            </a:r>
          </a:p>
        </p:txBody>
      </p:sp>
      <p:sp>
        <p:nvSpPr>
          <p:cNvPr id="6" name="Foliennummernplatzhalter 5"/>
          <p:cNvSpPr>
            <a:spLocks noGrp="1"/>
          </p:cNvSpPr>
          <p:nvPr>
            <p:ph type="sldNum" sz="quarter" idx="4"/>
          </p:nvPr>
        </p:nvSpPr>
        <p:spPr/>
        <p:txBody>
          <a:bodyPr/>
          <a:lstStyle/>
          <a:p>
            <a:fld id="{B6F15528-21DE-4FAA-801E-634DDDAF4B2B}" type="slidenum">
              <a:rPr lang="de-DE" smtClean="0"/>
              <a:pPr/>
              <a:t>2</a:t>
            </a:fld>
            <a:endParaRPr lang="de-DE" dirty="0"/>
          </a:p>
        </p:txBody>
      </p:sp>
      <p:sp>
        <p:nvSpPr>
          <p:cNvPr id="5" name="Datumsplatzhalter 4"/>
          <p:cNvSpPr>
            <a:spLocks noGrp="1"/>
          </p:cNvSpPr>
          <p:nvPr>
            <p:ph type="dt" sz="half" idx="2"/>
          </p:nvPr>
        </p:nvSpPr>
        <p:spPr/>
        <p:txBody>
          <a:bodyPr/>
          <a:lstStyle/>
          <a:p>
            <a:r>
              <a:rPr lang="de-DE" noProof="0"/>
              <a:t>13th October 2021</a:t>
            </a:r>
            <a:endParaRPr lang="en-US" noProof="0" dirty="0"/>
          </a:p>
        </p:txBody>
      </p:sp>
      <p:sp>
        <p:nvSpPr>
          <p:cNvPr id="11" name="Textfeld 10"/>
          <p:cNvSpPr txBox="1"/>
          <p:nvPr/>
        </p:nvSpPr>
        <p:spPr>
          <a:xfrm>
            <a:off x="1403648" y="3566122"/>
            <a:ext cx="720080" cy="1208023"/>
          </a:xfrm>
          <a:prstGeom prst="rect">
            <a:avLst/>
          </a:prstGeom>
          <a:solidFill>
            <a:schemeClr val="bg1"/>
          </a:solidFill>
        </p:spPr>
        <p:txBody>
          <a:bodyPr wrap="square" rtlCol="0">
            <a:spAutoFit/>
          </a:bodyPr>
          <a:lstStyle/>
          <a:p>
            <a:pPr>
              <a:spcAft>
                <a:spcPts val="600"/>
              </a:spcAft>
            </a:pPr>
            <a:r>
              <a:rPr lang="de-DE" sz="1000" b="1" dirty="0"/>
              <a:t>0 – 9 %</a:t>
            </a:r>
          </a:p>
          <a:p>
            <a:pPr>
              <a:spcAft>
                <a:spcPts val="600"/>
              </a:spcAft>
            </a:pPr>
            <a:r>
              <a:rPr lang="de-DE" sz="1000" b="1" dirty="0"/>
              <a:t>10 – 19 %</a:t>
            </a:r>
          </a:p>
          <a:p>
            <a:pPr>
              <a:spcAft>
                <a:spcPts val="600"/>
              </a:spcAft>
            </a:pPr>
            <a:r>
              <a:rPr lang="de-DE" sz="1000" b="1" dirty="0"/>
              <a:t>20 – 29 %</a:t>
            </a:r>
          </a:p>
          <a:p>
            <a:pPr>
              <a:spcAft>
                <a:spcPts val="600"/>
              </a:spcAft>
            </a:pPr>
            <a:r>
              <a:rPr lang="de-DE" sz="1000" b="1" dirty="0"/>
              <a:t>30 – 39 %</a:t>
            </a:r>
          </a:p>
          <a:p>
            <a:pPr>
              <a:spcAft>
                <a:spcPts val="600"/>
              </a:spcAft>
            </a:pPr>
            <a:r>
              <a:rPr lang="de-DE" sz="1000" b="1" dirty="0"/>
              <a:t>&gt; 40 %</a:t>
            </a:r>
          </a:p>
        </p:txBody>
      </p:sp>
      <p:sp>
        <p:nvSpPr>
          <p:cNvPr id="3" name="Fußzeilenplatzhalter 2"/>
          <p:cNvSpPr>
            <a:spLocks noGrp="1"/>
          </p:cNvSpPr>
          <p:nvPr>
            <p:ph type="ftr" sz="quarter" idx="3"/>
          </p:nvPr>
        </p:nvSpPr>
        <p:spPr/>
        <p:txBody>
          <a:bodyPr/>
          <a:lstStyle/>
          <a:p>
            <a:r>
              <a:rPr lang="en-US" b="1"/>
              <a:t>Start-up women farmers in Germany: </a:t>
            </a:r>
            <a:r>
              <a:rPr lang="en-US" b="1" i="1"/>
              <a:t>An organic avant-garde challenging gender stereotypes? </a:t>
            </a:r>
            <a:r>
              <a:rPr lang="en-US" b="1"/>
              <a:t>- Janna Luisa Pieper</a:t>
            </a:r>
            <a:endParaRPr lang="de-DE" b="1" dirty="0"/>
          </a:p>
        </p:txBody>
      </p:sp>
      <p:sp>
        <p:nvSpPr>
          <p:cNvPr id="4" name="Textfeld 3"/>
          <p:cNvSpPr txBox="1"/>
          <p:nvPr/>
        </p:nvSpPr>
        <p:spPr>
          <a:xfrm>
            <a:off x="7621033" y="3401472"/>
            <a:ext cx="1512168" cy="1300356"/>
          </a:xfrm>
          <a:prstGeom prst="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spcAft>
                <a:spcPts val="600"/>
              </a:spcAft>
            </a:pPr>
            <a:r>
              <a:rPr lang="de-DE" sz="1050" b="1" dirty="0">
                <a:solidFill>
                  <a:schemeClr val="tx1"/>
                </a:solidFill>
              </a:rPr>
              <a:t>Distribution </a:t>
            </a:r>
            <a:r>
              <a:rPr lang="de-DE" sz="1050" b="1" dirty="0" err="1">
                <a:solidFill>
                  <a:schemeClr val="tx1"/>
                </a:solidFill>
              </a:rPr>
              <a:t>of</a:t>
            </a:r>
            <a:r>
              <a:rPr lang="de-DE" sz="1050" b="1" dirty="0">
                <a:solidFill>
                  <a:schemeClr val="tx1"/>
                </a:solidFill>
              </a:rPr>
              <a:t> </a:t>
            </a:r>
            <a:r>
              <a:rPr lang="en-US" sz="1050" b="1" dirty="0">
                <a:solidFill>
                  <a:schemeClr val="tx1"/>
                </a:solidFill>
              </a:rPr>
              <a:t>agricultural</a:t>
            </a:r>
            <a:r>
              <a:rPr lang="de-DE" sz="1050" b="1" dirty="0">
                <a:solidFill>
                  <a:schemeClr val="tx1"/>
                </a:solidFill>
              </a:rPr>
              <a:t> </a:t>
            </a:r>
            <a:r>
              <a:rPr lang="en-US" sz="1050" b="1" dirty="0">
                <a:solidFill>
                  <a:schemeClr val="tx1"/>
                </a:solidFill>
              </a:rPr>
              <a:t>landholders by sex, global and regional averages</a:t>
            </a:r>
            <a:endParaRPr lang="en-US" sz="1050" dirty="0">
              <a:solidFill>
                <a:schemeClr val="tx1"/>
              </a:solidFill>
            </a:endParaRPr>
          </a:p>
          <a:p>
            <a:r>
              <a:rPr lang="de-DE" sz="1050" b="1" dirty="0">
                <a:solidFill>
                  <a:schemeClr val="tx1"/>
                </a:solidFill>
              </a:rPr>
              <a:t>Source:</a:t>
            </a:r>
            <a:r>
              <a:rPr lang="de-DE" sz="1050" dirty="0">
                <a:solidFill>
                  <a:schemeClr val="tx1"/>
                </a:solidFill>
              </a:rPr>
              <a:t> FAO Gender </a:t>
            </a:r>
            <a:r>
              <a:rPr lang="de-DE" sz="1050" dirty="0" err="1">
                <a:solidFill>
                  <a:schemeClr val="tx1"/>
                </a:solidFill>
              </a:rPr>
              <a:t>and</a:t>
            </a:r>
            <a:r>
              <a:rPr lang="de-DE" sz="1050" dirty="0">
                <a:solidFill>
                  <a:schemeClr val="tx1"/>
                </a:solidFill>
              </a:rPr>
              <a:t> Land </a:t>
            </a:r>
            <a:r>
              <a:rPr lang="de-DE" sz="1050" dirty="0" err="1">
                <a:solidFill>
                  <a:schemeClr val="tx1"/>
                </a:solidFill>
              </a:rPr>
              <a:t>Rights</a:t>
            </a:r>
            <a:r>
              <a:rPr lang="de-DE" sz="1050" dirty="0">
                <a:solidFill>
                  <a:schemeClr val="tx1"/>
                </a:solidFill>
              </a:rPr>
              <a:t> Database</a:t>
            </a:r>
          </a:p>
        </p:txBody>
      </p:sp>
    </p:spTree>
    <p:extLst>
      <p:ext uri="{BB962C8B-B14F-4D97-AF65-F5344CB8AC3E}">
        <p14:creationId xmlns:p14="http://schemas.microsoft.com/office/powerpoint/2010/main" val="1007828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0798" y="988761"/>
            <a:ext cx="7911023" cy="430887"/>
          </a:xfrm>
        </p:spPr>
        <p:txBody>
          <a:bodyPr/>
          <a:lstStyle/>
          <a:p>
            <a:r>
              <a:rPr lang="en-US" dirty="0"/>
              <a:t>How to become a women farmer (in Germany)?</a:t>
            </a:r>
          </a:p>
        </p:txBody>
      </p:sp>
      <p:sp>
        <p:nvSpPr>
          <p:cNvPr id="6" name="Foliennummernplatzhalter 5"/>
          <p:cNvSpPr>
            <a:spLocks noGrp="1"/>
          </p:cNvSpPr>
          <p:nvPr>
            <p:ph type="sldNum" sz="quarter" idx="4"/>
          </p:nvPr>
        </p:nvSpPr>
        <p:spPr/>
        <p:txBody>
          <a:bodyPr/>
          <a:lstStyle/>
          <a:p>
            <a:fld id="{B6F15528-21DE-4FAA-801E-634DDDAF4B2B}" type="slidenum">
              <a:rPr lang="de-DE" smtClean="0"/>
              <a:pPr/>
              <a:t>3</a:t>
            </a:fld>
            <a:endParaRPr lang="de-DE" dirty="0"/>
          </a:p>
        </p:txBody>
      </p:sp>
      <p:graphicFrame>
        <p:nvGraphicFramePr>
          <p:cNvPr id="7" name="Diagramm 6"/>
          <p:cNvGraphicFramePr/>
          <p:nvPr>
            <p:extLst>
              <p:ext uri="{D42A27DB-BD31-4B8C-83A1-F6EECF244321}">
                <p14:modId xmlns:p14="http://schemas.microsoft.com/office/powerpoint/2010/main" val="4022740334"/>
              </p:ext>
            </p:extLst>
          </p:nvPr>
        </p:nvGraphicFramePr>
        <p:xfrm>
          <a:off x="521551" y="1394588"/>
          <a:ext cx="7711099" cy="3227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atumsplatzhalter 4"/>
          <p:cNvSpPr>
            <a:spLocks noGrp="1"/>
          </p:cNvSpPr>
          <p:nvPr>
            <p:ph type="dt" sz="half" idx="2"/>
          </p:nvPr>
        </p:nvSpPr>
        <p:spPr/>
        <p:txBody>
          <a:bodyPr/>
          <a:lstStyle/>
          <a:p>
            <a:r>
              <a:rPr lang="de-DE" noProof="0"/>
              <a:t>13th October 2021</a:t>
            </a:r>
            <a:endParaRPr lang="en-US" noProof="0" dirty="0"/>
          </a:p>
        </p:txBody>
      </p:sp>
      <p:sp>
        <p:nvSpPr>
          <p:cNvPr id="3" name="Fußzeilenplatzhalter 2"/>
          <p:cNvSpPr>
            <a:spLocks noGrp="1"/>
          </p:cNvSpPr>
          <p:nvPr>
            <p:ph type="ftr" sz="quarter" idx="3"/>
          </p:nvPr>
        </p:nvSpPr>
        <p:spPr/>
        <p:txBody>
          <a:bodyPr/>
          <a:lstStyle/>
          <a:p>
            <a:r>
              <a:rPr lang="en-US" b="1"/>
              <a:t>Start-up women farmers in Germany: </a:t>
            </a:r>
            <a:r>
              <a:rPr lang="en-US" b="1" i="1"/>
              <a:t>An organic avant-garde challenging gender stereotypes? </a:t>
            </a:r>
            <a:r>
              <a:rPr lang="en-US" b="1"/>
              <a:t>- Janna Luisa Pieper</a:t>
            </a:r>
            <a:endParaRPr lang="de-DE" b="1" dirty="0"/>
          </a:p>
        </p:txBody>
      </p:sp>
    </p:spTree>
    <p:extLst>
      <p:ext uri="{BB962C8B-B14F-4D97-AF65-F5344CB8AC3E}">
        <p14:creationId xmlns:p14="http://schemas.microsoft.com/office/powerpoint/2010/main" val="2828902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873501"/>
            <a:ext cx="1664948" cy="742512"/>
          </a:xfrm>
          <a:prstGeom prst="rect">
            <a:avLst/>
          </a:prstGeom>
        </p:spPr>
      </p:pic>
      <p:pic>
        <p:nvPicPr>
          <p:cNvPr id="17" name="Grafik 1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56194" y="1851670"/>
            <a:ext cx="2084403" cy="2562732"/>
          </a:xfrm>
          <a:prstGeom prst="rect">
            <a:avLst/>
          </a:prstGeom>
        </p:spPr>
      </p:pic>
      <p:sp>
        <p:nvSpPr>
          <p:cNvPr id="2" name="Titel 1"/>
          <p:cNvSpPr>
            <a:spLocks noGrp="1"/>
          </p:cNvSpPr>
          <p:nvPr>
            <p:ph type="title"/>
          </p:nvPr>
        </p:nvSpPr>
        <p:spPr/>
        <p:txBody>
          <a:bodyPr/>
          <a:lstStyle/>
          <a:p>
            <a:r>
              <a:rPr lang="en-US" dirty="0"/>
              <a:t>Methods</a:t>
            </a:r>
            <a:r>
              <a:rPr lang="de-DE" dirty="0"/>
              <a:t> </a:t>
            </a:r>
            <a:r>
              <a:rPr lang="en-US" dirty="0"/>
              <a:t>and</a:t>
            </a:r>
            <a:r>
              <a:rPr lang="de-DE" dirty="0"/>
              <a:t> Sample</a:t>
            </a:r>
          </a:p>
        </p:txBody>
      </p:sp>
      <p:sp>
        <p:nvSpPr>
          <p:cNvPr id="3" name="Textplatzhalter 2"/>
          <p:cNvSpPr>
            <a:spLocks noGrp="1"/>
          </p:cNvSpPr>
          <p:nvPr>
            <p:ph type="body" idx="1"/>
          </p:nvPr>
        </p:nvSpPr>
        <p:spPr>
          <a:xfrm>
            <a:off x="1785937" y="1607345"/>
            <a:ext cx="4473137" cy="3282950"/>
          </a:xfrm>
        </p:spPr>
        <p:txBody>
          <a:bodyPr/>
          <a:lstStyle/>
          <a:p>
            <a:pPr>
              <a:spcBef>
                <a:spcPts val="377"/>
              </a:spcBef>
              <a:buNone/>
            </a:pPr>
            <a:r>
              <a:rPr lang="en-US" b="1" dirty="0">
                <a:solidFill>
                  <a:schemeClr val="tx2"/>
                </a:solidFill>
              </a:rPr>
              <a:t>Narrative-biographical interviews </a:t>
            </a:r>
            <a:r>
              <a:rPr lang="en-US" sz="1200" dirty="0">
                <a:solidFill>
                  <a:schemeClr val="tx2"/>
                </a:solidFill>
              </a:rPr>
              <a:t>(Rosenthal &amp; Loch 2002)</a:t>
            </a:r>
          </a:p>
          <a:p>
            <a:pPr>
              <a:spcBef>
                <a:spcPts val="377"/>
              </a:spcBef>
              <a:buNone/>
            </a:pPr>
            <a:r>
              <a:rPr lang="en-US" dirty="0">
                <a:solidFill>
                  <a:schemeClr val="tx2"/>
                </a:solidFill>
              </a:rPr>
              <a:t>Nationwide study </a:t>
            </a:r>
            <a:r>
              <a:rPr lang="en-US" i="1" dirty="0">
                <a:solidFill>
                  <a:schemeClr val="tx2"/>
                </a:solidFill>
              </a:rPr>
              <a:t>“The life situation of women on farms in German rural areas – a socio-economic analysis “ </a:t>
            </a:r>
          </a:p>
          <a:p>
            <a:pPr>
              <a:buNone/>
            </a:pPr>
            <a:r>
              <a:rPr lang="en-US" dirty="0">
                <a:solidFill>
                  <a:schemeClr val="tx2"/>
                </a:solidFill>
              </a:rPr>
              <a:t>(58 Interviews)</a:t>
            </a:r>
          </a:p>
          <a:p>
            <a:pPr>
              <a:spcBef>
                <a:spcPts val="377"/>
              </a:spcBef>
              <a:buNone/>
            </a:pPr>
            <a:endParaRPr lang="en-US" dirty="0">
              <a:solidFill>
                <a:schemeClr val="tx2"/>
              </a:solidFill>
            </a:endParaRPr>
          </a:p>
          <a:p>
            <a:pPr>
              <a:spcBef>
                <a:spcPts val="377"/>
              </a:spcBef>
            </a:pPr>
            <a:r>
              <a:rPr lang="en-US" b="1" dirty="0">
                <a:solidFill>
                  <a:schemeClr val="tx2"/>
                </a:solidFill>
              </a:rPr>
              <a:t>Sample: Female start-up farmers </a:t>
            </a:r>
            <a:r>
              <a:rPr lang="en-US" dirty="0">
                <a:solidFill>
                  <a:schemeClr val="tx2"/>
                </a:solidFill>
              </a:rPr>
              <a:t>(n=11)</a:t>
            </a:r>
          </a:p>
          <a:p>
            <a:pPr marL="285750" indent="-285750">
              <a:spcBef>
                <a:spcPts val="377"/>
              </a:spcBef>
              <a:buFont typeface="Arial" pitchFamily="34" charset="0"/>
              <a:buChar char="•"/>
            </a:pPr>
            <a:r>
              <a:rPr lang="en-US" b="1" dirty="0">
                <a:solidFill>
                  <a:schemeClr val="tx2"/>
                </a:solidFill>
              </a:rPr>
              <a:t>Age between 28 and 56 years</a:t>
            </a:r>
          </a:p>
          <a:p>
            <a:pPr marL="285750" indent="-285750">
              <a:spcBef>
                <a:spcPts val="377"/>
              </a:spcBef>
              <a:buFont typeface="Arial" pitchFamily="34" charset="0"/>
              <a:buChar char="•"/>
            </a:pPr>
            <a:r>
              <a:rPr lang="en-US" b="1" dirty="0">
                <a:solidFill>
                  <a:schemeClr val="tx2"/>
                </a:solidFill>
              </a:rPr>
              <a:t>Mostly organic</a:t>
            </a:r>
          </a:p>
          <a:p>
            <a:pPr marL="285750" indent="-285750">
              <a:spcBef>
                <a:spcPts val="377"/>
              </a:spcBef>
              <a:buFont typeface="Arial" pitchFamily="34" charset="0"/>
              <a:buChar char="•"/>
            </a:pPr>
            <a:r>
              <a:rPr lang="de-DE" b="1" dirty="0">
                <a:solidFill>
                  <a:schemeClr val="tx2"/>
                </a:solidFill>
              </a:rPr>
              <a:t>0 – </a:t>
            </a:r>
            <a:r>
              <a:rPr lang="en-US" b="1" dirty="0">
                <a:solidFill>
                  <a:schemeClr val="tx2"/>
                </a:solidFill>
              </a:rPr>
              <a:t>10 employees</a:t>
            </a:r>
          </a:p>
          <a:p>
            <a:pPr marL="285750" indent="-285750">
              <a:spcBef>
                <a:spcPts val="377"/>
              </a:spcBef>
              <a:buFont typeface="Arial" pitchFamily="34" charset="0"/>
              <a:buChar char="•"/>
            </a:pPr>
            <a:r>
              <a:rPr lang="de-DE" b="1" dirty="0">
                <a:solidFill>
                  <a:schemeClr val="tx2"/>
                </a:solidFill>
              </a:rPr>
              <a:t>0,5 – 250 ha</a:t>
            </a:r>
          </a:p>
          <a:p>
            <a:pPr marL="215195" lvl="1" indent="-215195">
              <a:spcBef>
                <a:spcPts val="377"/>
              </a:spcBef>
              <a:spcAft>
                <a:spcPts val="377"/>
              </a:spcAft>
              <a:buClr>
                <a:schemeClr val="accent1">
                  <a:lumMod val="40000"/>
                  <a:lumOff val="60000"/>
                </a:schemeClr>
              </a:buClr>
              <a:buSzPct val="104000"/>
              <a:buFont typeface="Wingdings" charset="2"/>
              <a:buChar char="§"/>
            </a:pPr>
            <a:r>
              <a:rPr lang="en-US" sz="1500" b="1" dirty="0">
                <a:solidFill>
                  <a:schemeClr val="tx2"/>
                </a:solidFill>
                <a:latin typeface="+mj-lt"/>
                <a:cs typeface=""/>
              </a:rPr>
              <a:t>Various production orientations: </a:t>
            </a:r>
            <a:r>
              <a:rPr lang="en-US" sz="1500" dirty="0">
                <a:solidFill>
                  <a:schemeClr val="tx2"/>
                </a:solidFill>
                <a:latin typeface="+mj-lt"/>
                <a:cs typeface=""/>
              </a:rPr>
              <a:t>arable farming</a:t>
            </a:r>
            <a:r>
              <a:rPr lang="de-DE" sz="1500" dirty="0">
                <a:solidFill>
                  <a:schemeClr val="tx2"/>
                </a:solidFill>
                <a:latin typeface="+mj-lt"/>
                <a:cs typeface=""/>
              </a:rPr>
              <a:t>, </a:t>
            </a:r>
            <a:r>
              <a:rPr lang="en-US" sz="1500" dirty="0">
                <a:solidFill>
                  <a:schemeClr val="tx2"/>
                </a:solidFill>
                <a:latin typeface="+mj-lt"/>
                <a:cs typeface=""/>
              </a:rPr>
              <a:t>dairy, laying hens, vegetables, pension horses</a:t>
            </a:r>
            <a:endParaRPr lang="de-DE" dirty="0"/>
          </a:p>
        </p:txBody>
      </p:sp>
      <p:sp>
        <p:nvSpPr>
          <p:cNvPr id="6" name="Foliennummernplatzhalter 5"/>
          <p:cNvSpPr>
            <a:spLocks noGrp="1"/>
          </p:cNvSpPr>
          <p:nvPr>
            <p:ph type="sldNum" sz="quarter" idx="4"/>
          </p:nvPr>
        </p:nvSpPr>
        <p:spPr/>
        <p:txBody>
          <a:bodyPr/>
          <a:lstStyle/>
          <a:p>
            <a:fld id="{B6F15528-21DE-4FAA-801E-634DDDAF4B2B}" type="slidenum">
              <a:rPr lang="de-DE" smtClean="0"/>
              <a:pPr/>
              <a:t>4</a:t>
            </a:fld>
            <a:endParaRPr lang="de-DE" dirty="0"/>
          </a:p>
        </p:txBody>
      </p:sp>
      <p:sp>
        <p:nvSpPr>
          <p:cNvPr id="18" name="Ellipse 17"/>
          <p:cNvSpPr/>
          <p:nvPr/>
        </p:nvSpPr>
        <p:spPr>
          <a:xfrm>
            <a:off x="6732240" y="4496955"/>
            <a:ext cx="252027"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de-DE"/>
          </a:p>
        </p:txBody>
      </p:sp>
      <p:sp>
        <p:nvSpPr>
          <p:cNvPr id="19" name="Textfeld 18"/>
          <p:cNvSpPr txBox="1"/>
          <p:nvPr/>
        </p:nvSpPr>
        <p:spPr>
          <a:xfrm>
            <a:off x="7056275" y="4331849"/>
            <a:ext cx="1512168" cy="381130"/>
          </a:xfrm>
          <a:prstGeom prst="rect">
            <a:avLst/>
          </a:prstGeom>
          <a:noFill/>
        </p:spPr>
        <p:txBody>
          <a:bodyPr wrap="square" lIns="0" tIns="0" rIns="0" bIns="0" rtlCol="0">
            <a:spAutoFit/>
          </a:bodyPr>
          <a:lstStyle/>
          <a:p>
            <a:pPr>
              <a:lnSpc>
                <a:spcPts val="3413"/>
              </a:lnSpc>
              <a:spcAft>
                <a:spcPts val="1707"/>
              </a:spcAft>
            </a:pPr>
            <a:r>
              <a:rPr lang="de-DE" sz="1200" dirty="0">
                <a:solidFill>
                  <a:schemeClr val="tx2"/>
                </a:solidFill>
              </a:rPr>
              <a:t>interview </a:t>
            </a:r>
            <a:r>
              <a:rPr lang="en-US" sz="1200" dirty="0">
                <a:solidFill>
                  <a:schemeClr val="tx2"/>
                </a:solidFill>
              </a:rPr>
              <a:t>region</a:t>
            </a:r>
          </a:p>
        </p:txBody>
      </p:sp>
      <p:sp>
        <p:nvSpPr>
          <p:cNvPr id="20" name="Ellipse 19"/>
          <p:cNvSpPr/>
          <p:nvPr/>
        </p:nvSpPr>
        <p:spPr>
          <a:xfrm>
            <a:off x="7030170" y="2787774"/>
            <a:ext cx="252027"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de-DE"/>
          </a:p>
        </p:txBody>
      </p:sp>
      <p:sp>
        <p:nvSpPr>
          <p:cNvPr id="21" name="Ellipse 20"/>
          <p:cNvSpPr/>
          <p:nvPr/>
        </p:nvSpPr>
        <p:spPr>
          <a:xfrm>
            <a:off x="7698658" y="2427734"/>
            <a:ext cx="365730"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de-DE"/>
          </a:p>
        </p:txBody>
      </p:sp>
      <p:sp>
        <p:nvSpPr>
          <p:cNvPr id="22" name="Ellipse 21"/>
          <p:cNvSpPr/>
          <p:nvPr/>
        </p:nvSpPr>
        <p:spPr>
          <a:xfrm>
            <a:off x="7812359" y="2893085"/>
            <a:ext cx="252027"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de-DE"/>
          </a:p>
        </p:txBody>
      </p:sp>
      <p:sp>
        <p:nvSpPr>
          <p:cNvPr id="27" name="Ellipse 26"/>
          <p:cNvSpPr/>
          <p:nvPr/>
        </p:nvSpPr>
        <p:spPr>
          <a:xfrm>
            <a:off x="6904156" y="3723878"/>
            <a:ext cx="252027"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de-DE"/>
          </a:p>
        </p:txBody>
      </p:sp>
      <p:sp>
        <p:nvSpPr>
          <p:cNvPr id="28" name="Ellipse 27"/>
          <p:cNvSpPr/>
          <p:nvPr/>
        </p:nvSpPr>
        <p:spPr>
          <a:xfrm>
            <a:off x="6652129" y="2846064"/>
            <a:ext cx="252027"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de-DE"/>
          </a:p>
        </p:txBody>
      </p:sp>
      <p:sp>
        <p:nvSpPr>
          <p:cNvPr id="29" name="Ellipse 28"/>
          <p:cNvSpPr/>
          <p:nvPr/>
        </p:nvSpPr>
        <p:spPr>
          <a:xfrm>
            <a:off x="7158210" y="3025024"/>
            <a:ext cx="252027"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de-DE"/>
          </a:p>
        </p:txBody>
      </p:sp>
      <p:sp>
        <p:nvSpPr>
          <p:cNvPr id="30" name="Ellipse 29"/>
          <p:cNvSpPr/>
          <p:nvPr/>
        </p:nvSpPr>
        <p:spPr>
          <a:xfrm>
            <a:off x="7284223" y="3435846"/>
            <a:ext cx="252027"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de-DE"/>
          </a:p>
        </p:txBody>
      </p:sp>
      <p:sp>
        <p:nvSpPr>
          <p:cNvPr id="31" name="Ellipse 30"/>
          <p:cNvSpPr/>
          <p:nvPr/>
        </p:nvSpPr>
        <p:spPr>
          <a:xfrm>
            <a:off x="6400102" y="3588246"/>
            <a:ext cx="252027"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de-DE"/>
          </a:p>
        </p:txBody>
      </p:sp>
      <p:sp>
        <p:nvSpPr>
          <p:cNvPr id="7" name="Datumsplatzhalter 6"/>
          <p:cNvSpPr>
            <a:spLocks noGrp="1"/>
          </p:cNvSpPr>
          <p:nvPr>
            <p:ph type="dt" sz="half" idx="2"/>
          </p:nvPr>
        </p:nvSpPr>
        <p:spPr/>
        <p:txBody>
          <a:bodyPr/>
          <a:lstStyle/>
          <a:p>
            <a:r>
              <a:rPr lang="de-DE"/>
              <a:t>13th October 2021</a:t>
            </a:r>
            <a:endParaRPr lang="en-US" dirty="0"/>
          </a:p>
        </p:txBody>
      </p:sp>
      <p:sp>
        <p:nvSpPr>
          <p:cNvPr id="4" name="Fußzeilenplatzhalter 3"/>
          <p:cNvSpPr>
            <a:spLocks noGrp="1"/>
          </p:cNvSpPr>
          <p:nvPr>
            <p:ph type="ftr" sz="quarter" idx="3"/>
          </p:nvPr>
        </p:nvSpPr>
        <p:spPr/>
        <p:txBody>
          <a:bodyPr/>
          <a:lstStyle/>
          <a:p>
            <a:r>
              <a:rPr lang="en-US" b="1"/>
              <a:t>Start-up women farmers in Germany: </a:t>
            </a:r>
            <a:r>
              <a:rPr lang="en-US" b="1" i="1"/>
              <a:t>An organic avant-garde challenging gender stereotypes? </a:t>
            </a:r>
            <a:r>
              <a:rPr lang="en-US" b="1"/>
              <a:t>- Janna Luisa Pieper</a:t>
            </a:r>
            <a:endParaRPr lang="de-DE" b="1" dirty="0"/>
          </a:p>
        </p:txBody>
      </p:sp>
    </p:spTree>
    <p:extLst>
      <p:ext uri="{BB962C8B-B14F-4D97-AF65-F5344CB8AC3E}">
        <p14:creationId xmlns:p14="http://schemas.microsoft.com/office/powerpoint/2010/main" val="3493273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2B1902-E7B1-B34F-8C98-3620B5280222}"/>
              </a:ext>
            </a:extLst>
          </p:cNvPr>
          <p:cNvSpPr>
            <a:spLocks noGrp="1"/>
          </p:cNvSpPr>
          <p:nvPr>
            <p:ph type="title"/>
          </p:nvPr>
        </p:nvSpPr>
        <p:spPr/>
        <p:txBody>
          <a:bodyPr/>
          <a:lstStyle/>
          <a:p>
            <a:r>
              <a:rPr lang="en-US" dirty="0"/>
              <a:t>Start-up types</a:t>
            </a:r>
          </a:p>
        </p:txBody>
      </p:sp>
      <p:sp>
        <p:nvSpPr>
          <p:cNvPr id="3" name="Textplatzhalter 2">
            <a:extLst>
              <a:ext uri="{FF2B5EF4-FFF2-40B4-BE49-F238E27FC236}">
                <a16:creationId xmlns:a16="http://schemas.microsoft.com/office/drawing/2014/main" id="{BC050615-D530-5845-BCF2-1AD0E12E1A2E}"/>
              </a:ext>
            </a:extLst>
          </p:cNvPr>
          <p:cNvSpPr>
            <a:spLocks noGrp="1"/>
          </p:cNvSpPr>
          <p:nvPr>
            <p:ph type="body" idx="1"/>
          </p:nvPr>
        </p:nvSpPr>
        <p:spPr>
          <a:xfrm>
            <a:off x="971600" y="1607345"/>
            <a:ext cx="7632848" cy="4591000"/>
          </a:xfrm>
        </p:spPr>
        <p:txBody>
          <a:bodyPr/>
          <a:lstStyle/>
          <a:p>
            <a:pPr marL="215195" indent="-215195"/>
            <a:r>
              <a:rPr lang="en-US" sz="1600" b="1" dirty="0">
                <a:solidFill>
                  <a:srgbClr val="17375E"/>
                </a:solidFill>
                <a:ea typeface="+mj-ea"/>
              </a:rPr>
              <a:t>Solo start-up</a:t>
            </a:r>
          </a:p>
          <a:p>
            <a:pPr marL="215195" indent="-215195"/>
            <a:r>
              <a:rPr lang="en-US" sz="1600" b="1" dirty="0">
                <a:solidFill>
                  <a:srgbClr val="17375E"/>
                </a:solidFill>
                <a:ea typeface="+mj-ea"/>
              </a:rPr>
              <a:t>As a couple</a:t>
            </a:r>
          </a:p>
          <a:p>
            <a:pPr marL="215195" indent="-215195">
              <a:spcAft>
                <a:spcPts val="1200"/>
              </a:spcAft>
            </a:pPr>
            <a:r>
              <a:rPr lang="en-US" sz="1600" b="1" dirty="0">
                <a:solidFill>
                  <a:srgbClr val="17375E"/>
                </a:solidFill>
                <a:ea typeface="+mj-ea"/>
              </a:rPr>
              <a:t>As business partners</a:t>
            </a:r>
            <a:endParaRPr lang="en-US" sz="1600" dirty="0">
              <a:solidFill>
                <a:srgbClr val="17375E"/>
              </a:solidFill>
              <a:ea typeface="+mj-ea"/>
            </a:endParaRPr>
          </a:p>
          <a:p>
            <a:pPr marL="215195" indent="-215195"/>
            <a:r>
              <a:rPr lang="en-US" sz="1600" b="1" dirty="0">
                <a:solidFill>
                  <a:srgbClr val="17375E"/>
                </a:solidFill>
                <a:ea typeface="+mj-ea"/>
              </a:rPr>
              <a:t>Starting from scratch</a:t>
            </a:r>
            <a:r>
              <a:rPr lang="en-US" sz="1600" dirty="0">
                <a:solidFill>
                  <a:srgbClr val="17375E"/>
                </a:solidFill>
                <a:ea typeface="+mj-ea"/>
              </a:rPr>
              <a:t> (7)</a:t>
            </a:r>
          </a:p>
          <a:p>
            <a:pPr lvl="2" indent="-286927">
              <a:buClr>
                <a:schemeClr val="accent1">
                  <a:lumMod val="40000"/>
                  <a:lumOff val="60000"/>
                </a:schemeClr>
              </a:buClr>
              <a:buSzPct val="104000"/>
              <a:buFont typeface="Arial" pitchFamily="34" charset="0"/>
              <a:buChar char="•"/>
            </a:pPr>
            <a:r>
              <a:rPr lang="en-US" sz="1600" dirty="0">
                <a:solidFill>
                  <a:srgbClr val="595959"/>
                </a:solidFill>
                <a:latin typeface="+mj-lt"/>
                <a:ea typeface="Calibri" panose="020F0502020204030204" pitchFamily="34" charset="0"/>
                <a:cs typeface="Times New Roman" panose="02020603050405020304" pitchFamily="18" charset="0"/>
              </a:rPr>
              <a:t>Buying/renting land and/or stables</a:t>
            </a:r>
          </a:p>
          <a:p>
            <a:pPr lvl="2" indent="-286927">
              <a:buClr>
                <a:schemeClr val="accent1">
                  <a:lumMod val="40000"/>
                  <a:lumOff val="60000"/>
                </a:schemeClr>
              </a:buClr>
              <a:buSzPct val="104000"/>
              <a:buFont typeface="Arial" pitchFamily="34" charset="0"/>
              <a:buChar char="•"/>
            </a:pPr>
            <a:r>
              <a:rPr lang="en-US" sz="1600" dirty="0">
                <a:solidFill>
                  <a:srgbClr val="595959"/>
                </a:solidFill>
                <a:latin typeface="+mj-lt"/>
                <a:ea typeface="Calibri" panose="020F0502020204030204" pitchFamily="34" charset="0"/>
                <a:cs typeface="Times New Roman" panose="02020603050405020304" pitchFamily="18" charset="0"/>
              </a:rPr>
              <a:t>Buying a farm site</a:t>
            </a:r>
          </a:p>
          <a:p>
            <a:pPr marL="215195" indent="-215195">
              <a:spcBef>
                <a:spcPts val="753"/>
              </a:spcBef>
            </a:pPr>
            <a:r>
              <a:rPr lang="en-US" sz="1600" b="1" dirty="0">
                <a:solidFill>
                  <a:srgbClr val="17375E"/>
                </a:solidFill>
                <a:ea typeface="+mj-ea"/>
              </a:rPr>
              <a:t>Taking over an existing farm </a:t>
            </a:r>
            <a:r>
              <a:rPr lang="en-US" sz="1600" dirty="0">
                <a:solidFill>
                  <a:srgbClr val="17375E"/>
                </a:solidFill>
                <a:ea typeface="+mj-ea"/>
              </a:rPr>
              <a:t>(4)</a:t>
            </a:r>
          </a:p>
          <a:p>
            <a:pPr lvl="2" indent="-286927">
              <a:buClr>
                <a:schemeClr val="accent1">
                  <a:lumMod val="40000"/>
                  <a:lumOff val="60000"/>
                </a:schemeClr>
              </a:buClr>
              <a:buSzPct val="104000"/>
              <a:buFont typeface="Arial" pitchFamily="34" charset="0"/>
              <a:buChar char="•"/>
            </a:pPr>
            <a:r>
              <a:rPr lang="en-US" sz="1600" dirty="0">
                <a:solidFill>
                  <a:srgbClr val="595959"/>
                </a:solidFill>
                <a:latin typeface="+mj-lt"/>
                <a:ea typeface="Calibri" panose="020F0502020204030204" pitchFamily="34" charset="0"/>
                <a:cs typeface="Times New Roman" panose="02020603050405020304" pitchFamily="18" charset="0"/>
              </a:rPr>
              <a:t>Renting a farm</a:t>
            </a:r>
          </a:p>
          <a:p>
            <a:pPr lvl="2" indent="-286927">
              <a:buClr>
                <a:schemeClr val="accent1">
                  <a:lumMod val="40000"/>
                  <a:lumOff val="60000"/>
                </a:schemeClr>
              </a:buClr>
              <a:buSzPct val="104000"/>
              <a:buFont typeface="Arial" pitchFamily="34" charset="0"/>
              <a:buChar char="•"/>
            </a:pPr>
            <a:r>
              <a:rPr lang="en-US" sz="1600" dirty="0">
                <a:solidFill>
                  <a:srgbClr val="595959"/>
                </a:solidFill>
                <a:latin typeface="+mj-lt"/>
                <a:ea typeface="Calibri" panose="020F0502020204030204" pitchFamily="34" charset="0"/>
                <a:cs typeface="Times New Roman" panose="02020603050405020304" pitchFamily="18" charset="0"/>
              </a:rPr>
              <a:t>Adoption</a:t>
            </a:r>
          </a:p>
          <a:p>
            <a:pPr indent="0">
              <a:buNone/>
            </a:pPr>
            <a:endParaRPr lang="en-US" sz="2000" b="1" dirty="0">
              <a:solidFill>
                <a:srgbClr val="17375E"/>
              </a:solidFill>
              <a:ea typeface="+mj-ea"/>
            </a:endParaRPr>
          </a:p>
          <a:p>
            <a:pPr marL="215195" indent="-215195"/>
            <a:endParaRPr lang="de-DE" sz="2000" dirty="0"/>
          </a:p>
          <a:p>
            <a:pPr marL="609720" lvl="3" indent="-215195">
              <a:spcAft>
                <a:spcPts val="753"/>
              </a:spcAft>
              <a:buClr>
                <a:schemeClr val="accent1">
                  <a:lumMod val="40000"/>
                  <a:lumOff val="60000"/>
                </a:schemeClr>
              </a:buClr>
              <a:buSzPct val="104000"/>
              <a:buFont typeface="Arial" panose="020B0604020202020204" pitchFamily="34" charset="0"/>
              <a:buChar char="•"/>
            </a:pPr>
            <a:endParaRPr lang="en-US" sz="2000" dirty="0">
              <a:solidFill>
                <a:srgbClr val="595959"/>
              </a:solidFill>
              <a:latin typeface="+mj-lt"/>
            </a:endParaRPr>
          </a:p>
          <a:p>
            <a:pPr lvl="1"/>
            <a:endParaRPr lang="de-DE" dirty="0"/>
          </a:p>
          <a:p>
            <a:pPr lvl="1"/>
            <a:r>
              <a:rPr lang="de-DE" dirty="0"/>
              <a:t> </a:t>
            </a:r>
          </a:p>
          <a:p>
            <a:endParaRPr lang="en-US" dirty="0"/>
          </a:p>
        </p:txBody>
      </p:sp>
      <p:sp>
        <p:nvSpPr>
          <p:cNvPr id="5" name="Datumsplatzhalter 4">
            <a:extLst>
              <a:ext uri="{FF2B5EF4-FFF2-40B4-BE49-F238E27FC236}">
                <a16:creationId xmlns:a16="http://schemas.microsoft.com/office/drawing/2014/main" id="{2CA4EC45-E6E6-1C45-9B4D-979E68993CDE}"/>
              </a:ext>
            </a:extLst>
          </p:cNvPr>
          <p:cNvSpPr>
            <a:spLocks noGrp="1"/>
          </p:cNvSpPr>
          <p:nvPr>
            <p:ph type="dt" sz="half" idx="2"/>
          </p:nvPr>
        </p:nvSpPr>
        <p:spPr/>
        <p:txBody>
          <a:bodyPr/>
          <a:lstStyle/>
          <a:p>
            <a:r>
              <a:rPr lang="de-DE" noProof="0"/>
              <a:t>13th October 2021</a:t>
            </a:r>
            <a:endParaRPr lang="en-US" noProof="0" dirty="0"/>
          </a:p>
        </p:txBody>
      </p:sp>
      <p:sp>
        <p:nvSpPr>
          <p:cNvPr id="6" name="Foliennummernplatzhalter 5">
            <a:extLst>
              <a:ext uri="{FF2B5EF4-FFF2-40B4-BE49-F238E27FC236}">
                <a16:creationId xmlns:a16="http://schemas.microsoft.com/office/drawing/2014/main" id="{75258685-EAA1-094C-856D-775B437F8AE0}"/>
              </a:ext>
            </a:extLst>
          </p:cNvPr>
          <p:cNvSpPr>
            <a:spLocks noGrp="1"/>
          </p:cNvSpPr>
          <p:nvPr>
            <p:ph type="sldNum" sz="quarter" idx="4"/>
          </p:nvPr>
        </p:nvSpPr>
        <p:spPr/>
        <p:txBody>
          <a:bodyPr/>
          <a:lstStyle/>
          <a:p>
            <a:fld id="{B6F15528-21DE-4FAA-801E-634DDDAF4B2B}" type="slidenum">
              <a:rPr lang="de-DE" smtClean="0"/>
              <a:pPr/>
              <a:t>5</a:t>
            </a:fld>
            <a:endParaRPr lang="de-DE" dirty="0"/>
          </a:p>
        </p:txBody>
      </p:sp>
      <p:pic>
        <p:nvPicPr>
          <p:cNvPr id="8" name="Grafik 7" descr="Ein Bild, das Gras, Kuh, draußen, Rinder- enthält.&#10;&#10;Automatisch generierte Beschreibung">
            <a:extLst>
              <a:ext uri="{FF2B5EF4-FFF2-40B4-BE49-F238E27FC236}">
                <a16:creationId xmlns:a16="http://schemas.microsoft.com/office/drawing/2014/main" id="{75973DA0-3400-BC40-9623-EF86B8BF785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747224" y="1707654"/>
            <a:ext cx="2396776" cy="2851664"/>
          </a:xfrm>
          <a:prstGeom prst="rect">
            <a:avLst/>
          </a:prstGeom>
          <a:ln>
            <a:noFill/>
          </a:ln>
          <a:effectLst/>
        </p:spPr>
      </p:pic>
      <p:sp>
        <p:nvSpPr>
          <p:cNvPr id="9" name="Abgerundetes Rechteck 8"/>
          <p:cNvSpPr/>
          <p:nvPr/>
        </p:nvSpPr>
        <p:spPr>
          <a:xfrm>
            <a:off x="4572000" y="2715766"/>
            <a:ext cx="2016224" cy="151216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marL="215195" indent="-215195">
              <a:spcBef>
                <a:spcPts val="753"/>
              </a:spcBef>
            </a:pPr>
            <a:r>
              <a:rPr lang="en-US" sz="1600" b="1" dirty="0">
                <a:solidFill>
                  <a:srgbClr val="17375E"/>
                </a:solidFill>
              </a:rPr>
              <a:t>Funding types</a:t>
            </a:r>
          </a:p>
          <a:p>
            <a:pPr lvl="1" indent="-286927">
              <a:buClr>
                <a:schemeClr val="accent1">
                  <a:lumMod val="40000"/>
                  <a:lumOff val="60000"/>
                </a:schemeClr>
              </a:buClr>
              <a:buSzPct val="104000"/>
              <a:buFont typeface="Arial" pitchFamily="34" charset="0"/>
              <a:buChar char="•"/>
            </a:pPr>
            <a:r>
              <a:rPr lang="en-US" sz="1600" dirty="0">
                <a:solidFill>
                  <a:srgbClr val="595959"/>
                </a:solidFill>
                <a:ea typeface="Calibri" panose="020F0502020204030204" pitchFamily="34" charset="0"/>
                <a:cs typeface="Times New Roman" panose="02020603050405020304" pitchFamily="18" charset="0"/>
              </a:rPr>
              <a:t>Crowd funding</a:t>
            </a:r>
          </a:p>
          <a:p>
            <a:pPr lvl="1" indent="-286927">
              <a:buClr>
                <a:schemeClr val="accent1">
                  <a:lumMod val="40000"/>
                  <a:lumOff val="60000"/>
                </a:schemeClr>
              </a:buClr>
              <a:buSzPct val="104000"/>
              <a:buFont typeface="Arial" pitchFamily="34" charset="0"/>
              <a:buChar char="•"/>
            </a:pPr>
            <a:r>
              <a:rPr lang="en-US" sz="1600" dirty="0">
                <a:solidFill>
                  <a:srgbClr val="595959"/>
                </a:solidFill>
                <a:ea typeface="Calibri" panose="020F0502020204030204" pitchFamily="34" charset="0"/>
                <a:cs typeface="Times New Roman" panose="02020603050405020304" pitchFamily="18" charset="0"/>
              </a:rPr>
              <a:t>(Personal) loan</a:t>
            </a:r>
          </a:p>
          <a:p>
            <a:pPr lvl="1" indent="-286927">
              <a:buClr>
                <a:schemeClr val="accent1">
                  <a:lumMod val="40000"/>
                  <a:lumOff val="60000"/>
                </a:schemeClr>
              </a:buClr>
              <a:buSzPct val="104000"/>
              <a:buFont typeface="Arial" pitchFamily="34" charset="0"/>
              <a:buChar char="•"/>
            </a:pPr>
            <a:r>
              <a:rPr lang="en-US" sz="1600" dirty="0">
                <a:solidFill>
                  <a:srgbClr val="595959"/>
                </a:solidFill>
                <a:ea typeface="Calibri" panose="020F0502020204030204" pitchFamily="34" charset="0"/>
                <a:cs typeface="Times New Roman" panose="02020603050405020304" pitchFamily="18" charset="0"/>
              </a:rPr>
              <a:t>Subsidies from social services</a:t>
            </a:r>
            <a:endParaRPr lang="en-US" sz="1600" b="1" dirty="0">
              <a:solidFill>
                <a:srgbClr val="17375E"/>
              </a:solidFill>
            </a:endParaRPr>
          </a:p>
        </p:txBody>
      </p:sp>
      <p:sp>
        <p:nvSpPr>
          <p:cNvPr id="7" name="Fußzeilenplatzhalter 6"/>
          <p:cNvSpPr>
            <a:spLocks noGrp="1"/>
          </p:cNvSpPr>
          <p:nvPr>
            <p:ph type="ftr" sz="quarter" idx="3"/>
          </p:nvPr>
        </p:nvSpPr>
        <p:spPr/>
        <p:txBody>
          <a:bodyPr/>
          <a:lstStyle/>
          <a:p>
            <a:r>
              <a:rPr lang="en-US" b="1"/>
              <a:t>Start-up women farmers in Germany: </a:t>
            </a:r>
            <a:r>
              <a:rPr lang="en-US" b="1" i="1"/>
              <a:t>An organic avant-garde challenging gender stereotypes? </a:t>
            </a:r>
            <a:r>
              <a:rPr lang="en-US" b="1"/>
              <a:t>- Janna Luisa Pieper</a:t>
            </a:r>
            <a:endParaRPr lang="de-DE" b="1" dirty="0"/>
          </a:p>
        </p:txBody>
      </p:sp>
    </p:spTree>
    <p:extLst>
      <p:ext uri="{BB962C8B-B14F-4D97-AF65-F5344CB8AC3E}">
        <p14:creationId xmlns:p14="http://schemas.microsoft.com/office/powerpoint/2010/main" val="1678770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2B1902-E7B1-B34F-8C98-3620B5280222}"/>
              </a:ext>
            </a:extLst>
          </p:cNvPr>
          <p:cNvSpPr>
            <a:spLocks noGrp="1"/>
          </p:cNvSpPr>
          <p:nvPr>
            <p:ph type="title"/>
          </p:nvPr>
        </p:nvSpPr>
        <p:spPr/>
        <p:txBody>
          <a:bodyPr/>
          <a:lstStyle/>
          <a:p>
            <a:r>
              <a:rPr lang="en-US" dirty="0"/>
              <a:t>Biographical background and motivation</a:t>
            </a:r>
          </a:p>
        </p:txBody>
      </p:sp>
      <p:sp>
        <p:nvSpPr>
          <p:cNvPr id="3" name="Textplatzhalter 2">
            <a:extLst>
              <a:ext uri="{FF2B5EF4-FFF2-40B4-BE49-F238E27FC236}">
                <a16:creationId xmlns:a16="http://schemas.microsoft.com/office/drawing/2014/main" id="{BC050615-D530-5845-BCF2-1AD0E12E1A2E}"/>
              </a:ext>
            </a:extLst>
          </p:cNvPr>
          <p:cNvSpPr>
            <a:spLocks noGrp="1"/>
          </p:cNvSpPr>
          <p:nvPr>
            <p:ph type="body" idx="1"/>
          </p:nvPr>
        </p:nvSpPr>
        <p:spPr>
          <a:xfrm>
            <a:off x="1250158" y="1607344"/>
            <a:ext cx="7033919" cy="2718693"/>
          </a:xfrm>
        </p:spPr>
        <p:txBody>
          <a:bodyPr/>
          <a:lstStyle/>
          <a:p>
            <a:pPr marL="215195" indent="-215195">
              <a:spcBef>
                <a:spcPts val="377"/>
              </a:spcBef>
            </a:pPr>
            <a:r>
              <a:rPr lang="en-US" sz="1600" b="1" dirty="0">
                <a:solidFill>
                  <a:srgbClr val="17375E"/>
                </a:solidFill>
                <a:ea typeface="+mj-ea"/>
              </a:rPr>
              <a:t>Agricultural experiences in childhood and youth</a:t>
            </a:r>
          </a:p>
          <a:p>
            <a:pPr marL="215195" indent="-215195">
              <a:spcBef>
                <a:spcPts val="377"/>
              </a:spcBef>
            </a:pPr>
            <a:r>
              <a:rPr lang="en-US" sz="1600" b="1" dirty="0">
                <a:solidFill>
                  <a:srgbClr val="17375E"/>
                </a:solidFill>
                <a:ea typeface="+mj-ea"/>
              </a:rPr>
              <a:t>Agricultural studies or training </a:t>
            </a:r>
            <a:r>
              <a:rPr lang="en-US" sz="1600" dirty="0">
                <a:solidFill>
                  <a:srgbClr val="17375E"/>
                </a:solidFill>
                <a:ea typeface="+mj-ea"/>
              </a:rPr>
              <a:t>(as a second career path) or </a:t>
            </a:r>
            <a:r>
              <a:rPr lang="en-US" sz="1600" b="1" dirty="0">
                <a:solidFill>
                  <a:srgbClr val="17375E"/>
                </a:solidFill>
                <a:ea typeface="+mj-ea"/>
              </a:rPr>
              <a:t>lateral entry</a:t>
            </a:r>
          </a:p>
          <a:p>
            <a:pPr marL="215195" indent="-215195">
              <a:spcBef>
                <a:spcPts val="377"/>
              </a:spcBef>
            </a:pPr>
            <a:r>
              <a:rPr lang="en-US" sz="1600" b="1" dirty="0">
                <a:solidFill>
                  <a:srgbClr val="17375E"/>
                </a:solidFill>
                <a:ea typeface="+mj-ea"/>
              </a:rPr>
              <a:t>Positive role models and experiences</a:t>
            </a:r>
          </a:p>
          <a:p>
            <a:pPr marL="215195" indent="-215195">
              <a:spcBef>
                <a:spcPts val="377"/>
              </a:spcBef>
            </a:pPr>
            <a:r>
              <a:rPr lang="en-US" sz="1600" b="1" dirty="0">
                <a:solidFill>
                  <a:srgbClr val="17375E"/>
                </a:solidFill>
                <a:ea typeface="+mj-ea"/>
              </a:rPr>
              <a:t>Political and ecological motivation, self-realization</a:t>
            </a:r>
          </a:p>
          <a:p>
            <a:pPr marL="215195" indent="-215195">
              <a:spcBef>
                <a:spcPts val="377"/>
              </a:spcBef>
            </a:pPr>
            <a:r>
              <a:rPr lang="en-US" sz="1600" b="1" dirty="0">
                <a:solidFill>
                  <a:srgbClr val="17375E"/>
                </a:solidFill>
                <a:ea typeface="+mj-ea"/>
              </a:rPr>
              <a:t>Longing for a rural idyll, </a:t>
            </a:r>
            <a:r>
              <a:rPr lang="en-US" sz="1600" b="1" i="1" dirty="0">
                <a:solidFill>
                  <a:srgbClr val="17375E"/>
                </a:solidFill>
                <a:ea typeface="+mj-ea"/>
              </a:rPr>
              <a:t>“the good life”</a:t>
            </a:r>
          </a:p>
          <a:p>
            <a:pPr marL="215195" indent="-215195">
              <a:spcBef>
                <a:spcPts val="377"/>
              </a:spcBef>
            </a:pPr>
            <a:r>
              <a:rPr lang="en-US" sz="1600" b="1" dirty="0">
                <a:solidFill>
                  <a:srgbClr val="17375E"/>
                </a:solidFill>
                <a:ea typeface="+mj-ea"/>
              </a:rPr>
              <a:t>Precarious conditions</a:t>
            </a:r>
          </a:p>
          <a:p>
            <a:pPr marL="215195" indent="-215195">
              <a:spcBef>
                <a:spcPts val="377"/>
              </a:spcBef>
            </a:pPr>
            <a:r>
              <a:rPr lang="en-US" sz="1600" b="1" dirty="0">
                <a:solidFill>
                  <a:srgbClr val="17375E"/>
                </a:solidFill>
                <a:ea typeface="+mj-ea"/>
              </a:rPr>
              <a:t>Unconventional lifestyles</a:t>
            </a:r>
          </a:p>
          <a:p>
            <a:pPr marL="215195" indent="-215195">
              <a:spcBef>
                <a:spcPts val="377"/>
              </a:spcBef>
            </a:pPr>
            <a:r>
              <a:rPr lang="en-US" sz="1600" b="1" dirty="0">
                <a:solidFill>
                  <a:srgbClr val="17375E"/>
                </a:solidFill>
                <a:ea typeface="+mj-ea"/>
              </a:rPr>
              <a:t>Flexibility, autonomy and self-determination</a:t>
            </a:r>
            <a:endParaRPr lang="de-DE" sz="1600" b="1" dirty="0">
              <a:solidFill>
                <a:srgbClr val="17375E"/>
              </a:solidFill>
              <a:ea typeface="+mj-ea"/>
            </a:endParaRPr>
          </a:p>
        </p:txBody>
      </p:sp>
      <p:sp>
        <p:nvSpPr>
          <p:cNvPr id="5" name="Datumsplatzhalter 4">
            <a:extLst>
              <a:ext uri="{FF2B5EF4-FFF2-40B4-BE49-F238E27FC236}">
                <a16:creationId xmlns:a16="http://schemas.microsoft.com/office/drawing/2014/main" id="{2CA4EC45-E6E6-1C45-9B4D-979E68993CDE}"/>
              </a:ext>
            </a:extLst>
          </p:cNvPr>
          <p:cNvSpPr>
            <a:spLocks noGrp="1"/>
          </p:cNvSpPr>
          <p:nvPr>
            <p:ph type="dt" sz="half" idx="2"/>
          </p:nvPr>
        </p:nvSpPr>
        <p:spPr/>
        <p:txBody>
          <a:bodyPr/>
          <a:lstStyle/>
          <a:p>
            <a:r>
              <a:rPr lang="de-DE" noProof="0"/>
              <a:t>13th October 2021</a:t>
            </a:r>
            <a:endParaRPr lang="en-US" noProof="0" dirty="0"/>
          </a:p>
        </p:txBody>
      </p:sp>
      <p:sp>
        <p:nvSpPr>
          <p:cNvPr id="6" name="Foliennummernplatzhalter 5">
            <a:extLst>
              <a:ext uri="{FF2B5EF4-FFF2-40B4-BE49-F238E27FC236}">
                <a16:creationId xmlns:a16="http://schemas.microsoft.com/office/drawing/2014/main" id="{75258685-EAA1-094C-856D-775B437F8AE0}"/>
              </a:ext>
            </a:extLst>
          </p:cNvPr>
          <p:cNvSpPr>
            <a:spLocks noGrp="1"/>
          </p:cNvSpPr>
          <p:nvPr>
            <p:ph type="sldNum" sz="quarter" idx="4"/>
          </p:nvPr>
        </p:nvSpPr>
        <p:spPr/>
        <p:txBody>
          <a:bodyPr/>
          <a:lstStyle/>
          <a:p>
            <a:fld id="{B6F15528-21DE-4FAA-801E-634DDDAF4B2B}" type="slidenum">
              <a:rPr lang="de-DE" smtClean="0"/>
              <a:pPr/>
              <a:t>6</a:t>
            </a:fld>
            <a:endParaRPr lang="de-DE" dirty="0"/>
          </a:p>
        </p:txBody>
      </p:sp>
      <p:sp>
        <p:nvSpPr>
          <p:cNvPr id="8" name="Abgerundete rechteckige Legende 7"/>
          <p:cNvSpPr/>
          <p:nvPr/>
        </p:nvSpPr>
        <p:spPr>
          <a:xfrm>
            <a:off x="6732240" y="2283718"/>
            <a:ext cx="2332869" cy="2376545"/>
          </a:xfrm>
          <a:prstGeom prst="wedgeRoundRectCallout">
            <a:avLst>
              <a:gd name="adj1" fmla="val -69232"/>
              <a:gd name="adj2" fmla="val 16467"/>
              <a:gd name="adj3" fmla="val 16667"/>
            </a:avLst>
          </a:prstGeom>
          <a:solidFill>
            <a:schemeClr val="accent6">
              <a:lumMod val="75000"/>
              <a:alpha val="50000"/>
            </a:schemeClr>
          </a:solidFill>
        </p:spPr>
        <p:style>
          <a:lnRef idx="3">
            <a:schemeClr val="lt1"/>
          </a:lnRef>
          <a:fillRef idx="1">
            <a:schemeClr val="accent1"/>
          </a:fillRef>
          <a:effectRef idx="1">
            <a:schemeClr val="accent1"/>
          </a:effectRef>
          <a:fontRef idx="minor">
            <a:schemeClr val="lt1"/>
          </a:fontRef>
        </p:style>
        <p:txBody>
          <a:bodyPr lIns="57386" tIns="28692" rIns="57386" bIns="28692" rtlCol="0" anchor="ctr"/>
          <a:lstStyle/>
          <a:p>
            <a:pPr algn="ctr">
              <a:spcBef>
                <a:spcPts val="753"/>
              </a:spcBef>
            </a:pPr>
            <a:r>
              <a:rPr lang="en-US" sz="1500" b="1" i="1" dirty="0">
                <a:solidFill>
                  <a:schemeClr val="bg1"/>
                </a:solidFill>
                <a:cs typeface=""/>
              </a:rPr>
              <a:t>“If we decide in 20 years, we don't want a farm anymore, then we sell it, then we don't do it, then we do something else. So, no one tells us what to do” </a:t>
            </a:r>
          </a:p>
          <a:p>
            <a:pPr algn="ctr">
              <a:spcBef>
                <a:spcPts val="753"/>
              </a:spcBef>
            </a:pPr>
            <a:r>
              <a:rPr lang="en-US" sz="1500" dirty="0">
                <a:solidFill>
                  <a:schemeClr val="bg1"/>
                </a:solidFill>
                <a:cs typeface=""/>
              </a:rPr>
              <a:t>(Elsa, 43, farm manager)</a:t>
            </a:r>
            <a:endParaRPr lang="de-DE" sz="1500" dirty="0">
              <a:ea typeface="Calibri" panose="020F0502020204030204" pitchFamily="34" charset="0"/>
              <a:cs typeface="Calibri" panose="020F0502020204030204" pitchFamily="34" charset="0"/>
            </a:endParaRPr>
          </a:p>
        </p:txBody>
      </p:sp>
      <p:sp>
        <p:nvSpPr>
          <p:cNvPr id="7" name="Fußzeilenplatzhalter 6"/>
          <p:cNvSpPr>
            <a:spLocks noGrp="1"/>
          </p:cNvSpPr>
          <p:nvPr>
            <p:ph type="ftr" sz="quarter" idx="3"/>
          </p:nvPr>
        </p:nvSpPr>
        <p:spPr/>
        <p:txBody>
          <a:bodyPr/>
          <a:lstStyle/>
          <a:p>
            <a:r>
              <a:rPr lang="en-US" b="1"/>
              <a:t>Start-up women farmers in Germany: </a:t>
            </a:r>
            <a:r>
              <a:rPr lang="en-US" b="1" i="1"/>
              <a:t>An organic avant-garde challenging gender stereotypes? </a:t>
            </a:r>
            <a:r>
              <a:rPr lang="en-US" b="1"/>
              <a:t>- Janna Luisa Pieper</a:t>
            </a:r>
            <a:endParaRPr lang="de-DE" b="1" dirty="0"/>
          </a:p>
        </p:txBody>
      </p:sp>
    </p:spTree>
    <p:extLst>
      <p:ext uri="{BB962C8B-B14F-4D97-AF65-F5344CB8AC3E}">
        <p14:creationId xmlns:p14="http://schemas.microsoft.com/office/powerpoint/2010/main" val="3587384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2B1902-E7B1-B34F-8C98-3620B5280222}"/>
              </a:ext>
            </a:extLst>
          </p:cNvPr>
          <p:cNvSpPr>
            <a:spLocks noGrp="1"/>
          </p:cNvSpPr>
          <p:nvPr>
            <p:ph type="title"/>
          </p:nvPr>
        </p:nvSpPr>
        <p:spPr/>
        <p:txBody>
          <a:bodyPr/>
          <a:lstStyle/>
          <a:p>
            <a:r>
              <a:rPr lang="en-US" dirty="0"/>
              <a:t>Farming style and philosophy </a:t>
            </a:r>
          </a:p>
        </p:txBody>
      </p:sp>
      <p:sp>
        <p:nvSpPr>
          <p:cNvPr id="3" name="Textplatzhalter 2">
            <a:extLst>
              <a:ext uri="{FF2B5EF4-FFF2-40B4-BE49-F238E27FC236}">
                <a16:creationId xmlns:a16="http://schemas.microsoft.com/office/drawing/2014/main" id="{BC050615-D530-5845-BCF2-1AD0E12E1A2E}"/>
              </a:ext>
            </a:extLst>
          </p:cNvPr>
          <p:cNvSpPr>
            <a:spLocks noGrp="1"/>
          </p:cNvSpPr>
          <p:nvPr>
            <p:ph type="body" idx="1"/>
          </p:nvPr>
        </p:nvSpPr>
        <p:spPr>
          <a:xfrm>
            <a:off x="1250158" y="1607345"/>
            <a:ext cx="7033919" cy="3311163"/>
          </a:xfrm>
        </p:spPr>
        <p:txBody>
          <a:bodyPr/>
          <a:lstStyle/>
          <a:p>
            <a:pPr marL="215195" indent="-215195"/>
            <a:r>
              <a:rPr lang="en-US" sz="1800" b="1" dirty="0">
                <a:solidFill>
                  <a:srgbClr val="17375E"/>
                </a:solidFill>
                <a:ea typeface="+mj-ea"/>
              </a:rPr>
              <a:t>Organic farming with direct marketing</a:t>
            </a:r>
          </a:p>
          <a:p>
            <a:pPr marL="215195" indent="-215195"/>
            <a:r>
              <a:rPr lang="en-US" sz="1800" b="1" dirty="0">
                <a:solidFill>
                  <a:srgbClr val="17375E"/>
                </a:solidFill>
                <a:ea typeface="+mj-ea"/>
              </a:rPr>
              <a:t>Labor intensive</a:t>
            </a:r>
          </a:p>
          <a:p>
            <a:pPr marL="215195" indent="-215195"/>
            <a:r>
              <a:rPr lang="en-US" sz="1800" b="1" dirty="0" err="1">
                <a:solidFill>
                  <a:srgbClr val="17375E"/>
                </a:solidFill>
                <a:ea typeface="+mj-ea"/>
              </a:rPr>
              <a:t>Pluriactivity</a:t>
            </a:r>
            <a:endParaRPr lang="en-US" sz="1800" b="1" dirty="0">
              <a:solidFill>
                <a:srgbClr val="17375E"/>
              </a:solidFill>
              <a:ea typeface="+mj-ea"/>
            </a:endParaRPr>
          </a:p>
          <a:p>
            <a:pPr marL="215195" indent="-215195"/>
            <a:r>
              <a:rPr lang="en-US" sz="1800" b="1" dirty="0">
                <a:solidFill>
                  <a:srgbClr val="17375E"/>
                </a:solidFill>
                <a:ea typeface="+mj-ea"/>
              </a:rPr>
              <a:t>Innovative business concepts</a:t>
            </a:r>
          </a:p>
          <a:p>
            <a:pPr marL="215195" indent="-215195"/>
            <a:r>
              <a:rPr lang="en-US" sz="1800" b="1" dirty="0">
                <a:solidFill>
                  <a:srgbClr val="17375E"/>
                </a:solidFill>
                <a:ea typeface="+mj-ea"/>
              </a:rPr>
              <a:t>Most important agricultural values:</a:t>
            </a:r>
          </a:p>
          <a:p>
            <a:pPr marL="572678" lvl="1" indent="-285750">
              <a:buFont typeface="Arial" pitchFamily="34" charset="0"/>
              <a:buChar char="•"/>
            </a:pPr>
            <a:r>
              <a:rPr lang="en-US" sz="1500" b="1" dirty="0">
                <a:solidFill>
                  <a:srgbClr val="17375E"/>
                </a:solidFill>
                <a:ea typeface="+mj-ea"/>
              </a:rPr>
              <a:t>Autonomy</a:t>
            </a:r>
          </a:p>
          <a:p>
            <a:pPr marL="572678" lvl="1" indent="-285750">
              <a:buFont typeface="Arial" pitchFamily="34" charset="0"/>
              <a:buChar char="•"/>
            </a:pPr>
            <a:r>
              <a:rPr lang="en-US" sz="1500" b="1" dirty="0">
                <a:solidFill>
                  <a:srgbClr val="17375E"/>
                </a:solidFill>
                <a:ea typeface="+mj-ea"/>
              </a:rPr>
              <a:t>Animal welfare</a:t>
            </a:r>
          </a:p>
          <a:p>
            <a:pPr marL="572678" lvl="1" indent="-285750">
              <a:buFont typeface="Arial" pitchFamily="34" charset="0"/>
              <a:buChar char="•"/>
            </a:pPr>
            <a:r>
              <a:rPr lang="en-US" sz="1500" b="1" dirty="0">
                <a:solidFill>
                  <a:srgbClr val="17375E"/>
                </a:solidFill>
                <a:ea typeface="+mj-ea"/>
              </a:rPr>
              <a:t>Quality &gt; quantity</a:t>
            </a:r>
          </a:p>
          <a:p>
            <a:pPr marL="572678" lvl="1" indent="-285750">
              <a:buFont typeface="Arial" pitchFamily="34" charset="0"/>
              <a:buChar char="•"/>
            </a:pPr>
            <a:r>
              <a:rPr lang="en-US" sz="1500" b="1" dirty="0">
                <a:solidFill>
                  <a:srgbClr val="17375E"/>
                </a:solidFill>
                <a:ea typeface="+mj-ea"/>
              </a:rPr>
              <a:t>Care for ecosystem/animals/people</a:t>
            </a:r>
          </a:p>
          <a:p>
            <a:pPr marL="215195" indent="-215195">
              <a:spcBef>
                <a:spcPts val="300"/>
              </a:spcBef>
            </a:pPr>
            <a:r>
              <a:rPr lang="en-US" sz="1800" b="1" dirty="0">
                <a:solidFill>
                  <a:srgbClr val="17375E"/>
                </a:solidFill>
                <a:ea typeface="+mj-ea"/>
              </a:rPr>
              <a:t>Biggest concern: Climate change</a:t>
            </a:r>
          </a:p>
          <a:p>
            <a:pPr marL="215195" indent="-215195">
              <a:spcBef>
                <a:spcPts val="753"/>
              </a:spcBef>
            </a:pPr>
            <a:endParaRPr lang="en-US" sz="1800" b="1" dirty="0">
              <a:solidFill>
                <a:srgbClr val="17375E"/>
              </a:solidFill>
              <a:ea typeface="+mj-ea"/>
            </a:endParaRPr>
          </a:p>
        </p:txBody>
      </p:sp>
      <p:sp>
        <p:nvSpPr>
          <p:cNvPr id="5" name="Datumsplatzhalter 4">
            <a:extLst>
              <a:ext uri="{FF2B5EF4-FFF2-40B4-BE49-F238E27FC236}">
                <a16:creationId xmlns:a16="http://schemas.microsoft.com/office/drawing/2014/main" id="{2CA4EC45-E6E6-1C45-9B4D-979E68993CDE}"/>
              </a:ext>
            </a:extLst>
          </p:cNvPr>
          <p:cNvSpPr>
            <a:spLocks noGrp="1"/>
          </p:cNvSpPr>
          <p:nvPr>
            <p:ph type="dt" sz="half" idx="2"/>
          </p:nvPr>
        </p:nvSpPr>
        <p:spPr/>
        <p:txBody>
          <a:bodyPr/>
          <a:lstStyle/>
          <a:p>
            <a:r>
              <a:rPr lang="de-DE" noProof="0"/>
              <a:t>13th October 2021</a:t>
            </a:r>
            <a:endParaRPr lang="en-US" noProof="0" dirty="0"/>
          </a:p>
        </p:txBody>
      </p:sp>
      <p:sp>
        <p:nvSpPr>
          <p:cNvPr id="6" name="Foliennummernplatzhalter 5">
            <a:extLst>
              <a:ext uri="{FF2B5EF4-FFF2-40B4-BE49-F238E27FC236}">
                <a16:creationId xmlns:a16="http://schemas.microsoft.com/office/drawing/2014/main" id="{75258685-EAA1-094C-856D-775B437F8AE0}"/>
              </a:ext>
            </a:extLst>
          </p:cNvPr>
          <p:cNvSpPr>
            <a:spLocks noGrp="1"/>
          </p:cNvSpPr>
          <p:nvPr>
            <p:ph type="sldNum" sz="quarter" idx="4"/>
          </p:nvPr>
        </p:nvSpPr>
        <p:spPr/>
        <p:txBody>
          <a:bodyPr/>
          <a:lstStyle/>
          <a:p>
            <a:fld id="{B6F15528-21DE-4FAA-801E-634DDDAF4B2B}" type="slidenum">
              <a:rPr lang="de-DE" smtClean="0"/>
              <a:pPr/>
              <a:t>7</a:t>
            </a:fld>
            <a:endParaRPr lang="de-DE" dirty="0"/>
          </a:p>
        </p:txBody>
      </p:sp>
      <p:sp>
        <p:nvSpPr>
          <p:cNvPr id="7" name="Abgerundete rechteckige Legende 6"/>
          <p:cNvSpPr/>
          <p:nvPr/>
        </p:nvSpPr>
        <p:spPr>
          <a:xfrm>
            <a:off x="5787136" y="1560738"/>
            <a:ext cx="2987207" cy="2772027"/>
          </a:xfrm>
          <a:prstGeom prst="wedgeRoundRectCallout">
            <a:avLst>
              <a:gd name="adj1" fmla="val -60023"/>
              <a:gd name="adj2" fmla="val -34294"/>
              <a:gd name="adj3" fmla="val 16667"/>
            </a:avLst>
          </a:prstGeom>
          <a:solidFill>
            <a:schemeClr val="accent3">
              <a:lumMod val="75000"/>
              <a:alpha val="58000"/>
            </a:schemeClr>
          </a:solidFill>
        </p:spPr>
        <p:style>
          <a:lnRef idx="3">
            <a:schemeClr val="lt1"/>
          </a:lnRef>
          <a:fillRef idx="1">
            <a:schemeClr val="accent1"/>
          </a:fillRef>
          <a:effectRef idx="1">
            <a:schemeClr val="accent1"/>
          </a:effectRef>
          <a:fontRef idx="minor">
            <a:schemeClr val="lt1"/>
          </a:fontRef>
        </p:style>
        <p:txBody>
          <a:bodyPr lIns="57386" tIns="28692" rIns="57386" bIns="28692" rtlCol="0" anchor="ctr"/>
          <a:lstStyle/>
          <a:p>
            <a:pPr algn="ctr"/>
            <a:r>
              <a:rPr lang="en-US" sz="1500" b="1" i="1" dirty="0">
                <a:solidFill>
                  <a:schemeClr val="bg1"/>
                </a:solidFill>
              </a:rPr>
              <a:t>"I want to farm with respect for everything, both for the people who eat my food and for the animals that make it all possible for me here in the first place. As well as for the environment and the soil, which make it possible for me to keep animals and that I can produce anything at all."  </a:t>
            </a:r>
          </a:p>
          <a:p>
            <a:pPr algn="ctr">
              <a:spcBef>
                <a:spcPts val="600"/>
              </a:spcBef>
            </a:pPr>
            <a:r>
              <a:rPr lang="en-US" sz="1500" dirty="0">
                <a:solidFill>
                  <a:schemeClr val="bg1"/>
                </a:solidFill>
              </a:rPr>
              <a:t>(Eva, 29, farm manager)</a:t>
            </a:r>
          </a:p>
        </p:txBody>
      </p:sp>
      <p:sp>
        <p:nvSpPr>
          <p:cNvPr id="8" name="Fußzeilenplatzhalter 7"/>
          <p:cNvSpPr>
            <a:spLocks noGrp="1"/>
          </p:cNvSpPr>
          <p:nvPr>
            <p:ph type="ftr" sz="quarter" idx="3"/>
          </p:nvPr>
        </p:nvSpPr>
        <p:spPr/>
        <p:txBody>
          <a:bodyPr/>
          <a:lstStyle/>
          <a:p>
            <a:r>
              <a:rPr lang="en-US" b="1"/>
              <a:t>Start-up women farmers in Germany: </a:t>
            </a:r>
            <a:r>
              <a:rPr lang="en-US" b="1" i="1"/>
              <a:t>An organic avant-garde challenging gender stereotypes? </a:t>
            </a:r>
            <a:r>
              <a:rPr lang="en-US" b="1"/>
              <a:t>- Janna Luisa Pieper</a:t>
            </a:r>
            <a:endParaRPr lang="de-DE" b="1" dirty="0"/>
          </a:p>
        </p:txBody>
      </p:sp>
    </p:spTree>
    <p:extLst>
      <p:ext uri="{BB962C8B-B14F-4D97-AF65-F5344CB8AC3E}">
        <p14:creationId xmlns:p14="http://schemas.microsoft.com/office/powerpoint/2010/main" val="1773165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2B1902-E7B1-B34F-8C98-3620B5280222}"/>
              </a:ext>
            </a:extLst>
          </p:cNvPr>
          <p:cNvSpPr>
            <a:spLocks noGrp="1"/>
          </p:cNvSpPr>
          <p:nvPr>
            <p:ph type="title"/>
          </p:nvPr>
        </p:nvSpPr>
        <p:spPr/>
        <p:txBody>
          <a:bodyPr/>
          <a:lstStyle/>
          <a:p>
            <a:r>
              <a:rPr lang="en-US" dirty="0"/>
              <a:t>Farming style and philosophy</a:t>
            </a:r>
          </a:p>
        </p:txBody>
      </p:sp>
      <p:sp>
        <p:nvSpPr>
          <p:cNvPr id="3" name="Textplatzhalter 2">
            <a:extLst>
              <a:ext uri="{FF2B5EF4-FFF2-40B4-BE49-F238E27FC236}">
                <a16:creationId xmlns:a16="http://schemas.microsoft.com/office/drawing/2014/main" id="{BC050615-D530-5845-BCF2-1AD0E12E1A2E}"/>
              </a:ext>
            </a:extLst>
          </p:cNvPr>
          <p:cNvSpPr>
            <a:spLocks noGrp="1"/>
          </p:cNvSpPr>
          <p:nvPr>
            <p:ph type="body" idx="1"/>
          </p:nvPr>
        </p:nvSpPr>
        <p:spPr>
          <a:xfrm>
            <a:off x="1250158" y="1607345"/>
            <a:ext cx="7033919" cy="2880276"/>
          </a:xfrm>
        </p:spPr>
        <p:txBody>
          <a:bodyPr/>
          <a:lstStyle/>
          <a:p>
            <a:pPr marL="215195" indent="-215195"/>
            <a:r>
              <a:rPr lang="en-US" sz="1800" b="1" dirty="0">
                <a:solidFill>
                  <a:schemeClr val="tx1">
                    <a:lumMod val="50000"/>
                    <a:lumOff val="50000"/>
                  </a:schemeClr>
                </a:solidFill>
                <a:ea typeface="+mj-ea"/>
              </a:rPr>
              <a:t>Organic farming with direct marketing</a:t>
            </a:r>
          </a:p>
          <a:p>
            <a:pPr marL="215195" indent="-215195"/>
            <a:r>
              <a:rPr lang="en-US" sz="1800" b="1" dirty="0">
                <a:solidFill>
                  <a:schemeClr val="tx1">
                    <a:lumMod val="50000"/>
                    <a:lumOff val="50000"/>
                  </a:schemeClr>
                </a:solidFill>
                <a:ea typeface="+mj-ea"/>
              </a:rPr>
              <a:t>Labor intensive</a:t>
            </a:r>
          </a:p>
          <a:p>
            <a:pPr marL="215195" indent="-215195"/>
            <a:r>
              <a:rPr lang="en-US" sz="1800" b="1" dirty="0" err="1">
                <a:solidFill>
                  <a:schemeClr val="tx1">
                    <a:lumMod val="50000"/>
                    <a:lumOff val="50000"/>
                  </a:schemeClr>
                </a:solidFill>
                <a:ea typeface="+mj-ea"/>
              </a:rPr>
              <a:t>Pluriactivity</a:t>
            </a:r>
            <a:endParaRPr lang="en-US" sz="1800" b="1" dirty="0">
              <a:solidFill>
                <a:schemeClr val="tx1">
                  <a:lumMod val="50000"/>
                  <a:lumOff val="50000"/>
                </a:schemeClr>
              </a:solidFill>
              <a:ea typeface="+mj-ea"/>
            </a:endParaRPr>
          </a:p>
          <a:p>
            <a:pPr marL="215195" indent="-215195"/>
            <a:r>
              <a:rPr lang="en-US" sz="1800" b="1" dirty="0">
                <a:solidFill>
                  <a:schemeClr val="tx1">
                    <a:lumMod val="50000"/>
                    <a:lumOff val="50000"/>
                  </a:schemeClr>
                </a:solidFill>
                <a:ea typeface="+mj-ea"/>
              </a:rPr>
              <a:t>Innovative business concepts</a:t>
            </a:r>
          </a:p>
          <a:p>
            <a:pPr marL="215195" indent="-215195"/>
            <a:r>
              <a:rPr lang="en-US" sz="1800" b="1" dirty="0">
                <a:solidFill>
                  <a:schemeClr val="tx1">
                    <a:lumMod val="50000"/>
                    <a:lumOff val="50000"/>
                  </a:schemeClr>
                </a:solidFill>
                <a:ea typeface="+mj-ea"/>
              </a:rPr>
              <a:t>Most important agricultural values:</a:t>
            </a:r>
          </a:p>
          <a:p>
            <a:pPr marL="572678" lvl="1" indent="-285750">
              <a:buFont typeface="Arial" pitchFamily="34" charset="0"/>
              <a:buChar char="•"/>
            </a:pPr>
            <a:r>
              <a:rPr lang="en-US" sz="1500" b="1" dirty="0">
                <a:solidFill>
                  <a:schemeClr val="tx1">
                    <a:lumMod val="50000"/>
                    <a:lumOff val="50000"/>
                  </a:schemeClr>
                </a:solidFill>
                <a:ea typeface="+mj-ea"/>
              </a:rPr>
              <a:t>Autonomy</a:t>
            </a:r>
          </a:p>
          <a:p>
            <a:pPr marL="572678" lvl="1" indent="-285750">
              <a:buFont typeface="Arial" pitchFamily="34" charset="0"/>
              <a:buChar char="•"/>
            </a:pPr>
            <a:r>
              <a:rPr lang="en-US" sz="1500" b="1" dirty="0">
                <a:solidFill>
                  <a:schemeClr val="tx1">
                    <a:lumMod val="50000"/>
                    <a:lumOff val="50000"/>
                  </a:schemeClr>
                </a:solidFill>
                <a:ea typeface="+mj-ea"/>
              </a:rPr>
              <a:t>Animal welfare</a:t>
            </a:r>
          </a:p>
          <a:p>
            <a:pPr marL="572678" lvl="1" indent="-285750">
              <a:buFont typeface="Arial" pitchFamily="34" charset="0"/>
              <a:buChar char="•"/>
            </a:pPr>
            <a:r>
              <a:rPr lang="en-US" sz="1500" b="1" dirty="0">
                <a:solidFill>
                  <a:schemeClr val="tx1">
                    <a:lumMod val="50000"/>
                    <a:lumOff val="50000"/>
                  </a:schemeClr>
                </a:solidFill>
                <a:ea typeface="+mj-ea"/>
              </a:rPr>
              <a:t>Quality &gt; quantity</a:t>
            </a:r>
          </a:p>
          <a:p>
            <a:pPr marL="572678" lvl="1" indent="-285750">
              <a:buFont typeface="Arial" pitchFamily="34" charset="0"/>
              <a:buChar char="•"/>
            </a:pPr>
            <a:r>
              <a:rPr lang="en-US" sz="1500" b="1" dirty="0">
                <a:solidFill>
                  <a:schemeClr val="tx1">
                    <a:lumMod val="50000"/>
                    <a:lumOff val="50000"/>
                  </a:schemeClr>
                </a:solidFill>
                <a:ea typeface="+mj-ea"/>
              </a:rPr>
              <a:t>Care for ecosystem/animals/people</a:t>
            </a:r>
          </a:p>
          <a:p>
            <a:pPr marL="215195" indent="-215195">
              <a:spcBef>
                <a:spcPts val="300"/>
              </a:spcBef>
            </a:pPr>
            <a:r>
              <a:rPr lang="en-US" sz="1800" b="1" dirty="0">
                <a:solidFill>
                  <a:schemeClr val="tx1">
                    <a:lumMod val="50000"/>
                    <a:lumOff val="50000"/>
                  </a:schemeClr>
                </a:solidFill>
                <a:ea typeface="+mj-ea"/>
              </a:rPr>
              <a:t>Biggest concern: Climate change</a:t>
            </a:r>
          </a:p>
        </p:txBody>
      </p:sp>
      <p:sp>
        <p:nvSpPr>
          <p:cNvPr id="5" name="Datumsplatzhalter 4">
            <a:extLst>
              <a:ext uri="{FF2B5EF4-FFF2-40B4-BE49-F238E27FC236}">
                <a16:creationId xmlns:a16="http://schemas.microsoft.com/office/drawing/2014/main" id="{2CA4EC45-E6E6-1C45-9B4D-979E68993CDE}"/>
              </a:ext>
            </a:extLst>
          </p:cNvPr>
          <p:cNvSpPr>
            <a:spLocks noGrp="1"/>
          </p:cNvSpPr>
          <p:nvPr>
            <p:ph type="dt" sz="half" idx="2"/>
          </p:nvPr>
        </p:nvSpPr>
        <p:spPr/>
        <p:txBody>
          <a:bodyPr/>
          <a:lstStyle/>
          <a:p>
            <a:r>
              <a:rPr lang="de-DE" noProof="0"/>
              <a:t>13th October 2021</a:t>
            </a:r>
            <a:endParaRPr lang="en-US" noProof="0" dirty="0"/>
          </a:p>
        </p:txBody>
      </p:sp>
      <p:sp>
        <p:nvSpPr>
          <p:cNvPr id="6" name="Foliennummernplatzhalter 5">
            <a:extLst>
              <a:ext uri="{FF2B5EF4-FFF2-40B4-BE49-F238E27FC236}">
                <a16:creationId xmlns:a16="http://schemas.microsoft.com/office/drawing/2014/main" id="{75258685-EAA1-094C-856D-775B437F8AE0}"/>
              </a:ext>
            </a:extLst>
          </p:cNvPr>
          <p:cNvSpPr>
            <a:spLocks noGrp="1"/>
          </p:cNvSpPr>
          <p:nvPr>
            <p:ph type="sldNum" sz="quarter" idx="4"/>
          </p:nvPr>
        </p:nvSpPr>
        <p:spPr/>
        <p:txBody>
          <a:bodyPr/>
          <a:lstStyle/>
          <a:p>
            <a:fld id="{B6F15528-21DE-4FAA-801E-634DDDAF4B2B}" type="slidenum">
              <a:rPr lang="de-DE" smtClean="0"/>
              <a:pPr/>
              <a:t>8</a:t>
            </a:fld>
            <a:endParaRPr lang="de-DE" dirty="0"/>
          </a:p>
        </p:txBody>
      </p:sp>
      <p:sp>
        <p:nvSpPr>
          <p:cNvPr id="7" name="Geschweifte Klammer rechts 6"/>
          <p:cNvSpPr/>
          <p:nvPr/>
        </p:nvSpPr>
        <p:spPr>
          <a:xfrm>
            <a:off x="5436096" y="1635646"/>
            <a:ext cx="303784" cy="2902182"/>
          </a:xfrm>
          <a:prstGeom prst="rightBrace">
            <a:avLst>
              <a:gd name="adj1" fmla="val 8333"/>
              <a:gd name="adj2" fmla="val 25413"/>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lIns="57386" tIns="28692" rIns="57386" bIns="28692" rtlCol="0" anchor="ctr"/>
          <a:lstStyle/>
          <a:p>
            <a:pPr algn="ctr"/>
            <a:endParaRPr lang="de-DE"/>
          </a:p>
        </p:txBody>
      </p:sp>
      <p:sp>
        <p:nvSpPr>
          <p:cNvPr id="8" name="Abgerundetes Rechteck 7"/>
          <p:cNvSpPr/>
          <p:nvPr/>
        </p:nvSpPr>
        <p:spPr>
          <a:xfrm>
            <a:off x="6286446" y="1370078"/>
            <a:ext cx="2631613" cy="1860675"/>
          </a:xfrm>
          <a:prstGeom prst="roundRect">
            <a:avLst/>
          </a:prstGeom>
          <a:ln w="57150">
            <a:solidFill>
              <a:schemeClr val="accent3">
                <a:lumMod val="75000"/>
              </a:schemeClr>
            </a:solidFill>
          </a:ln>
        </p:spPr>
        <p:style>
          <a:lnRef idx="2">
            <a:schemeClr val="accent1"/>
          </a:lnRef>
          <a:fillRef idx="1">
            <a:schemeClr val="lt1"/>
          </a:fillRef>
          <a:effectRef idx="0">
            <a:schemeClr val="accent1"/>
          </a:effectRef>
          <a:fontRef idx="minor">
            <a:schemeClr val="dk1"/>
          </a:fontRef>
        </p:style>
        <p:txBody>
          <a:bodyPr lIns="57386" tIns="28692" rIns="57386" bIns="28692" rtlCol="0" anchor="ctr"/>
          <a:lstStyle/>
          <a:p>
            <a:pPr algn="ctr"/>
            <a:r>
              <a:rPr lang="en-US" sz="1800" b="1" dirty="0">
                <a:solidFill>
                  <a:srgbClr val="17375E"/>
                </a:solidFill>
                <a:latin typeface="+mj-lt"/>
                <a:ea typeface="+mj-ea"/>
                <a:cs typeface=""/>
              </a:rPr>
              <a:t>Many aspects fit into the </a:t>
            </a:r>
          </a:p>
          <a:p>
            <a:pPr algn="ctr"/>
            <a:r>
              <a:rPr lang="en-US" sz="1800" b="1" i="1" dirty="0">
                <a:solidFill>
                  <a:srgbClr val="17375E"/>
                </a:solidFill>
                <a:latin typeface="+mj-lt"/>
                <a:ea typeface="+mj-ea"/>
                <a:cs typeface=""/>
              </a:rPr>
              <a:t>“peasant condition” </a:t>
            </a:r>
          </a:p>
          <a:p>
            <a:pPr algn="ctr"/>
            <a:r>
              <a:rPr lang="en-US" b="1" dirty="0">
                <a:solidFill>
                  <a:srgbClr val="17375E"/>
                </a:solidFill>
                <a:latin typeface="+mj-lt"/>
                <a:ea typeface="+mj-ea"/>
                <a:cs typeface=""/>
              </a:rPr>
              <a:t>(van der </a:t>
            </a:r>
            <a:r>
              <a:rPr lang="en-US" b="1" dirty="0" err="1">
                <a:solidFill>
                  <a:srgbClr val="17375E"/>
                </a:solidFill>
                <a:latin typeface="+mj-lt"/>
                <a:ea typeface="+mj-ea"/>
                <a:cs typeface=""/>
              </a:rPr>
              <a:t>Ploeg</a:t>
            </a:r>
            <a:r>
              <a:rPr lang="en-US" b="1" dirty="0">
                <a:solidFill>
                  <a:srgbClr val="17375E"/>
                </a:solidFill>
                <a:latin typeface="+mj-lt"/>
                <a:ea typeface="+mj-ea"/>
                <a:cs typeface=""/>
              </a:rPr>
              <a:t> 2008)</a:t>
            </a:r>
          </a:p>
          <a:p>
            <a:pPr algn="ctr">
              <a:spcBef>
                <a:spcPts val="1130"/>
              </a:spcBef>
            </a:pPr>
            <a:r>
              <a:rPr lang="en-US" sz="1800" b="1" dirty="0">
                <a:solidFill>
                  <a:schemeClr val="accent3">
                    <a:lumMod val="75000"/>
                  </a:schemeClr>
                </a:solidFill>
                <a:latin typeface="+mj-lt"/>
                <a:sym typeface="Wingdings" pitchFamily="2" charset="2"/>
              </a:rPr>
              <a:t>(female) </a:t>
            </a:r>
            <a:r>
              <a:rPr lang="en-US" sz="1800" b="1" dirty="0">
                <a:solidFill>
                  <a:schemeClr val="accent3">
                    <a:lumMod val="75000"/>
                  </a:schemeClr>
                </a:solidFill>
                <a:latin typeface="+mj-lt"/>
              </a:rPr>
              <a:t>Start-up </a:t>
            </a:r>
            <a:r>
              <a:rPr lang="en-US" sz="1800" b="1" i="1" dirty="0">
                <a:solidFill>
                  <a:schemeClr val="accent3">
                    <a:lumMod val="75000"/>
                  </a:schemeClr>
                </a:solidFill>
                <a:latin typeface="+mj-lt"/>
              </a:rPr>
              <a:t>Peasants</a:t>
            </a:r>
            <a:r>
              <a:rPr lang="en-US" sz="1800" b="1" dirty="0">
                <a:solidFill>
                  <a:schemeClr val="accent3">
                    <a:lumMod val="75000"/>
                  </a:schemeClr>
                </a:solidFill>
                <a:latin typeface="+mj-lt"/>
              </a:rPr>
              <a:t>?</a:t>
            </a:r>
          </a:p>
        </p:txBody>
      </p:sp>
      <p:sp>
        <p:nvSpPr>
          <p:cNvPr id="9" name="Geschweifte Klammer rechts 8"/>
          <p:cNvSpPr/>
          <p:nvPr/>
        </p:nvSpPr>
        <p:spPr>
          <a:xfrm>
            <a:off x="5860268" y="1660299"/>
            <a:ext cx="303784" cy="2884481"/>
          </a:xfrm>
          <a:prstGeom prst="rightBrace">
            <a:avLst>
              <a:gd name="adj1" fmla="val 8333"/>
              <a:gd name="adj2" fmla="val 77120"/>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lIns="57386" tIns="28692" rIns="57386" bIns="28692" rtlCol="0" anchor="ctr"/>
          <a:lstStyle/>
          <a:p>
            <a:pPr algn="ctr"/>
            <a:endParaRPr lang="de-DE"/>
          </a:p>
        </p:txBody>
      </p:sp>
      <p:sp>
        <p:nvSpPr>
          <p:cNvPr id="10" name="Abgerundetes Rechteck 9"/>
          <p:cNvSpPr/>
          <p:nvPr/>
        </p:nvSpPr>
        <p:spPr>
          <a:xfrm>
            <a:off x="6300192" y="3341674"/>
            <a:ext cx="2604123" cy="1378783"/>
          </a:xfrm>
          <a:prstGeom prst="roundRect">
            <a:avLst/>
          </a:prstGeom>
          <a:ln w="57150">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lIns="57386" tIns="28692" rIns="57386" bIns="28692" rtlCol="0" anchor="ctr"/>
          <a:lstStyle/>
          <a:p>
            <a:pPr algn="ctr">
              <a:spcBef>
                <a:spcPts val="1130"/>
              </a:spcBef>
            </a:pPr>
            <a:r>
              <a:rPr lang="en-US" sz="1800" b="1" dirty="0">
                <a:solidFill>
                  <a:schemeClr val="accent6">
                    <a:lumMod val="75000"/>
                  </a:schemeClr>
                </a:solidFill>
                <a:latin typeface="+mj-lt"/>
                <a:sym typeface="Wingdings" pitchFamily="2" charset="2"/>
              </a:rPr>
              <a:t></a:t>
            </a:r>
            <a:r>
              <a:rPr lang="en-US" sz="1800" b="1" dirty="0">
                <a:solidFill>
                  <a:schemeClr val="accent6">
                    <a:lumMod val="75000"/>
                  </a:schemeClr>
                </a:solidFill>
                <a:latin typeface="+mj-lt"/>
              </a:rPr>
              <a:t>Care practices?</a:t>
            </a:r>
          </a:p>
          <a:p>
            <a:pPr marL="0" lvl="1" algn="ctr"/>
            <a:r>
              <a:rPr lang="en-US" sz="1800" b="1" i="1" dirty="0">
                <a:solidFill>
                  <a:srgbClr val="17375E"/>
                </a:solidFill>
                <a:latin typeface="+mj-lt"/>
                <a:ea typeface="+mj-ea"/>
                <a:cs typeface=""/>
                <a:sym typeface="Wingdings" pitchFamily="2" charset="2"/>
              </a:rPr>
              <a:t>“making kin” </a:t>
            </a:r>
          </a:p>
          <a:p>
            <a:pPr marL="0" lvl="1" algn="ctr"/>
            <a:r>
              <a:rPr lang="de-DE" b="1" dirty="0">
                <a:solidFill>
                  <a:srgbClr val="17375E"/>
                </a:solidFill>
                <a:latin typeface="+mj-lt"/>
                <a:ea typeface="+mj-ea"/>
                <a:cs typeface=""/>
                <a:sym typeface="Wingdings" pitchFamily="2" charset="2"/>
              </a:rPr>
              <a:t>(Haraway 2018, p. 140)</a:t>
            </a:r>
          </a:p>
          <a:p>
            <a:pPr algn="ctr">
              <a:spcBef>
                <a:spcPts val="600"/>
              </a:spcBef>
            </a:pPr>
            <a:r>
              <a:rPr lang="de-DE" b="1" dirty="0">
                <a:solidFill>
                  <a:srgbClr val="17375E"/>
                </a:solidFill>
                <a:latin typeface="+mj-lt"/>
                <a:ea typeface="+mj-ea"/>
                <a:cs typeface=""/>
              </a:rPr>
              <a:t>(Puig de la </a:t>
            </a:r>
            <a:r>
              <a:rPr lang="de-DE" b="1" dirty="0" err="1">
                <a:solidFill>
                  <a:srgbClr val="17375E"/>
                </a:solidFill>
                <a:latin typeface="+mj-lt"/>
                <a:ea typeface="+mj-ea"/>
                <a:cs typeface=""/>
              </a:rPr>
              <a:t>Bellacasa</a:t>
            </a:r>
            <a:r>
              <a:rPr lang="de-DE" b="1" dirty="0">
                <a:solidFill>
                  <a:srgbClr val="17375E"/>
                </a:solidFill>
                <a:latin typeface="+mj-lt"/>
                <a:ea typeface="+mj-ea"/>
                <a:cs typeface=""/>
              </a:rPr>
              <a:t> 2015)</a:t>
            </a:r>
          </a:p>
          <a:p>
            <a:pPr algn="ctr"/>
            <a:r>
              <a:rPr lang="de-DE" b="1" dirty="0">
                <a:solidFill>
                  <a:srgbClr val="17375E"/>
                </a:solidFill>
                <a:latin typeface="+mj-lt"/>
                <a:ea typeface="+mj-ea"/>
                <a:cs typeface=""/>
              </a:rPr>
              <a:t>(</a:t>
            </a:r>
            <a:r>
              <a:rPr lang="de-DE" b="1" dirty="0" err="1">
                <a:solidFill>
                  <a:srgbClr val="17375E"/>
                </a:solidFill>
                <a:latin typeface="+mj-lt"/>
                <a:ea typeface="+mj-ea"/>
                <a:cs typeface=""/>
              </a:rPr>
              <a:t>Kosnik</a:t>
            </a:r>
            <a:r>
              <a:rPr lang="de-DE" b="1" dirty="0">
                <a:solidFill>
                  <a:srgbClr val="17375E"/>
                </a:solidFill>
                <a:latin typeface="+mj-lt"/>
                <a:ea typeface="+mj-ea"/>
                <a:cs typeface=""/>
              </a:rPr>
              <a:t> &amp; </a:t>
            </a:r>
            <a:r>
              <a:rPr lang="de-DE" b="1" dirty="0" err="1">
                <a:solidFill>
                  <a:srgbClr val="17375E"/>
                </a:solidFill>
                <a:latin typeface="+mj-lt"/>
                <a:ea typeface="+mj-ea"/>
                <a:cs typeface=""/>
              </a:rPr>
              <a:t>Heistinger</a:t>
            </a:r>
            <a:r>
              <a:rPr lang="de-DE" b="1" dirty="0">
                <a:solidFill>
                  <a:srgbClr val="17375E"/>
                </a:solidFill>
                <a:latin typeface="+mj-lt"/>
                <a:ea typeface="+mj-ea"/>
                <a:cs typeface=""/>
              </a:rPr>
              <a:t> 2020)</a:t>
            </a:r>
          </a:p>
        </p:txBody>
      </p:sp>
      <p:sp>
        <p:nvSpPr>
          <p:cNvPr id="11" name="Fußzeilenplatzhalter 10"/>
          <p:cNvSpPr>
            <a:spLocks noGrp="1"/>
          </p:cNvSpPr>
          <p:nvPr>
            <p:ph type="ftr" sz="quarter" idx="3"/>
          </p:nvPr>
        </p:nvSpPr>
        <p:spPr/>
        <p:txBody>
          <a:bodyPr/>
          <a:lstStyle/>
          <a:p>
            <a:r>
              <a:rPr lang="en-US" b="1"/>
              <a:t>Start-up women farmers in Germany: </a:t>
            </a:r>
            <a:r>
              <a:rPr lang="en-US" b="1" i="1"/>
              <a:t>An organic avant-garde challenging gender stereotypes? </a:t>
            </a:r>
            <a:r>
              <a:rPr lang="en-US" b="1"/>
              <a:t>- Janna Luisa Pieper</a:t>
            </a:r>
            <a:endParaRPr lang="de-DE" b="1" dirty="0"/>
          </a:p>
        </p:txBody>
      </p:sp>
    </p:spTree>
    <p:extLst>
      <p:ext uri="{BB962C8B-B14F-4D97-AF65-F5344CB8AC3E}">
        <p14:creationId xmlns:p14="http://schemas.microsoft.com/office/powerpoint/2010/main" val="626682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
          </p:nvPr>
        </p:nvSpPr>
        <p:spPr/>
        <p:txBody>
          <a:bodyPr/>
          <a:lstStyle/>
          <a:p>
            <a:fld id="{B6F15528-21DE-4FAA-801E-634DDDAF4B2B}" type="slidenum">
              <a:rPr lang="de-DE" smtClean="0"/>
              <a:pPr/>
              <a:t>9</a:t>
            </a:fld>
            <a:endParaRPr lang="de-DE" dirty="0"/>
          </a:p>
        </p:txBody>
      </p:sp>
      <p:graphicFrame>
        <p:nvGraphicFramePr>
          <p:cNvPr id="7" name="Diagramm 6"/>
          <p:cNvGraphicFramePr/>
          <p:nvPr>
            <p:extLst>
              <p:ext uri="{D42A27DB-BD31-4B8C-83A1-F6EECF244321}">
                <p14:modId xmlns:p14="http://schemas.microsoft.com/office/powerpoint/2010/main" val="332921815"/>
              </p:ext>
            </p:extLst>
          </p:nvPr>
        </p:nvGraphicFramePr>
        <p:xfrm>
          <a:off x="0" y="771550"/>
          <a:ext cx="9144000" cy="3987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feld 8"/>
          <p:cNvSpPr txBox="1"/>
          <p:nvPr/>
        </p:nvSpPr>
        <p:spPr>
          <a:xfrm>
            <a:off x="3761911" y="2343913"/>
            <a:ext cx="1721441" cy="919719"/>
          </a:xfrm>
          <a:prstGeom prst="rect">
            <a:avLst/>
          </a:prstGeom>
          <a:noFill/>
        </p:spPr>
        <p:txBody>
          <a:bodyPr wrap="square" lIns="57386" tIns="28692" rIns="57386" bIns="28692" rtlCol="0">
            <a:spAutoFit/>
          </a:bodyPr>
          <a:lstStyle/>
          <a:p>
            <a:pPr algn="ctr"/>
            <a:r>
              <a:rPr lang="en-US" sz="2800" b="1" dirty="0">
                <a:solidFill>
                  <a:schemeClr val="tx2">
                    <a:lumMod val="75000"/>
                  </a:schemeClr>
                </a:solidFill>
              </a:rPr>
              <a:t>Caring Peasants</a:t>
            </a:r>
          </a:p>
        </p:txBody>
      </p:sp>
      <p:sp>
        <p:nvSpPr>
          <p:cNvPr id="2" name="Datumsplatzhalter 1"/>
          <p:cNvSpPr>
            <a:spLocks noGrp="1"/>
          </p:cNvSpPr>
          <p:nvPr>
            <p:ph type="dt" sz="half" idx="2"/>
          </p:nvPr>
        </p:nvSpPr>
        <p:spPr/>
        <p:txBody>
          <a:bodyPr/>
          <a:lstStyle/>
          <a:p>
            <a:r>
              <a:rPr lang="de-DE" noProof="0"/>
              <a:t>13th October 2021</a:t>
            </a:r>
            <a:endParaRPr lang="en-US" noProof="0" dirty="0"/>
          </a:p>
        </p:txBody>
      </p:sp>
      <p:sp>
        <p:nvSpPr>
          <p:cNvPr id="5" name="Fußzeilenplatzhalter 4"/>
          <p:cNvSpPr>
            <a:spLocks noGrp="1"/>
          </p:cNvSpPr>
          <p:nvPr>
            <p:ph type="ftr" sz="quarter" idx="3"/>
          </p:nvPr>
        </p:nvSpPr>
        <p:spPr/>
        <p:txBody>
          <a:bodyPr/>
          <a:lstStyle/>
          <a:p>
            <a:r>
              <a:rPr lang="en-US"/>
              <a:t>Start-up women farmers in Germany: An organic avant-garde challenging gender stereotypes? - Janna Luisa Pieper</a:t>
            </a:r>
            <a:endParaRPr lang="de-DE" dirty="0"/>
          </a:p>
        </p:txBody>
      </p:sp>
    </p:spTree>
    <p:extLst>
      <p:ext uri="{BB962C8B-B14F-4D97-AF65-F5344CB8AC3E}">
        <p14:creationId xmlns:p14="http://schemas.microsoft.com/office/powerpoint/2010/main" val="1552761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397954E-C1AB-4D2C-9773-E59BDCC093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CD354C2-4C31-40AA-A50D-D4F8A2292087}">
  <ds:schemaRefs>
    <ds:schemaRef ds:uri="http://schemas.microsoft.com/sharepoint/v3/contenttype/forms"/>
  </ds:schemaRefs>
</ds:datastoreItem>
</file>

<file path=customXml/itemProps3.xml><?xml version="1.0" encoding="utf-8"?>
<ds:datastoreItem xmlns:ds="http://schemas.openxmlformats.org/officeDocument/2006/customXml" ds:itemID="{4B4FFFA8-E383-4BCE-BE62-DCCFAB7D8E1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TotalTime>
  <Words>1360</Words>
  <Application>Microsoft Office PowerPoint</Application>
  <PresentationFormat>On-screen Show (16:9)</PresentationFormat>
  <Paragraphs>196</Paragraphs>
  <Slides>15</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DINPro</vt:lpstr>
      <vt:lpstr>Times New Roman</vt:lpstr>
      <vt:lpstr>Wingdings</vt:lpstr>
      <vt:lpstr>Office Theme</vt:lpstr>
      <vt:lpstr>WE1.3: Start-up women farmers in Germany:  An organic avant-garde challenging gender stereotypes? </vt:lpstr>
      <vt:lpstr>Land rights and gender equality</vt:lpstr>
      <vt:lpstr>How to become a women farmer (in Germany)?</vt:lpstr>
      <vt:lpstr>Methods and Sample</vt:lpstr>
      <vt:lpstr>Start-up types</vt:lpstr>
      <vt:lpstr>Biographical background and motivation</vt:lpstr>
      <vt:lpstr>Farming style and philosophy </vt:lpstr>
      <vt:lpstr>Farming style and philosophy</vt:lpstr>
      <vt:lpstr>PowerPoint Presentation</vt:lpstr>
      <vt:lpstr>Peasants, Care &amp; Gender</vt:lpstr>
      <vt:lpstr>Gendering of care practices</vt:lpstr>
      <vt:lpstr>Gendering of care practices</vt:lpstr>
      <vt:lpstr>Conclusion</vt:lpstr>
      <vt:lpstr>Thank you!</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Lange, Regina (ZVW)</dc:creator>
  <cp:lastModifiedBy>Peter Ballantyne</cp:lastModifiedBy>
  <cp:revision>145</cp:revision>
  <dcterms:created xsi:type="dcterms:W3CDTF">2017-08-09T09:33:14Z</dcterms:created>
  <dcterms:modified xsi:type="dcterms:W3CDTF">2021-12-21T11:42:47Z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2016-08-08T00:00:00Z</vt:filetime>
  </property>
  <property fmtid="{D5CDD505-2E9C-101B-9397-08002B2CF9AE}" pid="3" name="Creator">
    <vt:lpwstr>Adobe InDesign CC 2015 (Macintosh)</vt:lpwstr>
  </property>
  <property fmtid="{D5CDD505-2E9C-101B-9397-08002B2CF9AE}" pid="4" name="LastSaved">
    <vt:filetime>2016-08-08T00:00:00Z</vt:filetime>
  </property>
  <property fmtid="{D5CDD505-2E9C-101B-9397-08002B2CF9AE}" pid="5" name="ContentTypeId">
    <vt:lpwstr>0x010100D877A59C0363A445ADB3EBF5A4586660</vt:lpwstr>
  </property>
</Properties>
</file>