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261" r:id="rId5"/>
    <p:sldId id="327" r:id="rId6"/>
    <p:sldId id="346" r:id="rId7"/>
    <p:sldId id="272" r:id="rId8"/>
    <p:sldId id="335" r:id="rId9"/>
    <p:sldId id="329" r:id="rId10"/>
    <p:sldId id="340" r:id="rId11"/>
    <p:sldId id="343" r:id="rId12"/>
    <p:sldId id="297" r:id="rId13"/>
    <p:sldId id="293" r:id="rId14"/>
    <p:sldId id="298" r:id="rId15"/>
    <p:sldId id="299" r:id="rId16"/>
    <p:sldId id="310" r:id="rId17"/>
    <p:sldId id="311" r:id="rId18"/>
    <p:sldId id="319" r:id="rId19"/>
    <p:sldId id="323" r:id="rId20"/>
    <p:sldId id="321" r:id="rId21"/>
    <p:sldId id="345" r:id="rId22"/>
    <p:sldId id="33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Lawless" initials="SL" lastIdx="1" clrIdx="0">
    <p:extLst>
      <p:ext uri="{19B8F6BF-5375-455C-9EA6-DF929625EA0E}">
        <p15:presenceInfo xmlns:p15="http://schemas.microsoft.com/office/powerpoint/2012/main" userId="Sarah Lawles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3700B"/>
    <a:srgbClr val="222A35"/>
    <a:srgbClr val="1C355B"/>
    <a:srgbClr val="072580"/>
    <a:srgbClr val="0091FF"/>
    <a:srgbClr val="458D0A"/>
    <a:srgbClr val="89F4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3" autoAdjust="0"/>
    <p:restoredTop sz="95441" autoAdjust="0"/>
  </p:normalViewPr>
  <p:slideViewPr>
    <p:cSldViewPr snapToGrid="0">
      <p:cViewPr varScale="1">
        <p:scale>
          <a:sx n="82" d="100"/>
          <a:sy n="82" d="100"/>
        </p:scale>
        <p:origin x="137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c450600\Desktop\PhD\Research%20design\Analysis\Doc%20review%20NVivo\Gender%20representations\Gender%20women%20men%20pie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c450600\Desktop\PhD\Research%20design\Chapters\Papers\Construction%20paper\World%20Development\Figures\Figure%20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54-4096-859C-39002EF5C57A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54-4096-859C-39002EF5C57A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354-4096-859C-39002EF5C57A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54-4096-859C-39002EF5C57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C354-4096-859C-39002EF5C57A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354-4096-859C-39002EF5C5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Sheet2!$A$1:$A$3</c:f>
              <c:strCache>
                <c:ptCount val="3"/>
                <c:pt idx="0">
                  <c:v>Woman, women or female (n=4819)</c:v>
                </c:pt>
                <c:pt idx="1">
                  <c:v>Man, men or male (n=512)</c:v>
                </c:pt>
                <c:pt idx="2">
                  <c:v>Men and women, male and female (n=782)</c:v>
                </c:pt>
              </c:strCache>
            </c:strRef>
          </c:cat>
          <c:val>
            <c:numRef>
              <c:f>Sheet2!$B$1:$B$3</c:f>
              <c:numCache>
                <c:formatCode>0%</c:formatCode>
                <c:ptCount val="3"/>
                <c:pt idx="0">
                  <c:v>0.79</c:v>
                </c:pt>
                <c:pt idx="1">
                  <c:v>0.08</c:v>
                </c:pt>
                <c:pt idx="2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354-4096-859C-39002EF5C5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Sheet4!$C$1</c:f>
              <c:strCache>
                <c:ptCount val="1"/>
                <c:pt idx="0">
                  <c:v>No. of references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2F-482E-89C2-28706511F641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A2F-482E-89C2-28706511F641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2F-482E-89C2-28706511F641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3A2F-482E-89C2-28706511F641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2F-482E-89C2-28706511F641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3A2F-482E-89C2-28706511F641}"/>
              </c:ext>
            </c:extLst>
          </c:dPt>
          <c:cat>
            <c:strRef>
              <c:f>Sheet4!$A$2:$B$17</c:f>
              <c:strCache>
                <c:ptCount val="16"/>
                <c:pt idx="0">
                  <c:v>Ensure equitable benefits from coastal fisheries </c:v>
                </c:pt>
                <c:pt idx="1">
                  <c:v>Empower women</c:v>
                </c:pt>
                <c:pt idx="2">
                  <c:v>Alleviate poverty</c:v>
                </c:pt>
                <c:pt idx="3">
                  <c:v>It is a fundamental human right</c:v>
                </c:pt>
                <c:pt idx="4">
                  <c:v>Enhance the welfare of future generations</c:v>
                </c:pt>
                <c:pt idx="5">
                  <c:v>Improve human well-being or development</c:v>
                </c:pt>
                <c:pt idx="6">
                  <c:v>Improve conservation or environmental outcomes</c:v>
                </c:pt>
                <c:pt idx="7">
                  <c:v>Promote economic development</c:v>
                </c:pt>
                <c:pt idx="8">
                  <c:v>Improve sustainable management of coastal fisheries</c:v>
                </c:pt>
                <c:pt idx="9">
                  <c:v>Increase food security and nutrition</c:v>
                </c:pt>
                <c:pt idx="10">
                  <c:v>Ensure sustainability of coastal fisheries projects</c:v>
                </c:pt>
                <c:pt idx="11">
                  <c:v>Increase productivity</c:v>
                </c:pt>
                <c:pt idx="12">
                  <c:v>Enable sustainable livelihoods</c:v>
                </c:pt>
                <c:pt idx="13">
                  <c:v>Avoid unintended consequences</c:v>
                </c:pt>
                <c:pt idx="14">
                  <c:v>Influence others to integrate gender</c:v>
                </c:pt>
                <c:pt idx="15">
                  <c:v>Adhere to donor requirements</c:v>
                </c:pt>
              </c:strCache>
            </c:strRef>
          </c:cat>
          <c:val>
            <c:numRef>
              <c:f>Sheet4!$C$2:$C$17</c:f>
              <c:numCache>
                <c:formatCode>General</c:formatCode>
                <c:ptCount val="16"/>
                <c:pt idx="0">
                  <c:v>8</c:v>
                </c:pt>
                <c:pt idx="1">
                  <c:v>7</c:v>
                </c:pt>
                <c:pt idx="2">
                  <c:v>6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  <c:pt idx="6">
                  <c:v>33</c:v>
                </c:pt>
                <c:pt idx="7">
                  <c:v>15</c:v>
                </c:pt>
                <c:pt idx="8">
                  <c:v>14</c:v>
                </c:pt>
                <c:pt idx="9">
                  <c:v>8</c:v>
                </c:pt>
                <c:pt idx="10">
                  <c:v>6</c:v>
                </c:pt>
                <c:pt idx="11">
                  <c:v>5</c:v>
                </c:pt>
                <c:pt idx="12">
                  <c:v>4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2F-482E-89C2-28706511F6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165092384"/>
        <c:axId val="1165090744"/>
      </c:barChart>
      <c:catAx>
        <c:axId val="11650923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65090744"/>
        <c:crosses val="autoZero"/>
        <c:auto val="1"/>
        <c:lblAlgn val="ctr"/>
        <c:lblOffset val="100"/>
        <c:noMultiLvlLbl val="0"/>
      </c:catAx>
      <c:valAx>
        <c:axId val="1165090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400" b="1" dirty="0">
                    <a:solidFill>
                      <a:schemeClr val="tx1"/>
                    </a:solidFill>
                  </a:rPr>
                  <a:t>Number of statements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65092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0.13478</cdr:x>
      <cdr:y>0.78829</cdr:y>
    </cdr:from>
    <cdr:to>
      <cdr:x>0.41395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50419" y="3041242"/>
          <a:ext cx="1554367" cy="8167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AU" sz="1600" dirty="0"/>
            <a:t>Women (n=4819)</a:t>
          </a:r>
        </a:p>
      </cdr:txBody>
    </cdr:sp>
  </cdr:relSizeAnchor>
  <cdr:relSizeAnchor xmlns:cdr="http://schemas.openxmlformats.org/drawingml/2006/chartDrawing">
    <cdr:from>
      <cdr:x>0</cdr:x>
      <cdr:y>0.21801</cdr:y>
    </cdr:from>
    <cdr:to>
      <cdr:x>0.29536</cdr:x>
      <cdr:y>0.36192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841080"/>
          <a:ext cx="1644531" cy="5552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AU" sz="1600" dirty="0"/>
            <a:t>Men (n=512)</a:t>
          </a:r>
        </a:p>
      </cdr:txBody>
    </cdr:sp>
  </cdr:relSizeAnchor>
  <cdr:relSizeAnchor xmlns:cdr="http://schemas.openxmlformats.org/drawingml/2006/chartDrawing">
    <cdr:from>
      <cdr:x>0.06744</cdr:x>
      <cdr:y>0.0243</cdr:y>
    </cdr:from>
    <cdr:to>
      <cdr:x>0.53179</cdr:x>
      <cdr:y>0.1383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38409" y="85836"/>
          <a:ext cx="3018773" cy="4026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AU" sz="1600" dirty="0"/>
            <a:t>Women and men (n=782)</a:t>
          </a:r>
        </a:p>
      </cdr:txBody>
    </cdr:sp>
  </cdr:relSizeAnchor>
  <cdr:relSizeAnchor xmlns:cdr="http://schemas.openxmlformats.org/drawingml/2006/chartDrawing">
    <cdr:from>
      <cdr:x>0.31479</cdr:x>
      <cdr:y>0.11428</cdr:y>
    </cdr:from>
    <cdr:to>
      <cdr:x>0.34188</cdr:x>
      <cdr:y>0.15595</cdr:y>
    </cdr:to>
    <cdr:cxnSp macro="">
      <cdr:nvCxnSpPr>
        <cdr:cNvPr id="6" name="Straight Connector 5">
          <a:extLst xmlns:a="http://schemas.openxmlformats.org/drawingml/2006/main">
            <a:ext uri="{FF2B5EF4-FFF2-40B4-BE49-F238E27FC236}">
              <a16:creationId xmlns:a16="http://schemas.microsoft.com/office/drawing/2014/main" id="{79D3838D-C01C-4690-9F1B-1C9D6DBE1EE2}"/>
            </a:ext>
          </a:extLst>
        </cdr:cNvPr>
        <cdr:cNvCxnSpPr/>
      </cdr:nvCxnSpPr>
      <cdr:spPr>
        <a:xfrm xmlns:a="http://schemas.openxmlformats.org/drawingml/2006/main">
          <a:off x="1845356" y="440875"/>
          <a:ext cx="158807" cy="16076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0.21666</cdr:x>
      <cdr:y>0.29667</cdr:y>
    </cdr:from>
    <cdr:to>
      <cdr:x>0.24583</cdr:x>
      <cdr:y>0.32792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:a16="http://schemas.microsoft.com/office/drawing/2014/main" id="{929D7CB2-25B5-49A6-8BA9-7335DB13E209}"/>
            </a:ext>
          </a:extLst>
        </cdr:cNvPr>
        <cdr:cNvCxnSpPr/>
      </cdr:nvCxnSpPr>
      <cdr:spPr>
        <a:xfrm xmlns:a="http://schemas.openxmlformats.org/drawingml/2006/main">
          <a:off x="1270112" y="1144567"/>
          <a:ext cx="171000" cy="12056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0.29078</cdr:x>
      <cdr:y>0.75116</cdr:y>
    </cdr:from>
    <cdr:to>
      <cdr:x>0.67986</cdr:x>
      <cdr:y>0.87338</cdr:y>
    </cdr:to>
    <cdr:cxnSp macro="">
      <cdr:nvCxnSpPr>
        <cdr:cNvPr id="8" name="Straight Connector 7">
          <a:extLst xmlns:a="http://schemas.openxmlformats.org/drawingml/2006/main">
            <a:ext uri="{FF2B5EF4-FFF2-40B4-BE49-F238E27FC236}">
              <a16:creationId xmlns:a16="http://schemas.microsoft.com/office/drawing/2014/main" id="{4FEF13C0-5E92-4C0A-A123-72B1CFE5BF7B}"/>
            </a:ext>
          </a:extLst>
        </cdr:cNvPr>
        <cdr:cNvCxnSpPr/>
      </cdr:nvCxnSpPr>
      <cdr:spPr>
        <a:xfrm xmlns:a="http://schemas.openxmlformats.org/drawingml/2006/main" flipH="1">
          <a:off x="1618989" y="2897988"/>
          <a:ext cx="2166348" cy="47151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05017-0837-441F-BFBD-6539DFA369CD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5FD3C-2C4A-4404-9925-F22B90C611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2603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2661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6244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952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5234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7269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9669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4333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2886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9294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914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065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5393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FD3C-2C4A-4404-9925-F22B90C611C0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0557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848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694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14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023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3007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558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893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8216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30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638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895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064E9-6322-47BC-A25D-458DBB1103DF}" type="datetimeFigureOut">
              <a:rPr lang="en-AU" smtClean="0"/>
              <a:pPr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0FC8D-9DEE-4F95-BB12-9FCFFAE2C88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655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86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171450"/>
            <a:ext cx="9144000" cy="1181744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solidFill>
                  <a:schemeClr val="bg1"/>
                </a:solidFill>
              </a:rPr>
              <a:t>TH1.2: Diluting gender equality: </a:t>
            </a:r>
          </a:p>
          <a:p>
            <a:pPr algn="ctr"/>
            <a:r>
              <a:rPr lang="en-AU" sz="2800" b="1" dirty="0">
                <a:solidFill>
                  <a:schemeClr val="bg1"/>
                </a:solidFill>
              </a:rPr>
              <a:t>The case of small-scale fisheries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30698" y="6488668"/>
            <a:ext cx="3037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Photo: WorldFish</a:t>
            </a:r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640949"/>
            <a:ext cx="9144000" cy="1077218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Sarah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Lawless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ARC Centre of Excellence for Coral Reef Studies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James Cook University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718168"/>
            <a:ext cx="1690286" cy="1754326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>
            <a:spAutoFit/>
          </a:bodyPr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Collaborators: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90286" y="5718169"/>
            <a:ext cx="5663014" cy="1754326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 numCol="2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Dr Philippa Cohen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Prof. Tiffany Morrison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Dr Andrew Song 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Dr Sangeeta Mangubhai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Dr Cynthia McDougall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Dr Danika Kleiber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7F7698D-CEC9-4244-A966-7C50A10014AE}"/>
              </a:ext>
            </a:extLst>
          </p:cNvPr>
          <p:cNvSpPr>
            <a:spLocks noGrp="1"/>
          </p:cNvSpPr>
          <p:nvPr/>
        </p:nvSpPr>
        <p:spPr>
          <a:xfrm>
            <a:off x="-263161" y="6755212"/>
            <a:ext cx="10115084" cy="632268"/>
          </a:xfrm>
          <a:prstGeom prst="rect">
            <a:avLst/>
          </a:prstGeom>
        </p:spPr>
        <p:txBody>
          <a:bodyPr lIns="0"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Cultivating Gender Equality Conference, 12-15 October 2021</a:t>
            </a:r>
          </a:p>
        </p:txBody>
      </p:sp>
    </p:spTree>
    <p:extLst>
      <p:ext uri="{BB962C8B-B14F-4D97-AF65-F5344CB8AC3E}">
        <p14:creationId xmlns:p14="http://schemas.microsoft.com/office/powerpoint/2010/main" val="3746521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5635" y="1089764"/>
            <a:ext cx="9256734" cy="57682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8" name="Rounded Rectangle 17"/>
          <p:cNvSpPr/>
          <p:nvPr/>
        </p:nvSpPr>
        <p:spPr>
          <a:xfrm>
            <a:off x="2343264" y="1976934"/>
            <a:ext cx="4558936" cy="10388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Instrumental frame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Promote gender equality to achieve or enhance environmental management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343264" y="3761493"/>
            <a:ext cx="4558936" cy="104440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Intrinsic frame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Promote gender equality to ensure fair and just outcomes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65253" y="1838555"/>
            <a:ext cx="707484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75%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80963" y="3634901"/>
            <a:ext cx="707484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25%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467" y="152295"/>
            <a:ext cx="5073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Policy: Rationalization of gender equality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25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9072152"/>
              </p:ext>
            </p:extLst>
          </p:nvPr>
        </p:nvGraphicFramePr>
        <p:xfrm>
          <a:off x="733" y="1593243"/>
          <a:ext cx="9256734" cy="4854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346751" y="2096145"/>
            <a:ext cx="707484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75%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92263" y="1213878"/>
            <a:ext cx="5761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16 distinct rationale for pursuing gender equality</a:t>
            </a:r>
            <a:endParaRPr lang="en-A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6467" y="152295"/>
            <a:ext cx="5073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Policy: Rationalization of gender equality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6751" y="4624260"/>
            <a:ext cx="707484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25%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7146107" y="4235931"/>
            <a:ext cx="2242142" cy="38832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Intrinsic</a:t>
            </a:r>
            <a:endParaRPr lang="en-A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6926889" y="1667435"/>
            <a:ext cx="2680578" cy="33820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Instrumental</a:t>
            </a:r>
            <a:endParaRPr lang="en-AU" sz="20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-37578" y="4210879"/>
            <a:ext cx="9607467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6405" y="6416117"/>
            <a:ext cx="4302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Lawless et al. 2021, </a:t>
            </a:r>
            <a:r>
              <a:rPr lang="en-US" sz="1600" i="1" dirty="0"/>
              <a:t>World Development </a:t>
            </a:r>
            <a:endParaRPr lang="en-AU" sz="1600" i="1" dirty="0"/>
          </a:p>
        </p:txBody>
      </p:sp>
    </p:spTree>
    <p:extLst>
      <p:ext uri="{BB962C8B-B14F-4D97-AF65-F5344CB8AC3E}">
        <p14:creationId xmlns:p14="http://schemas.microsoft.com/office/powerpoint/2010/main" val="3154112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9451"/>
            <a:ext cx="8970169" cy="5507070"/>
          </a:xfrm>
        </p:spPr>
      </p:pic>
      <p:sp>
        <p:nvSpPr>
          <p:cNvPr id="7" name="Rectangle 6"/>
          <p:cNvSpPr/>
          <p:nvPr/>
        </p:nvSpPr>
        <p:spPr>
          <a:xfrm>
            <a:off x="6375748" y="1027134"/>
            <a:ext cx="2594422" cy="21544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4947781" y="1735039"/>
            <a:ext cx="243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Instrumental</a:t>
            </a:r>
            <a:endParaRPr lang="en-A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6467" y="152295"/>
            <a:ext cx="5073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Policy: Rationalization of gender equality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389" y="6446521"/>
            <a:ext cx="4302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Lawless et al. 2021, </a:t>
            </a:r>
            <a:r>
              <a:rPr lang="en-US" sz="1600" i="1" dirty="0"/>
              <a:t>World Development </a:t>
            </a:r>
            <a:endParaRPr lang="en-AU" sz="1600" i="1" dirty="0"/>
          </a:p>
        </p:txBody>
      </p:sp>
    </p:spTree>
    <p:extLst>
      <p:ext uri="{BB962C8B-B14F-4D97-AF65-F5344CB8AC3E}">
        <p14:creationId xmlns:p14="http://schemas.microsoft.com/office/powerpoint/2010/main" val="1445330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2054"/>
            <a:ext cx="9144000" cy="7086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4212" y="57947"/>
            <a:ext cx="83690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Gender equality in small-scale fisheries</a:t>
            </a:r>
          </a:p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practice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026545" y="2379945"/>
            <a:ext cx="2379945" cy="77622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1. Key-informant interviews (n=71)</a:t>
            </a:r>
            <a:endParaRPr lang="en-AU" b="1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367284" y="2755108"/>
            <a:ext cx="66388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1052186" y="4544011"/>
            <a:ext cx="2379945" cy="77622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2. Policy document review (n=29)</a:t>
            </a:r>
            <a:endParaRPr lang="en-AU" b="1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271511" y="4932122"/>
            <a:ext cx="75965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4033379" y="4224401"/>
            <a:ext cx="3156559" cy="141544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Examples of proposed gender approaches (intentions)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033379" y="2060335"/>
            <a:ext cx="3156559" cy="141544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Provided detailed descriptions of fisheries initiatives (intentions vs. impact)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049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089764"/>
            <a:ext cx="9144000" cy="57682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613776" y="2050506"/>
            <a:ext cx="780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Gender assessment typology</a:t>
            </a:r>
            <a:endParaRPr lang="en-AU" sz="2000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59008" y="2672674"/>
            <a:ext cx="1846614" cy="198700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Tinker</a:t>
            </a:r>
          </a:p>
          <a:p>
            <a:pPr algn="ctr"/>
            <a:r>
              <a:rPr lang="en-US" dirty="0"/>
              <a:t>Women included in spaced occupied by men</a:t>
            </a:r>
          </a:p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3107337" y="2672673"/>
            <a:ext cx="1846800" cy="19870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Tailor</a:t>
            </a:r>
          </a:p>
          <a:p>
            <a:pPr algn="ctr"/>
            <a:r>
              <a:rPr lang="en-US" dirty="0"/>
              <a:t>Gendered difference in needs, constraints and interests accounted for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446572" y="2670503"/>
            <a:ext cx="1846800" cy="198700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Transform</a:t>
            </a:r>
          </a:p>
          <a:p>
            <a:pPr algn="ctr"/>
            <a:r>
              <a:rPr lang="en-US" dirty="0"/>
              <a:t>Unequal gender norms, relations and structures are displaced</a:t>
            </a:r>
          </a:p>
          <a:p>
            <a:pPr algn="ctr"/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13776" y="5624186"/>
            <a:ext cx="7365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Adapted from: 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Rees 1998; Squires 2003, 2005; </a:t>
            </a:r>
            <a:r>
              <a:rPr lang="en-US" sz="1400" dirty="0" err="1">
                <a:solidFill>
                  <a:schemeClr val="bg1"/>
                </a:solidFill>
              </a:rPr>
              <a:t>IGWG</a:t>
            </a:r>
            <a:r>
              <a:rPr lang="en-US" sz="1400" dirty="0">
                <a:solidFill>
                  <a:schemeClr val="bg1"/>
                </a:solidFill>
              </a:rPr>
              <a:t> 2017; Johnson et al. 2018; Kleiber et al. 2019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859008" y="4835047"/>
            <a:ext cx="6343458" cy="463463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Box 16"/>
          <p:cNvSpPr txBox="1"/>
          <p:nvPr/>
        </p:nvSpPr>
        <p:spPr>
          <a:xfrm>
            <a:off x="7293372" y="4764292"/>
            <a:ext cx="1803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Progress toward gender equality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78524" y="221711"/>
            <a:ext cx="78867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Analytical framework</a:t>
            </a:r>
            <a:br>
              <a:rPr lang="en-US" sz="2800" dirty="0">
                <a:latin typeface="+mn-lt"/>
              </a:rPr>
            </a:br>
            <a:endParaRPr lang="en-A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0487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089764"/>
            <a:ext cx="9144000" cy="57682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" name="Rounded Rectangle 9"/>
          <p:cNvSpPr/>
          <p:nvPr/>
        </p:nvSpPr>
        <p:spPr>
          <a:xfrm>
            <a:off x="289950" y="3293073"/>
            <a:ext cx="2663934" cy="1479344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i="1" dirty="0"/>
              <a:t>“... ensure that equal numbers of men and women are invited to meetings and workshops</a:t>
            </a:r>
            <a:r>
              <a:rPr lang="en-AU" dirty="0"/>
              <a:t>”</a:t>
            </a:r>
            <a:r>
              <a:rPr lang="en-AU" sz="1600" dirty="0"/>
              <a:t>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206716" y="3312496"/>
            <a:ext cx="2663934" cy="1798123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i="1" dirty="0"/>
              <a:t>“We undertake a </a:t>
            </a:r>
            <a:r>
              <a:rPr lang="en-US" i="1" dirty="0"/>
              <a:t>series of gender transformative activities to help the staff apply a gender lens to their own lives”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248333" y="3293073"/>
            <a:ext cx="2663934" cy="201837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/>
              <a:t>“We tailor livelihood options [because] women's interests might be different [to men’s] … [women target] different habitat areas like mangroves”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3583" y="391569"/>
            <a:ext cx="2999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Practice: Intentions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3637" y="2242155"/>
            <a:ext cx="1846614" cy="75156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Tinker</a:t>
            </a:r>
          </a:p>
          <a:p>
            <a:pPr algn="ctr"/>
            <a:r>
              <a:rPr lang="en-US" sz="2000" dirty="0"/>
              <a:t>51%</a:t>
            </a:r>
            <a:endParaRPr lang="en-AU" sz="2000" dirty="0"/>
          </a:p>
        </p:txBody>
      </p:sp>
      <p:sp>
        <p:nvSpPr>
          <p:cNvPr id="15" name="Rounded Rectangle 14"/>
          <p:cNvSpPr/>
          <p:nvPr/>
        </p:nvSpPr>
        <p:spPr>
          <a:xfrm>
            <a:off x="3548126" y="2242155"/>
            <a:ext cx="1846800" cy="75156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Tailor</a:t>
            </a:r>
          </a:p>
          <a:p>
            <a:pPr algn="ctr"/>
            <a:r>
              <a:rPr lang="en-US" sz="2000" dirty="0"/>
              <a:t>44%</a:t>
            </a:r>
            <a:endParaRPr lang="en-AU" sz="2000" dirty="0"/>
          </a:p>
        </p:txBody>
      </p:sp>
      <p:sp>
        <p:nvSpPr>
          <p:cNvPr id="16" name="Rounded Rectangle 15"/>
          <p:cNvSpPr/>
          <p:nvPr/>
        </p:nvSpPr>
        <p:spPr>
          <a:xfrm>
            <a:off x="6382802" y="2242155"/>
            <a:ext cx="1846800" cy="75156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Transform</a:t>
            </a:r>
          </a:p>
          <a:p>
            <a:pPr algn="ctr"/>
            <a:r>
              <a:rPr lang="en-US" sz="2000" dirty="0"/>
              <a:t>5%</a:t>
            </a:r>
            <a:endParaRPr lang="en-A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38977" y="1449734"/>
            <a:ext cx="7565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Intention of gender approaches (n=218) in fisheries policy and practice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1343" y="4720040"/>
            <a:ext cx="24692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- </a:t>
            </a:r>
            <a:r>
              <a:rPr lang="en-AU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Program guide, I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nternational</a:t>
            </a:r>
            <a:r>
              <a:rPr lang="en-AU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NGO, Fiji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48126" y="5411244"/>
            <a:ext cx="2364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- Senior Official, National government, Solomon Islands</a:t>
            </a:r>
            <a:endParaRPr lang="en-US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6206716" y="5311443"/>
            <a:ext cx="2937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- Regional Program Manager, International NGO</a:t>
            </a:r>
            <a:endParaRPr lang="en-AU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77823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089764"/>
            <a:ext cx="9256734" cy="57682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89" y="726510"/>
            <a:ext cx="8696780" cy="5187765"/>
          </a:xfrm>
        </p:spPr>
        <p:txBody>
          <a:bodyPr/>
          <a:lstStyle/>
          <a:p>
            <a:pPr marL="0" indent="0"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Impact of gender approaches (n=71) in fisheries practice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89950" y="2929818"/>
            <a:ext cx="2663934" cy="2541589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/>
              <a:t>“[name of organization] has taken more women onboard [in terms of employment]. There is more of a gender balance [in staff], but they [women] are mainly doing data entry”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940253" y="3151365"/>
            <a:ext cx="4330111" cy="1771364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No change 17%</a:t>
            </a:r>
          </a:p>
          <a:p>
            <a:pPr algn="ctr"/>
            <a:endParaRPr lang="en-US" i="1" dirty="0"/>
          </a:p>
          <a:p>
            <a:pPr algn="ctr"/>
            <a:r>
              <a:rPr lang="en-US" i="1" dirty="0"/>
              <a:t>“We don't know how to do it [gender]. We've never been trained … we don’t know how to integrate it into our work”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78873" y="1744785"/>
            <a:ext cx="1846800" cy="75156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Tinker</a:t>
            </a:r>
          </a:p>
          <a:p>
            <a:pPr algn="ctr"/>
            <a:r>
              <a:rPr lang="en-US" sz="2000" dirty="0"/>
              <a:t>42%</a:t>
            </a:r>
            <a:endParaRPr lang="en-AU" sz="2000" dirty="0"/>
          </a:p>
        </p:txBody>
      </p:sp>
      <p:sp>
        <p:nvSpPr>
          <p:cNvPr id="15" name="Rounded Rectangle 14"/>
          <p:cNvSpPr/>
          <p:nvPr/>
        </p:nvSpPr>
        <p:spPr>
          <a:xfrm>
            <a:off x="3599676" y="1744784"/>
            <a:ext cx="1846800" cy="75156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Tailor</a:t>
            </a:r>
          </a:p>
          <a:p>
            <a:pPr algn="ctr"/>
            <a:r>
              <a:rPr lang="en-US" sz="2000" dirty="0"/>
              <a:t>31%</a:t>
            </a:r>
            <a:endParaRPr lang="en-AU" sz="2000" dirty="0"/>
          </a:p>
        </p:txBody>
      </p:sp>
      <p:sp>
        <p:nvSpPr>
          <p:cNvPr id="16" name="Rounded Rectangle 15"/>
          <p:cNvSpPr/>
          <p:nvPr/>
        </p:nvSpPr>
        <p:spPr>
          <a:xfrm>
            <a:off x="6590267" y="1744785"/>
            <a:ext cx="1846800" cy="75156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Transform</a:t>
            </a:r>
          </a:p>
          <a:p>
            <a:pPr algn="ctr"/>
            <a:r>
              <a:rPr lang="en-US" sz="2000" dirty="0"/>
              <a:t>0%</a:t>
            </a:r>
            <a:endParaRPr lang="en-AU" sz="20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582393" y="2496345"/>
            <a:ext cx="748" cy="43347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83583" y="391569"/>
            <a:ext cx="40228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Practice: Depth of impacts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521" y="5599134"/>
            <a:ext cx="28183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Fisheries Officer, </a:t>
            </a:r>
          </a:p>
          <a:p>
            <a:pPr algn="ctr"/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National Government, Vanuatu</a:t>
            </a:r>
            <a:endParaRPr lang="en-AU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01" y="5073041"/>
            <a:ext cx="3582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Fisheries Policy Specialist, </a:t>
            </a:r>
          </a:p>
          <a:p>
            <a:pPr algn="ctr"/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Regional agency </a:t>
            </a:r>
            <a:endParaRPr lang="en-A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78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60469"/>
            <a:ext cx="9718297" cy="596569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8650" y="1293578"/>
            <a:ext cx="8020572" cy="954107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The vast majority of gender approaches are neither</a:t>
            </a:r>
            <a:r>
              <a:rPr lang="en-AU" sz="2800" dirty="0">
                <a:solidFill>
                  <a:schemeClr val="bg1"/>
                </a:solidFill>
              </a:rPr>
              <a:t> meeting or advancing gender best practice frontiers</a:t>
            </a:r>
            <a:endParaRPr lang="en-US" sz="2800" dirty="0">
              <a:solidFill>
                <a:schemeClr val="bg1"/>
              </a:solidFill>
              <a:ea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83" y="391569"/>
            <a:ext cx="2036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Contribution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38935" y="5647588"/>
            <a:ext cx="4336899" cy="830997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Lawless et al. 2020, </a:t>
            </a:r>
            <a:r>
              <a:rPr lang="en-US" sz="1600" i="1" dirty="0">
                <a:solidFill>
                  <a:schemeClr val="bg1"/>
                </a:solidFill>
              </a:rPr>
              <a:t>Earth System Governance</a:t>
            </a:r>
          </a:p>
          <a:p>
            <a:r>
              <a:rPr lang="en-US" sz="1600" dirty="0">
                <a:solidFill>
                  <a:schemeClr val="bg1"/>
                </a:solidFill>
              </a:rPr>
              <a:t>Lawless et al. 2021</a:t>
            </a:r>
            <a:r>
              <a:rPr lang="en-US" sz="1600" i="1" dirty="0">
                <a:solidFill>
                  <a:schemeClr val="bg1"/>
                </a:solidFill>
              </a:rPr>
              <a:t>, World Development</a:t>
            </a:r>
          </a:p>
          <a:p>
            <a:r>
              <a:rPr lang="en-US" sz="1600" dirty="0">
                <a:solidFill>
                  <a:schemeClr val="bg1"/>
                </a:solidFill>
              </a:rPr>
              <a:t>Lawless et al. in review</a:t>
            </a:r>
          </a:p>
        </p:txBody>
      </p:sp>
      <p:sp>
        <p:nvSpPr>
          <p:cNvPr id="2" name="Rectangle 1"/>
          <p:cNvSpPr/>
          <p:nvPr/>
        </p:nvSpPr>
        <p:spPr>
          <a:xfrm>
            <a:off x="628649" y="2393365"/>
            <a:ext cx="8020573" cy="2677656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>
            <a:spAutoFit/>
          </a:bodyPr>
          <a:lstStyle/>
          <a:p>
            <a:pPr lvl="1"/>
            <a:r>
              <a:rPr lang="en-US" sz="2400" dirty="0">
                <a:solidFill>
                  <a:schemeClr val="bg1"/>
                </a:solidFill>
              </a:rPr>
              <a:t>Gender equality tends to be diluted in small-scale fisheries policy and practice</a:t>
            </a: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r>
              <a:rPr lang="en-US" sz="2400" dirty="0">
                <a:solidFill>
                  <a:schemeClr val="bg1"/>
                </a:solidFill>
              </a:rPr>
              <a:t>Framing matters: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Conceptualization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Rationalization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Impact</a:t>
            </a:r>
          </a:p>
        </p:txBody>
      </p:sp>
    </p:spTree>
    <p:extLst>
      <p:ext uri="{BB962C8B-B14F-4D97-AF65-F5344CB8AC3E}">
        <p14:creationId xmlns:p14="http://schemas.microsoft.com/office/powerpoint/2010/main" val="4169371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60469"/>
            <a:ext cx="9718297" cy="59656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524" y="221711"/>
            <a:ext cx="78867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Opportunities</a:t>
            </a:r>
            <a:br>
              <a:rPr lang="en-US" sz="2800" dirty="0">
                <a:latin typeface="+mn-lt"/>
              </a:rPr>
            </a:br>
            <a:endParaRPr lang="en-AU" sz="28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7803" y="5416975"/>
            <a:ext cx="4931455" cy="830997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Lawless et al. 2020, </a:t>
            </a:r>
            <a:r>
              <a:rPr lang="en-US" sz="1600" i="1" dirty="0">
                <a:solidFill>
                  <a:schemeClr val="bg1"/>
                </a:solidFill>
              </a:rPr>
              <a:t>Earth System Governance</a:t>
            </a:r>
          </a:p>
          <a:p>
            <a:r>
              <a:rPr lang="en-US" sz="1600" dirty="0">
                <a:solidFill>
                  <a:schemeClr val="bg1"/>
                </a:solidFill>
              </a:rPr>
              <a:t>Lawless et al. 2021</a:t>
            </a:r>
            <a:r>
              <a:rPr lang="en-US" sz="1600" i="1" dirty="0">
                <a:solidFill>
                  <a:schemeClr val="bg1"/>
                </a:solidFill>
              </a:rPr>
              <a:t>, World Development</a:t>
            </a:r>
          </a:p>
          <a:p>
            <a:r>
              <a:rPr lang="en-US" sz="1600" dirty="0">
                <a:solidFill>
                  <a:schemeClr val="bg1"/>
                </a:solidFill>
              </a:rPr>
              <a:t>Lawless et al. in review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0675" y="1682970"/>
            <a:ext cx="7919545" cy="2308324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AU" sz="2400" b="1" dirty="0">
                <a:solidFill>
                  <a:schemeClr val="bg1"/>
                </a:solidFill>
              </a:rPr>
              <a:t>Framing: </a:t>
            </a:r>
          </a:p>
          <a:p>
            <a:r>
              <a:rPr lang="en-AU" sz="2400" dirty="0">
                <a:solidFill>
                  <a:schemeClr val="bg1"/>
                </a:solidFill>
              </a:rPr>
              <a:t>Organizations need to question their dominant narratives for pursuing gender</a:t>
            </a:r>
          </a:p>
          <a:p>
            <a:endParaRPr lang="en-AU" sz="2400" b="1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US" sz="2400" b="1" dirty="0">
                <a:solidFill>
                  <a:schemeClr val="bg1"/>
                </a:solidFill>
              </a:rPr>
              <a:t>Assessment of the depth of approaches: </a:t>
            </a:r>
          </a:p>
          <a:p>
            <a:r>
              <a:rPr lang="en-US" sz="2400" dirty="0">
                <a:solidFill>
                  <a:schemeClr val="bg1"/>
                </a:solidFill>
              </a:rPr>
              <a:t>Tinker-Tailor-Transform typology </a:t>
            </a:r>
            <a:endParaRPr lang="en-A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042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06446" y="157161"/>
            <a:ext cx="1117188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682602" y="8481326"/>
            <a:ext cx="6294076" cy="1861006"/>
          </a:xfrm>
          <a:prstGeom prst="ellipse">
            <a:avLst/>
          </a:prstGeom>
          <a:solidFill>
            <a:schemeClr val="tx2">
              <a:lumMod val="50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Advisory panel: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Prof. Tiffany Morrison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Dr Andrew Song 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Dr Philippa Cohen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" y="528175"/>
            <a:ext cx="9217572" cy="584775"/>
          </a:xfrm>
          <a:prstGeom prst="rect">
            <a:avLst/>
          </a:prstGeom>
          <a:solidFill>
            <a:srgbClr val="222A35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Thank you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586161"/>
            <a:ext cx="9217572" cy="144655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Sarah Lawless</a:t>
            </a: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sarah.lawless@my.jcu.edu.au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Lawless_Sarah</a:t>
            </a:r>
            <a:r>
              <a:rPr lang="en-US" sz="2400" dirty="0">
                <a:solidFill>
                  <a:schemeClr val="bg1"/>
                </a:solidFill>
              </a:rPr>
              <a:t>_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321" y="4655241"/>
            <a:ext cx="407441" cy="28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326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089764"/>
            <a:ext cx="9256734" cy="57682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3112" y="168163"/>
            <a:ext cx="5576543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+mn-lt"/>
              </a:rPr>
              <a:t>Gender equality: an environmental governance principle</a:t>
            </a:r>
            <a:endParaRPr lang="en-AU" sz="280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375" y="1363044"/>
            <a:ext cx="4332949" cy="9243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5277" y="1183660"/>
            <a:ext cx="1644378" cy="16443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667" y="3425393"/>
            <a:ext cx="7285714" cy="29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89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089764"/>
            <a:ext cx="9256734" cy="57682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3112" y="168163"/>
            <a:ext cx="5576543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+mn-lt"/>
              </a:rPr>
              <a:t>Gender equality: an environmental governance principle</a:t>
            </a:r>
            <a:endParaRPr lang="en-AU" sz="280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375" y="1363044"/>
            <a:ext cx="4332949" cy="9243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5277" y="1183660"/>
            <a:ext cx="1644378" cy="16443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667" y="3425393"/>
            <a:ext cx="7285714" cy="29809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9248" y="1089764"/>
            <a:ext cx="3839083" cy="54959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9553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7876" y="1089764"/>
            <a:ext cx="9256734" cy="57682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73112" y="168163"/>
            <a:ext cx="5576543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+mn-lt"/>
              </a:rPr>
              <a:t>Assumption</a:t>
            </a:r>
            <a:endParaRPr lang="en-AU" sz="2800" dirty="0">
              <a:latin typeface="+mn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26109" y="2942069"/>
            <a:ext cx="2103770" cy="10920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Gender equality in environmental policy</a:t>
            </a:r>
            <a:endParaRPr lang="en-A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6200000">
            <a:off x="2830779" y="2965538"/>
            <a:ext cx="443346" cy="104514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ounded Rectangle 15"/>
          <p:cNvSpPr/>
          <p:nvPr/>
        </p:nvSpPr>
        <p:spPr>
          <a:xfrm>
            <a:off x="3575025" y="2942069"/>
            <a:ext cx="2103770" cy="10920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More equitable practice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664448" y="2929735"/>
            <a:ext cx="2103770" cy="10920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Progress toward gender equality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 rot="16200000">
            <a:off x="5866745" y="2899747"/>
            <a:ext cx="443346" cy="115206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extBox 1"/>
          <p:cNvSpPr txBox="1"/>
          <p:nvPr/>
        </p:nvSpPr>
        <p:spPr>
          <a:xfrm>
            <a:off x="152400" y="4771089"/>
            <a:ext cx="9086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Yet, </a:t>
            </a:r>
            <a:r>
              <a:rPr lang="en-US" dirty="0">
                <a:solidFill>
                  <a:schemeClr val="bg1"/>
                </a:solidFill>
              </a:rPr>
              <a:t>research suggests that progress toward gender equality is not necessarily guaranteed</a:t>
            </a:r>
            <a:endParaRPr lang="en-AU" dirty="0">
              <a:solidFill>
                <a:schemeClr val="bg1"/>
              </a:solidFill>
            </a:endParaRPr>
          </a:p>
          <a:p>
            <a:pPr algn="ctr"/>
            <a:r>
              <a:rPr lang="en-AU" dirty="0">
                <a:solidFill>
                  <a:schemeClr val="bg1"/>
                </a:solidFill>
              </a:rPr>
              <a:t>(Grabowski &amp; </a:t>
            </a:r>
            <a:r>
              <a:rPr lang="en-AU" dirty="0" err="1">
                <a:solidFill>
                  <a:schemeClr val="bg1"/>
                </a:solidFill>
              </a:rPr>
              <a:t>Essick</a:t>
            </a:r>
            <a:r>
              <a:rPr lang="en-AU" dirty="0">
                <a:solidFill>
                  <a:schemeClr val="bg1"/>
                </a:solidFill>
              </a:rPr>
              <a:t>, 2020)</a:t>
            </a:r>
          </a:p>
        </p:txBody>
      </p:sp>
    </p:spTree>
    <p:extLst>
      <p:ext uri="{BB962C8B-B14F-4D97-AF65-F5344CB8AC3E}">
        <p14:creationId xmlns:p14="http://schemas.microsoft.com/office/powerpoint/2010/main" val="310929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-62927" y="1089764"/>
            <a:ext cx="9256734" cy="57682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54077" y="4527450"/>
            <a:ext cx="4033381" cy="1180385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solidFill>
              <a:schemeClr val="bg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Gap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Are environmental policies and practices progressing gender equality?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8307" y="438411"/>
            <a:ext cx="7402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Research gap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26109" y="2942069"/>
            <a:ext cx="2103770" cy="10920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Gender equality in environmental policy</a:t>
            </a:r>
            <a:endParaRPr lang="en-A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6200000">
            <a:off x="2830779" y="2965538"/>
            <a:ext cx="443346" cy="104514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ounded Rectangle 15"/>
          <p:cNvSpPr/>
          <p:nvPr/>
        </p:nvSpPr>
        <p:spPr>
          <a:xfrm>
            <a:off x="3575025" y="2942069"/>
            <a:ext cx="2103770" cy="10920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More equitable practice 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664448" y="2929735"/>
            <a:ext cx="2103770" cy="10920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Progress toward gender equality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rot="16200000">
            <a:off x="5866745" y="2899747"/>
            <a:ext cx="443346" cy="115206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7896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089764"/>
            <a:ext cx="9144000" cy="57682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2464" y="1194069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Small-scale fisheries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8307" y="438411"/>
            <a:ext cx="7402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Case study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417" y="1687538"/>
            <a:ext cx="8574583" cy="47478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48136" y="1140874"/>
            <a:ext cx="39598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Pacific Islands region</a:t>
            </a:r>
          </a:p>
          <a:p>
            <a:endParaRPr lang="en-AU" sz="2800" dirty="0"/>
          </a:p>
        </p:txBody>
      </p:sp>
      <p:sp>
        <p:nvSpPr>
          <p:cNvPr id="9" name="Oval 8"/>
          <p:cNvSpPr/>
          <p:nvPr/>
        </p:nvSpPr>
        <p:spPr>
          <a:xfrm>
            <a:off x="3093930" y="3477912"/>
            <a:ext cx="1121080" cy="94152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Oval 9"/>
          <p:cNvSpPr/>
          <p:nvPr/>
        </p:nvSpPr>
        <p:spPr>
          <a:xfrm>
            <a:off x="5004149" y="4545775"/>
            <a:ext cx="659352" cy="61096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Oval 10"/>
          <p:cNvSpPr/>
          <p:nvPr/>
        </p:nvSpPr>
        <p:spPr>
          <a:xfrm>
            <a:off x="3951963" y="4234099"/>
            <a:ext cx="889348" cy="7922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60" y="1194069"/>
            <a:ext cx="1878417" cy="1761338"/>
          </a:xfrm>
          <a:prstGeom prst="ellipse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11036" y="6021916"/>
            <a:ext cx="2771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Pacific Community, 2018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9014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3" y="1089764"/>
            <a:ext cx="9256734" cy="57682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Up-Down Arrow 1"/>
          <p:cNvSpPr/>
          <p:nvPr/>
        </p:nvSpPr>
        <p:spPr>
          <a:xfrm>
            <a:off x="6200719" y="1944691"/>
            <a:ext cx="438809" cy="4214810"/>
          </a:xfrm>
          <a:prstGeom prst="upDownArrow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/>
          <p:cNvSpPr txBox="1"/>
          <p:nvPr/>
        </p:nvSpPr>
        <p:spPr>
          <a:xfrm>
            <a:off x="6639528" y="2645908"/>
            <a:ext cx="26179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Regional</a:t>
            </a:r>
          </a:p>
          <a:p>
            <a:r>
              <a:rPr lang="en-US" dirty="0">
                <a:solidFill>
                  <a:schemeClr val="bg1"/>
                </a:solidFill>
              </a:rPr>
              <a:t>Pacific Islands region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39528" y="4208097"/>
            <a:ext cx="32066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National</a:t>
            </a:r>
          </a:p>
          <a:p>
            <a:r>
              <a:rPr lang="en-US" dirty="0">
                <a:solidFill>
                  <a:schemeClr val="bg1"/>
                </a:solidFill>
              </a:rPr>
              <a:t>Fiji, Solomon Islands, </a:t>
            </a:r>
          </a:p>
          <a:p>
            <a:r>
              <a:rPr lang="en-US" dirty="0">
                <a:solidFill>
                  <a:schemeClr val="bg1"/>
                </a:solidFill>
              </a:rPr>
              <a:t>Vanuatu</a:t>
            </a:r>
            <a:endParaRPr lang="en-AU" dirty="0"/>
          </a:p>
        </p:txBody>
      </p:sp>
      <p:sp>
        <p:nvSpPr>
          <p:cNvPr id="18" name="TextBox 17"/>
          <p:cNvSpPr txBox="1"/>
          <p:nvPr/>
        </p:nvSpPr>
        <p:spPr>
          <a:xfrm>
            <a:off x="6155280" y="1344095"/>
            <a:ext cx="226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Level of governance</a:t>
            </a:r>
            <a:endParaRPr lang="en-AU" b="1" u="sng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0634" y="1315494"/>
            <a:ext cx="226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Organization type</a:t>
            </a:r>
            <a:endParaRPr lang="en-AU" b="1" u="sng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00634" y="2009240"/>
            <a:ext cx="27000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Foreign donors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UN agencies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Regional agencies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Non-governmental organizations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National governments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Private agencies</a:t>
            </a:r>
            <a:endParaRPr lang="en-AU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Civil society organizations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8307" y="438411"/>
            <a:ext cx="7402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Sample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865" y="2563293"/>
            <a:ext cx="13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Policy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324" y="4492196"/>
            <a:ext cx="13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Practice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081679" y="3865788"/>
            <a:ext cx="1816513" cy="1625282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Small-scale fisheries organizations</a:t>
            </a:r>
          </a:p>
          <a:p>
            <a:pPr algn="ctr"/>
            <a:r>
              <a:rPr lang="en-US" dirty="0"/>
              <a:t>n=34</a:t>
            </a:r>
            <a:endParaRPr lang="en-AU" dirty="0"/>
          </a:p>
        </p:txBody>
      </p:sp>
      <p:sp>
        <p:nvSpPr>
          <p:cNvPr id="20" name="Oval 19"/>
          <p:cNvSpPr/>
          <p:nvPr/>
        </p:nvSpPr>
        <p:spPr>
          <a:xfrm>
            <a:off x="1081679" y="2059762"/>
            <a:ext cx="1816513" cy="1625282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Small-scale fisheries policies</a:t>
            </a:r>
          </a:p>
          <a:p>
            <a:pPr algn="ctr"/>
            <a:r>
              <a:rPr lang="en-US" dirty="0"/>
              <a:t>n=76</a:t>
            </a:r>
            <a:endParaRPr lang="en-AU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-18116" y="3761244"/>
            <a:ext cx="290189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213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085541"/>
            <a:ext cx="9256734" cy="576823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/>
          <p:cNvSpPr txBox="1"/>
          <p:nvPr/>
        </p:nvSpPr>
        <p:spPr>
          <a:xfrm>
            <a:off x="388307" y="438411"/>
            <a:ext cx="7402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Data collection and analysis</a:t>
            </a:r>
            <a:endParaRPr lang="en-AU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54480" y="3826422"/>
            <a:ext cx="54780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Key-informant interviews (n=80)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f=49, m=31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Self-identified as a small-scale fisheries and/or gender expert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Range of positions: organizational executives, fisheries officers and field staff</a:t>
            </a:r>
          </a:p>
        </p:txBody>
      </p:sp>
      <p:sp>
        <p:nvSpPr>
          <p:cNvPr id="9" name="Left Brace 8"/>
          <p:cNvSpPr/>
          <p:nvPr/>
        </p:nvSpPr>
        <p:spPr>
          <a:xfrm>
            <a:off x="2519671" y="2170392"/>
            <a:ext cx="862096" cy="1294519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Oval 12"/>
          <p:cNvSpPr/>
          <p:nvPr/>
        </p:nvSpPr>
        <p:spPr>
          <a:xfrm>
            <a:off x="697193" y="3775246"/>
            <a:ext cx="1816513" cy="1625282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Small-scale fisheries organizations</a:t>
            </a:r>
          </a:p>
        </p:txBody>
      </p:sp>
      <p:sp>
        <p:nvSpPr>
          <p:cNvPr id="14" name="Oval 13"/>
          <p:cNvSpPr/>
          <p:nvPr/>
        </p:nvSpPr>
        <p:spPr>
          <a:xfrm>
            <a:off x="697193" y="2006798"/>
            <a:ext cx="1816513" cy="1625282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Small-scale fisheries policies</a:t>
            </a:r>
          </a:p>
        </p:txBody>
      </p:sp>
      <p:sp>
        <p:nvSpPr>
          <p:cNvPr id="15" name="Left Brace 14"/>
          <p:cNvSpPr/>
          <p:nvPr/>
        </p:nvSpPr>
        <p:spPr>
          <a:xfrm>
            <a:off x="2554219" y="3607226"/>
            <a:ext cx="862096" cy="2326484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TextBox 17"/>
          <p:cNvSpPr txBox="1"/>
          <p:nvPr/>
        </p:nvSpPr>
        <p:spPr>
          <a:xfrm>
            <a:off x="3276130" y="2439979"/>
            <a:ext cx="43800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Influential small-scale fisheries policy instruments (n=76)</a:t>
            </a:r>
          </a:p>
        </p:txBody>
      </p:sp>
    </p:spTree>
    <p:extLst>
      <p:ext uri="{BB962C8B-B14F-4D97-AF65-F5344CB8AC3E}">
        <p14:creationId xmlns:p14="http://schemas.microsoft.com/office/powerpoint/2010/main" val="4010602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275954772"/>
              </p:ext>
            </p:extLst>
          </p:nvPr>
        </p:nvGraphicFramePr>
        <p:xfrm>
          <a:off x="0" y="1478070"/>
          <a:ext cx="5567818" cy="3858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467" y="152295"/>
            <a:ext cx="5073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Policy: Conceptualization of gender equality</a:t>
            </a:r>
            <a:endParaRPr lang="en-A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2988" y="3790735"/>
            <a:ext cx="626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79%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8989" y="2739788"/>
            <a:ext cx="488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8%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07504" y="2329840"/>
            <a:ext cx="67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13%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91413" y="3983938"/>
            <a:ext cx="3839225" cy="203132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“Avoid the overuse of the word ‘gender’ throughout project documents as this may disengage people. A clever tactic is to use gender responsive terms without directly using the word ‘gender’ </a:t>
            </a:r>
            <a:r>
              <a:rPr lang="en-AU" i="1" dirty="0">
                <a:solidFill>
                  <a:schemeClr val="bg1"/>
                </a:solidFill>
              </a:rPr>
              <a:t>or ‘gender equality’...”</a:t>
            </a:r>
          </a:p>
          <a:p>
            <a:pPr algn="ctr"/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- Donor guide for gender proposals</a:t>
            </a:r>
            <a:endParaRPr lang="en-AU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91413" y="1961915"/>
            <a:ext cx="3779724" cy="120032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Overall focus on ‘fixing’ women rather than the structures (cultural, political organizational) and norms (attitudes, </a:t>
            </a:r>
            <a:r>
              <a:rPr lang="en-US" dirty="0" err="1">
                <a:solidFill>
                  <a:schemeClr val="bg1"/>
                </a:solidFill>
              </a:rPr>
              <a:t>behaviours</a:t>
            </a:r>
            <a:r>
              <a:rPr lang="en-US" dirty="0">
                <a:solidFill>
                  <a:schemeClr val="bg1"/>
                </a:solidFill>
              </a:rPr>
              <a:t>)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4359" y="5941739"/>
            <a:ext cx="4302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Lawless et al. 2021, </a:t>
            </a:r>
            <a:r>
              <a:rPr lang="en-US" sz="1600" i="1" dirty="0"/>
              <a:t>World Development </a:t>
            </a:r>
            <a:endParaRPr lang="en-AU" sz="1600" i="1" dirty="0"/>
          </a:p>
        </p:txBody>
      </p:sp>
    </p:spTree>
    <p:extLst>
      <p:ext uri="{BB962C8B-B14F-4D97-AF65-F5344CB8AC3E}">
        <p14:creationId xmlns:p14="http://schemas.microsoft.com/office/powerpoint/2010/main" val="3475568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77A59C0363A445ADB3EBF5A4586660" ma:contentTypeVersion="12" ma:contentTypeDescription="Een nieuw document maken." ma:contentTypeScope="" ma:versionID="cca4b043c887ccbf4b5fa1fb241bd7b5">
  <xsd:schema xmlns:xsd="http://www.w3.org/2001/XMLSchema" xmlns:xs="http://www.w3.org/2001/XMLSchema" xmlns:p="http://schemas.microsoft.com/office/2006/metadata/properties" xmlns:ns2="07f4b9fa-f85b-4a7b-9986-58f9a8e4f3ff" xmlns:ns3="155a764d-ffd6-4084-bdfc-3de5c27504dd" targetNamespace="http://schemas.microsoft.com/office/2006/metadata/properties" ma:root="true" ma:fieldsID="f9dfcee256051e55d8a52a108d7e858c" ns2:_="" ns3:_="">
    <xsd:import namespace="07f4b9fa-f85b-4a7b-9986-58f9a8e4f3ff"/>
    <xsd:import namespace="155a764d-ffd6-4084-bdfc-3de5c27504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f4b9fa-f85b-4a7b-9986-58f9a8e4f3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5a764d-ffd6-4084-bdfc-3de5c27504d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FD56BA1-CC20-40F8-934D-EDAF6A8087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1233FF-5B65-42F3-BAB9-9DCC3FB1A50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E67A759-3FBD-4E98-BD18-03E113C0B1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f4b9fa-f85b-4a7b-9986-58f9a8e4f3ff"/>
    <ds:schemaRef ds:uri="155a764d-ffd6-4084-bdfc-3de5c27504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53343</TotalTime>
  <Words>911</Words>
  <Application>Microsoft Office PowerPoint</Application>
  <PresentationFormat>On-screen Show (4:3)</PresentationFormat>
  <Paragraphs>191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Analytical framework </vt:lpstr>
      <vt:lpstr>PowerPoint Presentation</vt:lpstr>
      <vt:lpstr>PowerPoint Presentation</vt:lpstr>
      <vt:lpstr>PowerPoint Presentation</vt:lpstr>
      <vt:lpstr>Opportunities </vt:lpstr>
      <vt:lpstr>PowerPoint Presentation</vt:lpstr>
    </vt:vector>
  </TitlesOfParts>
  <Manager/>
  <Company>James Cook University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CRS Presentation</dc:title>
  <dc:subject/>
  <dc:creator>Zephyrmedia</dc:creator>
  <cp:keywords/>
  <dc:description/>
  <cp:lastModifiedBy>Peter Ballantyne</cp:lastModifiedBy>
  <cp:revision>425</cp:revision>
  <dcterms:created xsi:type="dcterms:W3CDTF">2015-09-21T00:58:03Z</dcterms:created>
  <dcterms:modified xsi:type="dcterms:W3CDTF">2021-12-21T17:14:00Z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0x010100D877A59C0363A445ADB3EBF5A4586660</vt:lpwstr>
  </property>
</Properties>
</file>