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10"/>
  </p:notesMasterIdLst>
  <p:sldIdLst>
    <p:sldId id="337" r:id="rId2"/>
    <p:sldId id="338" r:id="rId3"/>
    <p:sldId id="339" r:id="rId4"/>
    <p:sldId id="340" r:id="rId5"/>
    <p:sldId id="344" r:id="rId6"/>
    <p:sldId id="341" r:id="rId7"/>
    <p:sldId id="343" r:id="rId8"/>
    <p:sldId id="345"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ulat, Bizuwork (ILRI)" userId="f9d966a6-7f2d-4770-b82c-57c2d1a1808d" providerId="ADAL" clId="{76D87B01-60A0-4F64-A574-CC9F3DAB1D2E}"/>
    <pc:docChg chg="modSld">
      <pc:chgData name="Mulat, Bizuwork (ILRI)" userId="f9d966a6-7f2d-4770-b82c-57c2d1a1808d" providerId="ADAL" clId="{76D87B01-60A0-4F64-A574-CC9F3DAB1D2E}" dt="2025-04-10T12:32:13.017" v="0" actId="20577"/>
      <pc:docMkLst>
        <pc:docMk/>
      </pc:docMkLst>
      <pc:sldChg chg="modSp mod">
        <pc:chgData name="Mulat, Bizuwork (ILRI)" userId="f9d966a6-7f2d-4770-b82c-57c2d1a1808d" providerId="ADAL" clId="{76D87B01-60A0-4F64-A574-CC9F3DAB1D2E}" dt="2025-04-10T12:32:13.017" v="0" actId="20577"/>
        <pc:sldMkLst>
          <pc:docMk/>
          <pc:sldMk cId="3818595731" sldId="337"/>
        </pc:sldMkLst>
        <pc:spChg chg="mod">
          <ac:chgData name="Mulat, Bizuwork (ILRI)" userId="f9d966a6-7f2d-4770-b82c-57c2d1a1808d" providerId="ADAL" clId="{76D87B01-60A0-4F64-A574-CC9F3DAB1D2E}" dt="2025-04-10T12:32:13.017" v="0" actId="20577"/>
          <ac:spMkLst>
            <pc:docMk/>
            <pc:sldMk cId="3818595731" sldId="337"/>
            <ac:spMk id="3" creationId="{156C17F7-24C9-1FF4-C60E-D3839EFAE35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5B249A-CEDD-4C4D-8E96-7780D6F44C00}" type="datetimeFigureOut">
              <a:rPr lang="en-US" smtClean="0"/>
              <a:pPr/>
              <a:t>4/10/2025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9A255D-6417-4EC8-8D98-73D9ACF5943B}" type="slidenum">
              <a:rPr lang="en-US" smtClean="0"/>
              <a:pPr/>
              <a:t>‹#›</a:t>
            </a:fld>
            <a:endParaRPr lang="en-US"/>
          </a:p>
        </p:txBody>
      </p:sp>
    </p:spTree>
    <p:extLst>
      <p:ext uri="{BB962C8B-B14F-4D97-AF65-F5344CB8AC3E}">
        <p14:creationId xmlns:p14="http://schemas.microsoft.com/office/powerpoint/2010/main" val="1188527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83E96457-C5EB-434F-A0CA-400CC76D80AB}"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4701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6B848877-6D17-4236-BED3-2C87E913AA3E}"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56525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A9B9023C-8F7B-4F82-9A2B-2995897BE764}"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6098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454A679D-7F1B-46DD-A525-9B8C901ED0BE}"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9266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solidFill>
                <a:srgbClr val="000000"/>
              </a:solidFill>
            </a:endParaRPr>
          </a:p>
        </p:txBody>
      </p:sp>
      <p:sp>
        <p:nvSpPr>
          <p:cNvPr id="8" name="Footer Placeholder 7"/>
          <p:cNvSpPr>
            <a:spLocks noGrp="1"/>
          </p:cNvSpPr>
          <p:nvPr>
            <p:ph type="ftr" sz="quarter" idx="11"/>
          </p:nvPr>
        </p:nvSpPr>
        <p:spPr/>
        <p:txBody>
          <a:bodyPr/>
          <a:lstStyle/>
          <a:p>
            <a:pPr>
              <a:defRPr/>
            </a:pPr>
            <a:endParaRPr lang="en-US">
              <a:solidFill>
                <a:srgbClr val="000000"/>
              </a:solidFill>
            </a:endParaRPr>
          </a:p>
        </p:txBody>
      </p:sp>
      <p:sp>
        <p:nvSpPr>
          <p:cNvPr id="9" name="Slide Number Placeholder 8"/>
          <p:cNvSpPr>
            <a:spLocks noGrp="1"/>
          </p:cNvSpPr>
          <p:nvPr>
            <p:ph type="sldNum" sz="quarter" idx="12"/>
          </p:nvPr>
        </p:nvSpPr>
        <p:spPr/>
        <p:txBody>
          <a:bodyPr/>
          <a:lstStyle/>
          <a:p>
            <a:pPr>
              <a:defRPr/>
            </a:pPr>
            <a:fld id="{AD856823-0D95-401C-B4AA-09D210F5F708}"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189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solidFill>
                <a:srgbClr val="000000"/>
              </a:solidFill>
            </a:endParaRPr>
          </a:p>
        </p:txBody>
      </p:sp>
      <p:sp>
        <p:nvSpPr>
          <p:cNvPr id="4" name="Footer Placeholder 3"/>
          <p:cNvSpPr>
            <a:spLocks noGrp="1"/>
          </p:cNvSpPr>
          <p:nvPr>
            <p:ph type="ftr" sz="quarter" idx="11"/>
          </p:nvPr>
        </p:nvSpPr>
        <p:spPr/>
        <p:txBody>
          <a:bodyPr/>
          <a:lstStyle/>
          <a:p>
            <a:pPr>
              <a:defRPr/>
            </a:pPr>
            <a:endParaRPr lang="en-US">
              <a:solidFill>
                <a:srgbClr val="000000"/>
              </a:solidFill>
            </a:endParaRPr>
          </a:p>
        </p:txBody>
      </p:sp>
      <p:sp>
        <p:nvSpPr>
          <p:cNvPr id="5" name="Slide Number Placeholder 4"/>
          <p:cNvSpPr>
            <a:spLocks noGrp="1"/>
          </p:cNvSpPr>
          <p:nvPr>
            <p:ph type="sldNum" sz="quarter" idx="12"/>
          </p:nvPr>
        </p:nvSpPr>
        <p:spPr/>
        <p:txBody>
          <a:bodyPr/>
          <a:lstStyle/>
          <a:p>
            <a:pPr>
              <a:defRPr/>
            </a:pPr>
            <a:fld id="{BA189987-4E21-47D1-B50E-9E15B6AE46F1}"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238860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srgbClr val="000000"/>
              </a:solidFill>
            </a:endParaRPr>
          </a:p>
        </p:txBody>
      </p:sp>
      <p:sp>
        <p:nvSpPr>
          <p:cNvPr id="3" name="Footer Placeholder 2"/>
          <p:cNvSpPr>
            <a:spLocks noGrp="1"/>
          </p:cNvSpPr>
          <p:nvPr>
            <p:ph type="ftr" sz="quarter" idx="11"/>
          </p:nvPr>
        </p:nvSpPr>
        <p:spPr/>
        <p:txBody>
          <a:bodyPr/>
          <a:lstStyle/>
          <a:p>
            <a:pPr>
              <a:defRPr/>
            </a:pPr>
            <a:endParaRPr lang="en-US">
              <a:solidFill>
                <a:srgbClr val="000000"/>
              </a:solidFill>
            </a:endParaRPr>
          </a:p>
        </p:txBody>
      </p:sp>
      <p:sp>
        <p:nvSpPr>
          <p:cNvPr id="4" name="Slide Number Placeholder 3"/>
          <p:cNvSpPr>
            <a:spLocks noGrp="1"/>
          </p:cNvSpPr>
          <p:nvPr>
            <p:ph type="sldNum" sz="quarter" idx="12"/>
          </p:nvPr>
        </p:nvSpPr>
        <p:spPr/>
        <p:txBody>
          <a:bodyPr/>
          <a:lstStyle/>
          <a:p>
            <a:pPr>
              <a:defRPr/>
            </a:pPr>
            <a:fld id="{8BADE76D-FF34-4A49-9E45-BA60872D8D15}"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4227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A7812096-556D-4DC2-A68F-49F0AE25E9D8}"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62141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endParaRPr lang="en-US">
              <a:solidFill>
                <a:srgbClr val="000000"/>
              </a:solidFill>
            </a:endParaRPr>
          </a:p>
        </p:txBody>
      </p:sp>
      <p:sp>
        <p:nvSpPr>
          <p:cNvPr id="6" name="Footer Placeholder 5"/>
          <p:cNvSpPr>
            <a:spLocks noGrp="1"/>
          </p:cNvSpPr>
          <p:nvPr>
            <p:ph type="ftr" sz="quarter" idx="11"/>
          </p:nvPr>
        </p:nvSpPr>
        <p:spPr/>
        <p:txBody>
          <a:bodyPr/>
          <a:lstStyle/>
          <a:p>
            <a:pPr>
              <a:defRPr/>
            </a:pPr>
            <a:endParaRPr lang="en-US">
              <a:solidFill>
                <a:srgbClr val="000000"/>
              </a:solidFill>
            </a:endParaRPr>
          </a:p>
        </p:txBody>
      </p:sp>
      <p:sp>
        <p:nvSpPr>
          <p:cNvPr id="7" name="Slide Number Placeholder 6"/>
          <p:cNvSpPr>
            <a:spLocks noGrp="1"/>
          </p:cNvSpPr>
          <p:nvPr>
            <p:ph type="sldNum" sz="quarter" idx="12"/>
          </p:nvPr>
        </p:nvSpPr>
        <p:spPr/>
        <p:txBody>
          <a:bodyPr/>
          <a:lstStyle/>
          <a:p>
            <a:pPr>
              <a:defRPr/>
            </a:pPr>
            <a:fld id="{5A24F9A6-ADCD-4575-BC8A-962EE8EECF79}"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76090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3835AC66-9A23-46CE-B096-00DE4D9B5A26}"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44095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solidFill>
                <a:srgbClr val="000000"/>
              </a:solidFill>
            </a:endParaRPr>
          </a:p>
        </p:txBody>
      </p:sp>
      <p:sp>
        <p:nvSpPr>
          <p:cNvPr id="5" name="Footer Placeholder 4"/>
          <p:cNvSpPr>
            <a:spLocks noGrp="1"/>
          </p:cNvSpPr>
          <p:nvPr>
            <p:ph type="ftr" sz="quarter" idx="11"/>
          </p:nvPr>
        </p:nvSpPr>
        <p:spPr/>
        <p:txBody>
          <a:bodyPr/>
          <a:lstStyle/>
          <a:p>
            <a:pPr>
              <a:defRPr/>
            </a:pPr>
            <a:endParaRPr lang="en-US">
              <a:solidFill>
                <a:srgbClr val="000000"/>
              </a:solidFill>
            </a:endParaRPr>
          </a:p>
        </p:txBody>
      </p:sp>
      <p:sp>
        <p:nvSpPr>
          <p:cNvPr id="6" name="Slide Number Placeholder 5"/>
          <p:cNvSpPr>
            <a:spLocks noGrp="1"/>
          </p:cNvSpPr>
          <p:nvPr>
            <p:ph type="sldNum" sz="quarter" idx="12"/>
          </p:nvPr>
        </p:nvSpPr>
        <p:spPr/>
        <p:txBody>
          <a:bodyPr/>
          <a:lstStyle/>
          <a:p>
            <a:pPr>
              <a:defRPr/>
            </a:pPr>
            <a:fld id="{F71AA43F-9413-481A-B239-D8FA2C9374D1}" type="slidenum">
              <a:rPr lang="en-US" smtClean="0">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01608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endParaRPr lang="en-US">
              <a:solidFill>
                <a:srgbClr val="000000"/>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solidFill>
                <a:srgbClr val="000000"/>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E81EFE52-72C3-4D9E-AC91-BAEF6F4C59CF}" type="slidenum">
              <a:rPr lang="en-US" smtClean="0">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226553818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Documents\Berhanu\1SLS\SLS Logo\photo_2023-11-11_10-13-2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4800" y="5665733"/>
            <a:ext cx="1209675" cy="1209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56C17F7-24C9-1FF4-C60E-D3839EFAE35F}"/>
              </a:ext>
            </a:extLst>
          </p:cNvPr>
          <p:cNvSpPr txBox="1"/>
          <p:nvPr/>
        </p:nvSpPr>
        <p:spPr>
          <a:xfrm>
            <a:off x="457200" y="914401"/>
            <a:ext cx="7971102" cy="1200329"/>
          </a:xfrm>
          <a:prstGeom prst="rect">
            <a:avLst/>
          </a:prstGeom>
          <a:noFill/>
        </p:spPr>
        <p:txBody>
          <a:bodyPr wrap="square">
            <a:spAutoFit/>
          </a:bodyPr>
          <a:lstStyle/>
          <a:p>
            <a:pPr algn="ctr" fontAlgn="base">
              <a:spcBef>
                <a:spcPct val="0"/>
              </a:spcBef>
              <a:spcAft>
                <a:spcPct val="0"/>
              </a:spcAft>
              <a:defRPr/>
            </a:pPr>
            <a:r>
              <a:rPr lang="en-GB" sz="2400" dirty="0">
                <a:solidFill>
                  <a:srgbClr val="C00000"/>
                </a:solidFill>
                <a:latin typeface="+mj-lt"/>
                <a:ea typeface="MS PGothic" pitchFamily="34" charset="-128"/>
              </a:rPr>
              <a:t>Public Private Partnerships for Delivering Contagious Caprine Pleuropneumonia Vaccine in Borena Zone Oromia,  Ethiopia</a:t>
            </a:r>
          </a:p>
          <a:p>
            <a:pPr algn="ctr" fontAlgn="base">
              <a:spcBef>
                <a:spcPct val="0"/>
              </a:spcBef>
              <a:spcAft>
                <a:spcPct val="0"/>
              </a:spcAft>
              <a:defRPr/>
            </a:pPr>
            <a:r>
              <a:rPr lang="en-GB" sz="2400" dirty="0">
                <a:solidFill>
                  <a:srgbClr val="C00000"/>
                </a:solidFill>
                <a:latin typeface="+mj-lt"/>
                <a:ea typeface="MS PGothic" pitchFamily="34" charset="-128"/>
              </a:rPr>
              <a:t>A Participatory Impact Evaluation and Policy Analysis</a:t>
            </a:r>
          </a:p>
        </p:txBody>
      </p:sp>
      <p:sp>
        <p:nvSpPr>
          <p:cNvPr id="2" name="Subtitle 2">
            <a:extLst>
              <a:ext uri="{FF2B5EF4-FFF2-40B4-BE49-F238E27FC236}">
                <a16:creationId xmlns:a16="http://schemas.microsoft.com/office/drawing/2014/main" id="{A8EAC3AC-2311-18DB-085B-D8D658B2676F}"/>
              </a:ext>
            </a:extLst>
          </p:cNvPr>
          <p:cNvSpPr txBox="1">
            <a:spLocks noChangeArrowheads="1"/>
          </p:cNvSpPr>
          <p:nvPr/>
        </p:nvSpPr>
        <p:spPr bwMode="auto">
          <a:xfrm>
            <a:off x="304049" y="3733800"/>
            <a:ext cx="7642087" cy="1313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lstStyle/>
          <a:p>
            <a:pPr eaLnBrk="1" hangingPunct="1">
              <a:lnSpc>
                <a:spcPct val="90000"/>
              </a:lnSpc>
              <a:spcBef>
                <a:spcPts val="400"/>
              </a:spcBef>
              <a:buFont typeface="Arial" panose="020B0604020202020204" pitchFamily="34" charset="0"/>
              <a:buNone/>
            </a:pPr>
            <a:r>
              <a:rPr lang="en-US" altLang="en-KE" dirty="0">
                <a:solidFill>
                  <a:srgbClr val="292929"/>
                </a:solidFill>
              </a:rPr>
              <a:t>Public-Private-Partnership for delivery of veterinary services</a:t>
            </a:r>
          </a:p>
          <a:p>
            <a:pPr eaLnBrk="1" hangingPunct="1">
              <a:lnSpc>
                <a:spcPct val="90000"/>
              </a:lnSpc>
              <a:spcBef>
                <a:spcPts val="400"/>
              </a:spcBef>
              <a:buFont typeface="Arial" panose="020B0604020202020204" pitchFamily="34" charset="0"/>
              <a:buNone/>
            </a:pPr>
            <a:r>
              <a:rPr lang="en-US" altLang="en-KE" dirty="0">
                <a:solidFill>
                  <a:srgbClr val="292929"/>
                </a:solidFill>
              </a:rPr>
              <a:t>Review and validation of PPP models for scaling out</a:t>
            </a:r>
          </a:p>
          <a:p>
            <a:pPr eaLnBrk="1" hangingPunct="1">
              <a:lnSpc>
                <a:spcPct val="90000"/>
              </a:lnSpc>
              <a:spcBef>
                <a:spcPts val="400"/>
              </a:spcBef>
              <a:buFont typeface="Arial" panose="020B0604020202020204" pitchFamily="34" charset="0"/>
              <a:buNone/>
            </a:pPr>
            <a:endParaRPr lang="en-US" altLang="en-KE" dirty="0">
              <a:solidFill>
                <a:srgbClr val="292929"/>
              </a:solidFill>
            </a:endParaRPr>
          </a:p>
          <a:p>
            <a:pPr eaLnBrk="1" hangingPunct="1">
              <a:lnSpc>
                <a:spcPct val="90000"/>
              </a:lnSpc>
              <a:spcBef>
                <a:spcPts val="400"/>
              </a:spcBef>
            </a:pPr>
            <a:r>
              <a:rPr lang="en-US" altLang="en-KE" dirty="0">
                <a:solidFill>
                  <a:srgbClr val="292929"/>
                </a:solidFill>
              </a:rPr>
              <a:t> </a:t>
            </a:r>
            <a:r>
              <a:rPr lang="en-US" kern="0" dirty="0">
                <a:effectLst/>
                <a:ea typeface="Aptos" panose="020B0004020202020204" pitchFamily="34" charset="0"/>
                <a:cs typeface="Aptos" panose="020B0004020202020204" pitchFamily="34" charset="0"/>
              </a:rPr>
              <a:t>ILRIETH campus, Azage Auditorium, Addis Ababa               </a:t>
            </a:r>
            <a:r>
              <a:rPr lang="en-US" altLang="en-KE" dirty="0">
                <a:solidFill>
                  <a:srgbClr val="292929"/>
                </a:solidFill>
              </a:rPr>
              <a:t>27 March 2025</a:t>
            </a:r>
          </a:p>
          <a:p>
            <a:pPr eaLnBrk="1" hangingPunct="1">
              <a:lnSpc>
                <a:spcPct val="90000"/>
              </a:lnSpc>
              <a:spcBef>
                <a:spcPts val="400"/>
              </a:spcBef>
              <a:buFont typeface="Arial" panose="020B0604020202020204" pitchFamily="34" charset="0"/>
              <a:buNone/>
            </a:pPr>
            <a:endParaRPr lang="en-US" kern="0" dirty="0">
              <a:effectLst/>
              <a:ea typeface="Aptos" panose="020B0004020202020204" pitchFamily="34" charset="0"/>
              <a:cs typeface="Aptos" panose="020B0004020202020204" pitchFamily="34" charset="0"/>
            </a:endParaRPr>
          </a:p>
        </p:txBody>
      </p:sp>
      <p:sp>
        <p:nvSpPr>
          <p:cNvPr id="4" name="Subtitle 2">
            <a:extLst>
              <a:ext uri="{FF2B5EF4-FFF2-40B4-BE49-F238E27FC236}">
                <a16:creationId xmlns:a16="http://schemas.microsoft.com/office/drawing/2014/main" id="{5B4469D9-59B2-0BBF-E80F-7B8D686058D0}"/>
              </a:ext>
            </a:extLst>
          </p:cNvPr>
          <p:cNvSpPr txBox="1">
            <a:spLocks noChangeArrowheads="1"/>
          </p:cNvSpPr>
          <p:nvPr/>
        </p:nvSpPr>
        <p:spPr bwMode="auto">
          <a:xfrm>
            <a:off x="304049" y="2625082"/>
            <a:ext cx="6508750" cy="719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a:lstStyle/>
          <a:p>
            <a:pPr eaLnBrk="1" hangingPunct="1">
              <a:lnSpc>
                <a:spcPct val="90000"/>
              </a:lnSpc>
              <a:spcBef>
                <a:spcPts val="400"/>
              </a:spcBef>
              <a:buFont typeface="Arial" panose="020B0604020202020204" pitchFamily="34" charset="0"/>
              <a:buNone/>
            </a:pPr>
            <a:r>
              <a:rPr lang="en-US" altLang="en-KE" sz="2000" i="1" dirty="0">
                <a:solidFill>
                  <a:srgbClr val="292929"/>
                </a:solidFill>
                <a:latin typeface="Calibri" panose="020F0502020204030204" pitchFamily="34" charset="0"/>
              </a:rPr>
              <a:t>Tesfaye Haile Dargie, Research Consultant</a:t>
            </a:r>
          </a:p>
          <a:p>
            <a:pPr eaLnBrk="1" hangingPunct="1">
              <a:lnSpc>
                <a:spcPct val="90000"/>
              </a:lnSpc>
              <a:spcBef>
                <a:spcPts val="400"/>
              </a:spcBef>
              <a:buFont typeface="Arial" panose="020B0604020202020204" pitchFamily="34" charset="0"/>
              <a:buNone/>
            </a:pPr>
            <a:r>
              <a:rPr lang="en-GB" altLang="en-KE" sz="2000" i="1" dirty="0">
                <a:solidFill>
                  <a:srgbClr val="292929"/>
                </a:solidFill>
                <a:latin typeface="Calibri" panose="020F0502020204030204" pitchFamily="34" charset="0"/>
              </a:rPr>
              <a:t>SLS</a:t>
            </a:r>
            <a:endParaRPr lang="en-US" altLang="en-KE" sz="2000" i="1" dirty="0">
              <a:solidFill>
                <a:srgbClr val="292929"/>
              </a:solidFill>
              <a:latin typeface="Calibri" panose="020F0502020204030204" pitchFamily="34" charset="0"/>
            </a:endParaRPr>
          </a:p>
        </p:txBody>
      </p:sp>
    </p:spTree>
    <p:extLst>
      <p:ext uri="{BB962C8B-B14F-4D97-AF65-F5344CB8AC3E}">
        <p14:creationId xmlns:p14="http://schemas.microsoft.com/office/powerpoint/2010/main" val="38185957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EAC73-C719-B1D1-0830-A0BF1BECCAB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7F98F33-A2B5-148C-959B-159A81B35C19}"/>
              </a:ext>
            </a:extLst>
          </p:cNvPr>
          <p:cNvSpPr/>
          <p:nvPr/>
        </p:nvSpPr>
        <p:spPr>
          <a:xfrm>
            <a:off x="457200" y="5410200"/>
            <a:ext cx="8229600" cy="523220"/>
          </a:xfrm>
          <a:prstGeom prst="rect">
            <a:avLst/>
          </a:prstGeom>
        </p:spPr>
        <p:txBody>
          <a:bodyPr wrap="square">
            <a:spAutoFit/>
          </a:bodyPr>
          <a:lstStyle/>
          <a:p>
            <a:pPr algn="ctr"/>
            <a:endParaRPr lang="en-US" sz="2800" b="1" dirty="0"/>
          </a:p>
        </p:txBody>
      </p:sp>
      <p:pic>
        <p:nvPicPr>
          <p:cNvPr id="1027" name="Picture 3" descr="D:\Documents\Berhanu\1SLS\SLS Logo\photo_2023-11-11_10-13-24.jpg">
            <a:extLst>
              <a:ext uri="{FF2B5EF4-FFF2-40B4-BE49-F238E27FC236}">
                <a16:creationId xmlns:a16="http://schemas.microsoft.com/office/drawing/2014/main" id="{8ADC9A0E-0C15-9429-443D-D0D5B98C68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5775896"/>
            <a:ext cx="1057275" cy="1057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555A44F-D134-DFB3-537D-9361C473E2A1}"/>
              </a:ext>
            </a:extLst>
          </p:cNvPr>
          <p:cNvSpPr txBox="1"/>
          <p:nvPr/>
        </p:nvSpPr>
        <p:spPr>
          <a:xfrm>
            <a:off x="1143000" y="762000"/>
            <a:ext cx="5715000" cy="523220"/>
          </a:xfrm>
          <a:prstGeom prst="rect">
            <a:avLst/>
          </a:prstGeom>
          <a:noFill/>
        </p:spPr>
        <p:txBody>
          <a:bodyPr wrap="square">
            <a:spAutoFit/>
          </a:bodyPr>
          <a:lstStyle/>
          <a:p>
            <a:r>
              <a:rPr lang="en-GB" sz="2800" b="1" dirty="0"/>
              <a:t>Introduction</a:t>
            </a:r>
          </a:p>
        </p:txBody>
      </p:sp>
      <p:sp>
        <p:nvSpPr>
          <p:cNvPr id="4" name="TextBox 3">
            <a:extLst>
              <a:ext uri="{FF2B5EF4-FFF2-40B4-BE49-F238E27FC236}">
                <a16:creationId xmlns:a16="http://schemas.microsoft.com/office/drawing/2014/main" id="{3A143D82-9C9D-7F5D-AC23-A106B7AE45EC}"/>
              </a:ext>
            </a:extLst>
          </p:cNvPr>
          <p:cNvSpPr txBox="1"/>
          <p:nvPr/>
        </p:nvSpPr>
        <p:spPr>
          <a:xfrm>
            <a:off x="457200" y="1524000"/>
            <a:ext cx="8229600" cy="7201972"/>
          </a:xfrm>
          <a:prstGeom prst="rect">
            <a:avLst/>
          </a:prstGeom>
          <a:noFill/>
        </p:spPr>
        <p:txBody>
          <a:bodyPr wrap="square">
            <a:spAutoFit/>
          </a:bodyPr>
          <a:lstStyle/>
          <a:p>
            <a:pPr marL="285750" indent="-285750">
              <a:buFont typeface="Arial" panose="020B0604020202020204" pitchFamily="34" charset="0"/>
              <a:buChar char="•"/>
            </a:pPr>
            <a:r>
              <a:rPr lang="en-GB" sz="2400" b="1" dirty="0"/>
              <a:t>Deliva was develop to test an alternative vaccine delivery approach in Borena zone Oromia Region</a:t>
            </a:r>
          </a:p>
          <a:p>
            <a:pPr marL="285750" indent="-285750">
              <a:buFont typeface="Arial" panose="020B0604020202020204" pitchFamily="34" charset="0"/>
              <a:buChar char="•"/>
            </a:pPr>
            <a:endParaRPr lang="en-GB" sz="2400" b="1" dirty="0"/>
          </a:p>
          <a:p>
            <a:pPr marL="285750" indent="-285750">
              <a:buFont typeface="Arial" panose="020B0604020202020204" pitchFamily="34" charset="0"/>
              <a:buChar char="•"/>
            </a:pPr>
            <a:r>
              <a:rPr lang="en-GB" sz="2400" b="1" dirty="0"/>
              <a:t>Due to time and operational constraints a final evaluation of DeLiVa was not conducted after the project ended in December 2023.</a:t>
            </a:r>
          </a:p>
          <a:p>
            <a:pPr marL="285750" indent="-285750">
              <a:buFont typeface="Arial" panose="020B0604020202020204" pitchFamily="34" charset="0"/>
              <a:buChar char="•"/>
            </a:pPr>
            <a:endParaRPr lang="en-GB" sz="2400" b="1" dirty="0"/>
          </a:p>
          <a:p>
            <a:pPr marL="285750" indent="-285750">
              <a:buFont typeface="Arial" panose="020B0604020202020204" pitchFamily="34" charset="0"/>
              <a:buChar char="•"/>
            </a:pPr>
            <a:r>
              <a:rPr lang="en-GB" sz="2400" b="1" dirty="0"/>
              <a:t>This assessment was conducted by Smart Livestock Solutions One Member Plc (SLS) in partnership with Global Alliance for Livestock Veterinary Medicines in August and September 2024.</a:t>
            </a:r>
          </a:p>
          <a:p>
            <a:pPr marL="285750" indent="-285750">
              <a:buFont typeface="Arial" panose="020B0604020202020204" pitchFamily="34" charset="0"/>
              <a:buChar char="•"/>
            </a:pPr>
            <a:endParaRPr lang="en-GB" b="1"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865994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06D58C-EAE6-4407-479D-8EFCAB32BE7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5947544-EE4B-5A03-D787-CAEA3E86CFEB}"/>
              </a:ext>
            </a:extLst>
          </p:cNvPr>
          <p:cNvSpPr/>
          <p:nvPr/>
        </p:nvSpPr>
        <p:spPr>
          <a:xfrm>
            <a:off x="457200" y="5410200"/>
            <a:ext cx="8229600" cy="523220"/>
          </a:xfrm>
          <a:prstGeom prst="rect">
            <a:avLst/>
          </a:prstGeom>
        </p:spPr>
        <p:txBody>
          <a:bodyPr wrap="square">
            <a:spAutoFit/>
          </a:bodyPr>
          <a:lstStyle/>
          <a:p>
            <a:pPr algn="ctr"/>
            <a:endParaRPr lang="en-US" sz="2800" b="1" dirty="0"/>
          </a:p>
        </p:txBody>
      </p:sp>
      <p:pic>
        <p:nvPicPr>
          <p:cNvPr id="1027" name="Picture 3" descr="D:\Documents\Berhanu\1SLS\SLS Logo\photo_2023-11-11_10-13-24.jpg">
            <a:extLst>
              <a:ext uri="{FF2B5EF4-FFF2-40B4-BE49-F238E27FC236}">
                <a16:creationId xmlns:a16="http://schemas.microsoft.com/office/drawing/2014/main" id="{C3D16BE3-872C-745C-E32D-07B8C1AF90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5775896"/>
            <a:ext cx="1057275" cy="1057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8341261-470F-0C28-3B93-E67A59E493AA}"/>
              </a:ext>
            </a:extLst>
          </p:cNvPr>
          <p:cNvSpPr txBox="1"/>
          <p:nvPr/>
        </p:nvSpPr>
        <p:spPr>
          <a:xfrm>
            <a:off x="685800" y="762000"/>
            <a:ext cx="8001000" cy="4832092"/>
          </a:xfrm>
          <a:prstGeom prst="rect">
            <a:avLst/>
          </a:prstGeom>
          <a:noFill/>
        </p:spPr>
        <p:txBody>
          <a:bodyPr wrap="square">
            <a:spAutoFit/>
          </a:bodyPr>
          <a:lstStyle/>
          <a:p>
            <a:r>
              <a:rPr lang="en-GB" sz="2800" b="1" dirty="0"/>
              <a:t>The objectives of the evaluation:</a:t>
            </a:r>
          </a:p>
          <a:p>
            <a:r>
              <a:rPr lang="en-GB" sz="2800" b="1" dirty="0"/>
              <a:t>•	Assess the impact of a novel PPP livestock vaccine delivery model on livestock health and livelihoods of pastoralist women and men in Borena Zone, in southern Ethiopia.</a:t>
            </a:r>
          </a:p>
          <a:p>
            <a:r>
              <a:rPr lang="en-GB" sz="2800" b="1" dirty="0"/>
              <a:t>•	Review institutional and policy factors that are needed to support the PPP model in Ethiopia and enable sustainability and scaling-up. </a:t>
            </a:r>
          </a:p>
          <a:p>
            <a:r>
              <a:rPr lang="en-GB" sz="2800" b="1" dirty="0"/>
              <a:t>•	Provide evidence on the impact of a PPP model for vaccine delivery to guide policy in Ethiopia and other countries</a:t>
            </a:r>
          </a:p>
        </p:txBody>
      </p:sp>
      <p:sp>
        <p:nvSpPr>
          <p:cNvPr id="4" name="TextBox 3">
            <a:extLst>
              <a:ext uri="{FF2B5EF4-FFF2-40B4-BE49-F238E27FC236}">
                <a16:creationId xmlns:a16="http://schemas.microsoft.com/office/drawing/2014/main" id="{9EE30ADE-A9EA-3890-8063-CCACCAD1D196}"/>
              </a:ext>
            </a:extLst>
          </p:cNvPr>
          <p:cNvSpPr txBox="1"/>
          <p:nvPr/>
        </p:nvSpPr>
        <p:spPr>
          <a:xfrm>
            <a:off x="457200" y="1524000"/>
            <a:ext cx="8229600" cy="923330"/>
          </a:xfrm>
          <a:prstGeom prst="rect">
            <a:avLst/>
          </a:prstGeom>
          <a:noFill/>
        </p:spPr>
        <p:txBody>
          <a:bodyPr wrap="square">
            <a:spAutoFit/>
          </a:bodyPr>
          <a:lstStyle/>
          <a:p>
            <a:pPr marL="285750" indent="-285750">
              <a:buFont typeface="Arial" panose="020B0604020202020204" pitchFamily="34" charset="0"/>
              <a:buChar char="•"/>
            </a:pPr>
            <a:endParaRPr lang="en-GB" dirty="0"/>
          </a:p>
          <a:p>
            <a:endParaRPr lang="en-GB" dirty="0"/>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4798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EE455-06A7-6B4B-F118-B3C806F3541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4E8C452-1274-5475-6F46-4D352CA31509}"/>
              </a:ext>
            </a:extLst>
          </p:cNvPr>
          <p:cNvSpPr/>
          <p:nvPr/>
        </p:nvSpPr>
        <p:spPr>
          <a:xfrm>
            <a:off x="457200" y="5410200"/>
            <a:ext cx="8229600" cy="523220"/>
          </a:xfrm>
          <a:prstGeom prst="rect">
            <a:avLst/>
          </a:prstGeom>
        </p:spPr>
        <p:txBody>
          <a:bodyPr wrap="square">
            <a:spAutoFit/>
          </a:bodyPr>
          <a:lstStyle/>
          <a:p>
            <a:pPr algn="ctr"/>
            <a:endParaRPr lang="en-US" sz="2800" b="1" dirty="0"/>
          </a:p>
        </p:txBody>
      </p:sp>
      <p:pic>
        <p:nvPicPr>
          <p:cNvPr id="1027" name="Picture 3" descr="D:\Documents\Berhanu\1SLS\SLS Logo\photo_2023-11-11_10-13-24.jpg">
            <a:extLst>
              <a:ext uri="{FF2B5EF4-FFF2-40B4-BE49-F238E27FC236}">
                <a16:creationId xmlns:a16="http://schemas.microsoft.com/office/drawing/2014/main" id="{75F0A92E-9295-EF28-D23B-BC6940FAB8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5775896"/>
            <a:ext cx="1057275" cy="1057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35EF393-9468-B164-3845-38D03F65CE58}"/>
              </a:ext>
            </a:extLst>
          </p:cNvPr>
          <p:cNvSpPr txBox="1"/>
          <p:nvPr/>
        </p:nvSpPr>
        <p:spPr>
          <a:xfrm>
            <a:off x="609600" y="255687"/>
            <a:ext cx="8077200" cy="523220"/>
          </a:xfrm>
          <a:prstGeom prst="rect">
            <a:avLst/>
          </a:prstGeom>
          <a:noFill/>
        </p:spPr>
        <p:txBody>
          <a:bodyPr wrap="square">
            <a:spAutoFit/>
          </a:bodyPr>
          <a:lstStyle/>
          <a:p>
            <a:r>
              <a:rPr lang="en-GB" sz="2800" b="1" dirty="0"/>
              <a:t>Approach </a:t>
            </a:r>
          </a:p>
        </p:txBody>
      </p:sp>
      <p:sp>
        <p:nvSpPr>
          <p:cNvPr id="4" name="TextBox 3">
            <a:extLst>
              <a:ext uri="{FF2B5EF4-FFF2-40B4-BE49-F238E27FC236}">
                <a16:creationId xmlns:a16="http://schemas.microsoft.com/office/drawing/2014/main" id="{B0B71438-877C-E858-6371-8B4A6C09EBB0}"/>
              </a:ext>
            </a:extLst>
          </p:cNvPr>
          <p:cNvSpPr txBox="1"/>
          <p:nvPr/>
        </p:nvSpPr>
        <p:spPr>
          <a:xfrm>
            <a:off x="314592" y="928752"/>
            <a:ext cx="8229600" cy="5078313"/>
          </a:xfrm>
          <a:prstGeom prst="rect">
            <a:avLst/>
          </a:prstGeom>
          <a:noFill/>
        </p:spPr>
        <p:txBody>
          <a:bodyPr wrap="square">
            <a:spAutoFit/>
          </a:bodyPr>
          <a:lstStyle/>
          <a:p>
            <a:r>
              <a:rPr lang="en-GB" dirty="0"/>
              <a:t> </a:t>
            </a:r>
          </a:p>
          <a:p>
            <a:pPr marL="285750" indent="-285750">
              <a:buFont typeface="Arial" panose="020B0604020202020204" pitchFamily="34" charset="0"/>
              <a:buChar char="•"/>
            </a:pPr>
            <a:r>
              <a:rPr lang="en-GB" sz="2400" b="1" dirty="0"/>
              <a:t>The evaluation was conducted in the four DeLiVa Project woredas (districts): </a:t>
            </a:r>
            <a:r>
              <a:rPr lang="en-GB" sz="2400" b="1" dirty="0" err="1"/>
              <a:t>Yabello</a:t>
            </a:r>
            <a:r>
              <a:rPr lang="en-GB" sz="2400" b="1" dirty="0"/>
              <a:t>, </a:t>
            </a:r>
            <a:r>
              <a:rPr lang="en-GB" sz="2400" b="1" dirty="0" err="1"/>
              <a:t>Dubuluk</a:t>
            </a:r>
            <a:r>
              <a:rPr lang="en-GB" sz="2400" b="1" dirty="0"/>
              <a:t>, Moyale, and </a:t>
            </a:r>
            <a:r>
              <a:rPr lang="en-GB" sz="2400" b="1" dirty="0" err="1"/>
              <a:t>Elwaye</a:t>
            </a:r>
            <a:r>
              <a:rPr lang="en-GB" sz="2400" b="1" dirty="0"/>
              <a:t> in August and September 2024. </a:t>
            </a:r>
          </a:p>
          <a:p>
            <a:pPr marL="285750" indent="-285750">
              <a:buFont typeface="Arial" panose="020B0604020202020204" pitchFamily="34" charset="0"/>
              <a:buChar char="•"/>
            </a:pPr>
            <a:r>
              <a:rPr lang="en-GB" sz="2400" b="1" dirty="0"/>
              <a:t>In each woreda, 4 kebeles (villages) were selected purposively making a total of 16 kebele sites</a:t>
            </a:r>
          </a:p>
          <a:p>
            <a:pPr marL="285750" indent="-285750">
              <a:buFont typeface="Arial" panose="020B0604020202020204" pitchFamily="34" charset="0"/>
              <a:buChar char="•"/>
            </a:pPr>
            <a:r>
              <a:rPr lang="en-GB" sz="2400" b="1" dirty="0"/>
              <a:t>Data Collection tools: </a:t>
            </a:r>
          </a:p>
          <a:p>
            <a:pPr marL="285750" indent="-285750">
              <a:buFont typeface="Arial" panose="020B0604020202020204" pitchFamily="34" charset="0"/>
              <a:buChar char="•"/>
            </a:pPr>
            <a:r>
              <a:rPr lang="en-GB" sz="2400" b="1" dirty="0"/>
              <a:t> Desk review works,  </a:t>
            </a:r>
          </a:p>
          <a:p>
            <a:pPr marL="285750" indent="-285750">
              <a:buFont typeface="Arial" panose="020B0604020202020204" pitchFamily="34" charset="0"/>
              <a:buChar char="•"/>
            </a:pPr>
            <a:r>
              <a:rPr lang="en-GB" sz="2400" b="1" dirty="0"/>
              <a:t>KII (Key informant interview)</a:t>
            </a:r>
          </a:p>
          <a:p>
            <a:pPr marL="285750" indent="-285750">
              <a:buFont typeface="Arial" panose="020B0604020202020204" pitchFamily="34" charset="0"/>
              <a:buChar char="•"/>
            </a:pPr>
            <a:r>
              <a:rPr lang="en-GB" sz="2400" b="1" dirty="0"/>
              <a:t>Proportional Pilling with focus groups: Comparing CCPP mortality and changes in livelihoods of pastoral community after the PPP vaccination</a:t>
            </a:r>
          </a:p>
          <a:p>
            <a:pPr marL="285750" indent="-285750">
              <a:buFont typeface="Arial" panose="020B0604020202020204" pitchFamily="34" charset="0"/>
              <a:buChar char="•"/>
            </a:pPr>
            <a:r>
              <a:rPr lang="en-GB" sz="2400" b="1" dirty="0"/>
              <a:t>Triangulation of data and information</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1530161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11AE2-5BFF-6D1C-2D78-D4BECD3FBD07}"/>
            </a:ext>
          </a:extLst>
        </p:cNvPr>
        <p:cNvGrpSpPr/>
        <p:nvPr/>
      </p:nvGrpSpPr>
      <p:grpSpPr>
        <a:xfrm>
          <a:off x="0" y="0"/>
          <a:ext cx="0" cy="0"/>
          <a:chOff x="0" y="0"/>
          <a:chExt cx="0" cy="0"/>
        </a:xfrm>
      </p:grpSpPr>
      <p:pic>
        <p:nvPicPr>
          <p:cNvPr id="1027" name="Picture 3" descr="D:\Documents\Berhanu\1SLS\SLS Logo\photo_2023-11-11_10-13-24.jpg">
            <a:extLst>
              <a:ext uri="{FF2B5EF4-FFF2-40B4-BE49-F238E27FC236}">
                <a16:creationId xmlns:a16="http://schemas.microsoft.com/office/drawing/2014/main" id="{AE883B7F-32D4-DC2F-34B7-5A4CD1E246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5775896"/>
            <a:ext cx="1057275" cy="1057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834EC56-DC2F-56FC-03B7-2A789CB45E3E}"/>
              </a:ext>
            </a:extLst>
          </p:cNvPr>
          <p:cNvSpPr txBox="1"/>
          <p:nvPr/>
        </p:nvSpPr>
        <p:spPr>
          <a:xfrm>
            <a:off x="571500" y="123859"/>
            <a:ext cx="8001000" cy="523220"/>
          </a:xfrm>
          <a:prstGeom prst="rect">
            <a:avLst/>
          </a:prstGeom>
          <a:noFill/>
        </p:spPr>
        <p:txBody>
          <a:bodyPr wrap="square">
            <a:spAutoFit/>
          </a:bodyPr>
          <a:lstStyle/>
          <a:p>
            <a:r>
              <a:rPr lang="en-GB" sz="2800" b="1" dirty="0"/>
              <a:t> Evaluation Findings  </a:t>
            </a:r>
          </a:p>
        </p:txBody>
      </p:sp>
      <p:sp>
        <p:nvSpPr>
          <p:cNvPr id="4" name="TextBox 3">
            <a:extLst>
              <a:ext uri="{FF2B5EF4-FFF2-40B4-BE49-F238E27FC236}">
                <a16:creationId xmlns:a16="http://schemas.microsoft.com/office/drawing/2014/main" id="{FCEC7EB7-8F81-C5E8-5CB6-C04AF8B90E6D}"/>
              </a:ext>
            </a:extLst>
          </p:cNvPr>
          <p:cNvSpPr txBox="1"/>
          <p:nvPr/>
        </p:nvSpPr>
        <p:spPr>
          <a:xfrm>
            <a:off x="571500" y="324415"/>
            <a:ext cx="8115300" cy="646331"/>
          </a:xfrm>
          <a:prstGeom prst="rect">
            <a:avLst/>
          </a:prstGeom>
          <a:noFill/>
        </p:spPr>
        <p:txBody>
          <a:bodyPr wrap="square">
            <a:spAutoFit/>
          </a:bodyPr>
          <a:lstStyle/>
          <a:p>
            <a:r>
              <a:rPr lang="en-GB" dirty="0"/>
              <a:t> </a:t>
            </a:r>
          </a:p>
          <a:p>
            <a:endParaRPr lang="en-GB" dirty="0"/>
          </a:p>
        </p:txBody>
      </p:sp>
      <p:sp>
        <p:nvSpPr>
          <p:cNvPr id="9" name="TextBox 8">
            <a:extLst>
              <a:ext uri="{FF2B5EF4-FFF2-40B4-BE49-F238E27FC236}">
                <a16:creationId xmlns:a16="http://schemas.microsoft.com/office/drawing/2014/main" id="{EC59812F-5FC4-9A90-F5EA-FCF4AA3449B9}"/>
              </a:ext>
            </a:extLst>
          </p:cNvPr>
          <p:cNvSpPr txBox="1"/>
          <p:nvPr/>
        </p:nvSpPr>
        <p:spPr>
          <a:xfrm>
            <a:off x="596329" y="627991"/>
            <a:ext cx="7785671" cy="2308324"/>
          </a:xfrm>
          <a:prstGeom prst="rect">
            <a:avLst/>
          </a:prstGeom>
          <a:noFill/>
        </p:spPr>
        <p:txBody>
          <a:bodyPr wrap="square">
            <a:spAutoFit/>
          </a:bodyPr>
          <a:lstStyle/>
          <a:p>
            <a:r>
              <a:rPr lang="en-GB" sz="2400" dirty="0"/>
              <a:t>Preference: Pastoralists preferred the PPP model that required payment for vaccine services over government services based on:</a:t>
            </a:r>
          </a:p>
          <a:p>
            <a:endParaRPr lang="en-GB" sz="2400" dirty="0"/>
          </a:p>
          <a:p>
            <a:r>
              <a:rPr lang="en-GB" sz="2400" dirty="0"/>
              <a:t> </a:t>
            </a:r>
          </a:p>
          <a:p>
            <a:endParaRPr lang="en-GB" sz="2400" dirty="0"/>
          </a:p>
        </p:txBody>
      </p:sp>
      <p:sp>
        <p:nvSpPr>
          <p:cNvPr id="8" name="TextBox 7">
            <a:extLst>
              <a:ext uri="{FF2B5EF4-FFF2-40B4-BE49-F238E27FC236}">
                <a16:creationId xmlns:a16="http://schemas.microsoft.com/office/drawing/2014/main" id="{A5C2BE8D-8F5B-7911-E81F-05D77D6A33AD}"/>
              </a:ext>
            </a:extLst>
          </p:cNvPr>
          <p:cNvSpPr txBox="1"/>
          <p:nvPr/>
        </p:nvSpPr>
        <p:spPr>
          <a:xfrm>
            <a:off x="596329" y="3933312"/>
            <a:ext cx="7938070" cy="2092881"/>
          </a:xfrm>
          <a:prstGeom prst="rect">
            <a:avLst/>
          </a:prstGeom>
          <a:noFill/>
        </p:spPr>
        <p:txBody>
          <a:bodyPr wrap="square">
            <a:spAutoFit/>
          </a:bodyPr>
          <a:lstStyle/>
          <a:p>
            <a:r>
              <a:rPr lang="en-GB" sz="2800" dirty="0"/>
              <a:t>CCPP Vaccination coverage:  Deliva PPP model Districts and Other Districts Covered by Government  services: (Deliva 4 woreda 89.3% and government vaccination in 6 woredas 53.2%)</a:t>
            </a:r>
          </a:p>
          <a:p>
            <a:endParaRPr lang="en-GB" dirty="0"/>
          </a:p>
        </p:txBody>
      </p:sp>
      <p:pic>
        <p:nvPicPr>
          <p:cNvPr id="10" name="Picture 9">
            <a:extLst>
              <a:ext uri="{FF2B5EF4-FFF2-40B4-BE49-F238E27FC236}">
                <a16:creationId xmlns:a16="http://schemas.microsoft.com/office/drawing/2014/main" id="{CEA1BDCD-F7B9-2927-415C-DA8114F3C1B5}"/>
              </a:ext>
            </a:extLst>
          </p:cNvPr>
          <p:cNvPicPr>
            <a:picLocks noChangeAspect="1"/>
          </p:cNvPicPr>
          <p:nvPr/>
        </p:nvPicPr>
        <p:blipFill>
          <a:blip r:embed="rId3"/>
          <a:stretch>
            <a:fillRect/>
          </a:stretch>
        </p:blipFill>
        <p:spPr>
          <a:xfrm>
            <a:off x="648519" y="2199188"/>
            <a:ext cx="7937680" cy="1700931"/>
          </a:xfrm>
          <a:prstGeom prst="rect">
            <a:avLst/>
          </a:prstGeom>
        </p:spPr>
      </p:pic>
    </p:spTree>
    <p:extLst>
      <p:ext uri="{BB962C8B-B14F-4D97-AF65-F5344CB8AC3E}">
        <p14:creationId xmlns:p14="http://schemas.microsoft.com/office/powerpoint/2010/main" val="2466753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6D645-E5E8-AE97-C2FE-9844A865380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94CD100-2D82-FEAC-7530-0FFF078013EF}"/>
              </a:ext>
            </a:extLst>
          </p:cNvPr>
          <p:cNvSpPr/>
          <p:nvPr/>
        </p:nvSpPr>
        <p:spPr>
          <a:xfrm>
            <a:off x="457200" y="5410200"/>
            <a:ext cx="8229600" cy="523220"/>
          </a:xfrm>
          <a:prstGeom prst="rect">
            <a:avLst/>
          </a:prstGeom>
        </p:spPr>
        <p:txBody>
          <a:bodyPr wrap="square">
            <a:spAutoFit/>
          </a:bodyPr>
          <a:lstStyle/>
          <a:p>
            <a:pPr algn="ctr"/>
            <a:endParaRPr lang="en-US" sz="2800" b="1" dirty="0"/>
          </a:p>
        </p:txBody>
      </p:sp>
      <p:pic>
        <p:nvPicPr>
          <p:cNvPr id="1027" name="Picture 3" descr="D:\Documents\Berhanu\1SLS\SLS Logo\photo_2023-11-11_10-13-24.jpg">
            <a:extLst>
              <a:ext uri="{FF2B5EF4-FFF2-40B4-BE49-F238E27FC236}">
                <a16:creationId xmlns:a16="http://schemas.microsoft.com/office/drawing/2014/main" id="{50BC3DA2-A3A0-2BEC-A8C5-3882E2390F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5775896"/>
            <a:ext cx="1057275" cy="1057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B807674-5406-450A-5183-4239088D2B51}"/>
              </a:ext>
            </a:extLst>
          </p:cNvPr>
          <p:cNvSpPr txBox="1"/>
          <p:nvPr/>
        </p:nvSpPr>
        <p:spPr>
          <a:xfrm>
            <a:off x="571500" y="123859"/>
            <a:ext cx="8001000" cy="523220"/>
          </a:xfrm>
          <a:prstGeom prst="rect">
            <a:avLst/>
          </a:prstGeom>
          <a:noFill/>
        </p:spPr>
        <p:txBody>
          <a:bodyPr wrap="square">
            <a:spAutoFit/>
          </a:bodyPr>
          <a:lstStyle/>
          <a:p>
            <a:r>
              <a:rPr lang="en-GB" sz="2800" b="1" dirty="0"/>
              <a:t> Evaluation Findings  </a:t>
            </a:r>
          </a:p>
        </p:txBody>
      </p:sp>
      <p:pic>
        <p:nvPicPr>
          <p:cNvPr id="5" name="Picture 4">
            <a:extLst>
              <a:ext uri="{FF2B5EF4-FFF2-40B4-BE49-F238E27FC236}">
                <a16:creationId xmlns:a16="http://schemas.microsoft.com/office/drawing/2014/main" id="{A8BA58F4-1D65-75C5-8828-8BFCADEF597C}"/>
              </a:ext>
            </a:extLst>
          </p:cNvPr>
          <p:cNvPicPr>
            <a:picLocks noChangeAspect="1"/>
          </p:cNvPicPr>
          <p:nvPr/>
        </p:nvPicPr>
        <p:blipFill>
          <a:blip r:embed="rId3"/>
          <a:stretch>
            <a:fillRect/>
          </a:stretch>
        </p:blipFill>
        <p:spPr>
          <a:xfrm>
            <a:off x="354029" y="3952792"/>
            <a:ext cx="8229600" cy="1878904"/>
          </a:xfrm>
          <a:prstGeom prst="rect">
            <a:avLst/>
          </a:prstGeom>
        </p:spPr>
      </p:pic>
      <p:sp>
        <p:nvSpPr>
          <p:cNvPr id="8" name="TextBox 7">
            <a:extLst>
              <a:ext uri="{FF2B5EF4-FFF2-40B4-BE49-F238E27FC236}">
                <a16:creationId xmlns:a16="http://schemas.microsoft.com/office/drawing/2014/main" id="{81CD3C27-1284-1803-380A-083F63A05A70}"/>
              </a:ext>
            </a:extLst>
          </p:cNvPr>
          <p:cNvSpPr txBox="1"/>
          <p:nvPr/>
        </p:nvSpPr>
        <p:spPr>
          <a:xfrm>
            <a:off x="605746" y="569218"/>
            <a:ext cx="7966753" cy="3046988"/>
          </a:xfrm>
          <a:prstGeom prst="rect">
            <a:avLst/>
          </a:prstGeom>
          <a:noFill/>
        </p:spPr>
        <p:txBody>
          <a:bodyPr wrap="square">
            <a:spAutoFit/>
          </a:bodyPr>
          <a:lstStyle/>
          <a:p>
            <a:r>
              <a:rPr lang="en-GB" sz="2400" dirty="0"/>
              <a:t>CCPP Vaccination coverage in Deliva PPP Districts and Government  services: (Deliva 4 woreda 89.3% and government vaccination 53.2%)</a:t>
            </a:r>
          </a:p>
          <a:p>
            <a:r>
              <a:rPr lang="en-GB" sz="2400" dirty="0"/>
              <a:t>General  Goats Mortality reduced after PPP CCPP vaccination:  Due to the vaccine and  improved weather conditions the view of 12/16 groups. </a:t>
            </a:r>
          </a:p>
          <a:p>
            <a:r>
              <a:rPr lang="en-GB" sz="2400" dirty="0"/>
              <a:t>CCPP as cause of death reduced when compared with other causes of death</a:t>
            </a:r>
          </a:p>
        </p:txBody>
      </p:sp>
    </p:spTree>
    <p:extLst>
      <p:ext uri="{BB962C8B-B14F-4D97-AF65-F5344CB8AC3E}">
        <p14:creationId xmlns:p14="http://schemas.microsoft.com/office/powerpoint/2010/main" val="1102809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33C4A7-345A-053F-B882-899D8892546B}"/>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8A1443D-4728-7174-8A5A-73F3F8A059FE}"/>
              </a:ext>
            </a:extLst>
          </p:cNvPr>
          <p:cNvSpPr/>
          <p:nvPr/>
        </p:nvSpPr>
        <p:spPr>
          <a:xfrm>
            <a:off x="457200" y="5410200"/>
            <a:ext cx="8229600" cy="523220"/>
          </a:xfrm>
          <a:prstGeom prst="rect">
            <a:avLst/>
          </a:prstGeom>
        </p:spPr>
        <p:txBody>
          <a:bodyPr wrap="square">
            <a:spAutoFit/>
          </a:bodyPr>
          <a:lstStyle/>
          <a:p>
            <a:pPr algn="ctr"/>
            <a:endParaRPr lang="en-US" sz="2800" b="1" dirty="0"/>
          </a:p>
        </p:txBody>
      </p:sp>
      <p:pic>
        <p:nvPicPr>
          <p:cNvPr id="1027" name="Picture 3" descr="D:\Documents\Berhanu\1SLS\SLS Logo\photo_2023-11-11_10-13-24.jpg">
            <a:extLst>
              <a:ext uri="{FF2B5EF4-FFF2-40B4-BE49-F238E27FC236}">
                <a16:creationId xmlns:a16="http://schemas.microsoft.com/office/drawing/2014/main" id="{432AAA53-C039-7A6D-86E5-8ABB0A22B41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5775896"/>
            <a:ext cx="1057275" cy="1057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1DD7257-86AA-F78C-17E6-301D2D2443BA}"/>
              </a:ext>
            </a:extLst>
          </p:cNvPr>
          <p:cNvSpPr txBox="1"/>
          <p:nvPr/>
        </p:nvSpPr>
        <p:spPr>
          <a:xfrm>
            <a:off x="571500" y="123859"/>
            <a:ext cx="8001000" cy="523220"/>
          </a:xfrm>
          <a:prstGeom prst="rect">
            <a:avLst/>
          </a:prstGeom>
          <a:noFill/>
        </p:spPr>
        <p:txBody>
          <a:bodyPr wrap="square">
            <a:spAutoFit/>
          </a:bodyPr>
          <a:lstStyle/>
          <a:p>
            <a:r>
              <a:rPr lang="en-GB" sz="2800" b="1" dirty="0"/>
              <a:t> Impact on Livelihoods: </a:t>
            </a:r>
          </a:p>
        </p:txBody>
      </p:sp>
      <p:sp>
        <p:nvSpPr>
          <p:cNvPr id="6" name="TextBox 5">
            <a:extLst>
              <a:ext uri="{FF2B5EF4-FFF2-40B4-BE49-F238E27FC236}">
                <a16:creationId xmlns:a16="http://schemas.microsoft.com/office/drawing/2014/main" id="{B06E32A5-AA5B-3FAE-AC21-C56EAD693283}"/>
              </a:ext>
            </a:extLst>
          </p:cNvPr>
          <p:cNvSpPr txBox="1"/>
          <p:nvPr/>
        </p:nvSpPr>
        <p:spPr>
          <a:xfrm>
            <a:off x="685800" y="924581"/>
            <a:ext cx="6172200" cy="369332"/>
          </a:xfrm>
          <a:prstGeom prst="rect">
            <a:avLst/>
          </a:prstGeom>
          <a:noFill/>
        </p:spPr>
        <p:txBody>
          <a:bodyPr wrap="square">
            <a:spAutoFit/>
          </a:bodyPr>
          <a:lstStyle/>
          <a:p>
            <a:r>
              <a:rPr lang="en-GB" dirty="0"/>
              <a:t>Livelihood benefits from goats before and after the PPP model </a:t>
            </a:r>
          </a:p>
        </p:txBody>
      </p:sp>
      <p:pic>
        <p:nvPicPr>
          <p:cNvPr id="8" name="Picture 7">
            <a:extLst>
              <a:ext uri="{FF2B5EF4-FFF2-40B4-BE49-F238E27FC236}">
                <a16:creationId xmlns:a16="http://schemas.microsoft.com/office/drawing/2014/main" id="{2B374532-4FA5-5E7E-69D6-7E2E50A05BE3}"/>
              </a:ext>
            </a:extLst>
          </p:cNvPr>
          <p:cNvPicPr>
            <a:picLocks noChangeAspect="1"/>
          </p:cNvPicPr>
          <p:nvPr/>
        </p:nvPicPr>
        <p:blipFill>
          <a:blip r:embed="rId3"/>
          <a:stretch>
            <a:fillRect/>
          </a:stretch>
        </p:blipFill>
        <p:spPr>
          <a:xfrm>
            <a:off x="625890" y="1659608"/>
            <a:ext cx="7619691" cy="4116287"/>
          </a:xfrm>
          <a:prstGeom prst="rect">
            <a:avLst/>
          </a:prstGeom>
        </p:spPr>
      </p:pic>
    </p:spTree>
    <p:extLst>
      <p:ext uri="{BB962C8B-B14F-4D97-AF65-F5344CB8AC3E}">
        <p14:creationId xmlns:p14="http://schemas.microsoft.com/office/powerpoint/2010/main" val="636652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A311A-B6BF-FC10-0AF8-AEDAE833EBD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511F630-ACEE-63C8-83AE-E65D5FA89906}"/>
              </a:ext>
            </a:extLst>
          </p:cNvPr>
          <p:cNvSpPr/>
          <p:nvPr/>
        </p:nvSpPr>
        <p:spPr>
          <a:xfrm>
            <a:off x="457200" y="5410200"/>
            <a:ext cx="8229600" cy="523220"/>
          </a:xfrm>
          <a:prstGeom prst="rect">
            <a:avLst/>
          </a:prstGeom>
        </p:spPr>
        <p:txBody>
          <a:bodyPr wrap="square">
            <a:spAutoFit/>
          </a:bodyPr>
          <a:lstStyle/>
          <a:p>
            <a:pPr algn="ctr"/>
            <a:endParaRPr lang="en-US" sz="2800" b="1" dirty="0"/>
          </a:p>
        </p:txBody>
      </p:sp>
      <p:pic>
        <p:nvPicPr>
          <p:cNvPr id="1027" name="Picture 3" descr="D:\Documents\Berhanu\1SLS\SLS Logo\photo_2023-11-11_10-13-24.jpg">
            <a:extLst>
              <a:ext uri="{FF2B5EF4-FFF2-40B4-BE49-F238E27FC236}">
                <a16:creationId xmlns:a16="http://schemas.microsoft.com/office/drawing/2014/main" id="{0B2A3C29-5E7E-8CD1-8695-5BF855D0A8C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01000" y="5775896"/>
            <a:ext cx="1057275" cy="10572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10898F3-E005-3B84-25B0-378446E7A4CA}"/>
              </a:ext>
            </a:extLst>
          </p:cNvPr>
          <p:cNvSpPr txBox="1"/>
          <p:nvPr/>
        </p:nvSpPr>
        <p:spPr>
          <a:xfrm>
            <a:off x="571500" y="123859"/>
            <a:ext cx="8001000" cy="523220"/>
          </a:xfrm>
          <a:prstGeom prst="rect">
            <a:avLst/>
          </a:prstGeom>
          <a:noFill/>
        </p:spPr>
        <p:txBody>
          <a:bodyPr wrap="square">
            <a:spAutoFit/>
          </a:bodyPr>
          <a:lstStyle/>
          <a:p>
            <a:r>
              <a:rPr lang="en-GB" sz="2800" b="1" dirty="0"/>
              <a:t> Conclusions and Recommendations </a:t>
            </a:r>
          </a:p>
        </p:txBody>
      </p:sp>
      <p:sp>
        <p:nvSpPr>
          <p:cNvPr id="4" name="TextBox 3">
            <a:extLst>
              <a:ext uri="{FF2B5EF4-FFF2-40B4-BE49-F238E27FC236}">
                <a16:creationId xmlns:a16="http://schemas.microsoft.com/office/drawing/2014/main" id="{9B40A5F6-96D7-9702-D110-2109B44EBE13}"/>
              </a:ext>
            </a:extLst>
          </p:cNvPr>
          <p:cNvSpPr txBox="1"/>
          <p:nvPr/>
        </p:nvSpPr>
        <p:spPr>
          <a:xfrm>
            <a:off x="571500" y="924580"/>
            <a:ext cx="7810500" cy="5909310"/>
          </a:xfrm>
          <a:prstGeom prst="rect">
            <a:avLst/>
          </a:prstGeom>
          <a:noFill/>
        </p:spPr>
        <p:txBody>
          <a:bodyPr wrap="square">
            <a:spAutoFit/>
          </a:bodyPr>
          <a:lstStyle/>
          <a:p>
            <a:r>
              <a:rPr lang="en-GB" sz="2400" dirty="0"/>
              <a:t>The evaluation of the PPP model showed strong performance in terms of vaccination coverage, reduced mortality due to CCPP and related livelihood benefits, despite only one round of vaccination in 2023.</a:t>
            </a:r>
          </a:p>
          <a:p>
            <a:r>
              <a:rPr lang="en-GB" sz="2400" b="1" dirty="0"/>
              <a:t>Challenges to look at: </a:t>
            </a:r>
          </a:p>
          <a:p>
            <a:pPr marL="285750" indent="-285750">
              <a:buFont typeface="Arial" panose="020B0604020202020204" pitchFamily="34" charset="0"/>
              <a:buChar char="•"/>
            </a:pPr>
            <a:r>
              <a:rPr lang="en-GB" sz="2400" dirty="0"/>
              <a:t>Concerns over continuity of the vaccination program</a:t>
            </a:r>
          </a:p>
          <a:p>
            <a:pPr marL="285750" indent="-285750">
              <a:buFont typeface="Arial" panose="020B0604020202020204" pitchFamily="34" charset="0"/>
              <a:buChar char="•"/>
            </a:pPr>
            <a:r>
              <a:rPr lang="en-GB" sz="2400" dirty="0"/>
              <a:t>Limited awareness and knowledge</a:t>
            </a:r>
          </a:p>
          <a:p>
            <a:pPr marL="285750" indent="-285750">
              <a:buFont typeface="Arial" panose="020B0604020202020204" pitchFamily="34" charset="0"/>
              <a:buChar char="•"/>
            </a:pPr>
            <a:r>
              <a:rPr lang="en-GB" sz="2400" dirty="0"/>
              <a:t>Submission of vaccination fees to Agrovet</a:t>
            </a:r>
          </a:p>
          <a:p>
            <a:r>
              <a:rPr lang="en-GB" sz="2400" b="1" dirty="0"/>
              <a:t>Opportunities for upscaling</a:t>
            </a:r>
            <a:r>
              <a:rPr lang="en-GB" sz="2400" dirty="0"/>
              <a:t>:</a:t>
            </a:r>
          </a:p>
          <a:p>
            <a:pPr marL="285750" indent="-285750">
              <a:buFont typeface="Arial" panose="020B0604020202020204" pitchFamily="34" charset="0"/>
              <a:buChar char="•"/>
            </a:pPr>
            <a:r>
              <a:rPr lang="en-GB" sz="2400" dirty="0"/>
              <a:t>Willingness to pay: One goat for 400 goats in Borena and one egg for one goat in </a:t>
            </a:r>
            <a:r>
              <a:rPr lang="en-GB" sz="2400" dirty="0" err="1"/>
              <a:t>Konso</a:t>
            </a:r>
            <a:endParaRPr lang="en-GB" sz="2400" dirty="0"/>
          </a:p>
          <a:p>
            <a:pPr marL="285750" indent="-285750">
              <a:buFont typeface="Arial" panose="020B0604020202020204" pitchFamily="34" charset="0"/>
              <a:buChar char="•"/>
            </a:pPr>
            <a:r>
              <a:rPr lang="en-GB" sz="2400" dirty="0"/>
              <a:t>Interest from neighbouring woredas, zones and regions: (expansion to Other woredas in Borena and Southern Ethiopia Region </a:t>
            </a:r>
            <a:r>
              <a:rPr lang="en-GB" sz="2400" dirty="0" err="1"/>
              <a:t>Konso</a:t>
            </a:r>
            <a:r>
              <a:rPr lang="en-GB" sz="2400" dirty="0"/>
              <a:t> zone)</a:t>
            </a:r>
          </a:p>
          <a:p>
            <a:pPr marL="285750" indent="-285750">
              <a:buFont typeface="Arial" panose="020B0604020202020204" pitchFamily="34" charset="0"/>
              <a:buChar char="•"/>
            </a:pPr>
            <a:r>
              <a:rPr lang="en-GB" sz="2400" dirty="0"/>
              <a:t>Advocacy at federal and regional levels: </a:t>
            </a:r>
          </a:p>
          <a:p>
            <a:r>
              <a:rPr lang="en-GB" dirty="0"/>
              <a:t> </a:t>
            </a:r>
          </a:p>
        </p:txBody>
      </p:sp>
    </p:spTree>
    <p:extLst>
      <p:ext uri="{BB962C8B-B14F-4D97-AF65-F5344CB8AC3E}">
        <p14:creationId xmlns:p14="http://schemas.microsoft.com/office/powerpoint/2010/main" val="2965951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1433</TotalTime>
  <Words>537</Words>
  <Application>Microsoft Office PowerPoint</Application>
  <PresentationFormat>On-screen Show (4:3)</PresentationFormat>
  <Paragraphs>60</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Future of Pastoralism in Africa</dc:title>
  <dc:creator>User</dc:creator>
  <cp:lastModifiedBy>Mulat, Bizuwork (ILRI)</cp:lastModifiedBy>
  <cp:revision>64</cp:revision>
  <dcterms:created xsi:type="dcterms:W3CDTF">2014-02-27T05:03:14Z</dcterms:created>
  <dcterms:modified xsi:type="dcterms:W3CDTF">2025-04-10T12:32:15Z</dcterms:modified>
</cp:coreProperties>
</file>