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85" r:id="rId1"/>
  </p:sldMasterIdLst>
  <p:notesMasterIdLst>
    <p:notesMasterId r:id="rId18"/>
  </p:notesMasterIdLst>
  <p:sldIdLst>
    <p:sldId id="285" r:id="rId2"/>
    <p:sldId id="336" r:id="rId3"/>
    <p:sldId id="262" r:id="rId4"/>
    <p:sldId id="331" r:id="rId5"/>
    <p:sldId id="264" r:id="rId6"/>
    <p:sldId id="259" r:id="rId7"/>
    <p:sldId id="256" r:id="rId8"/>
    <p:sldId id="341" r:id="rId9"/>
    <p:sldId id="342" r:id="rId10"/>
    <p:sldId id="269" r:id="rId11"/>
    <p:sldId id="270" r:id="rId12"/>
    <p:sldId id="271" r:id="rId13"/>
    <p:sldId id="272" r:id="rId14"/>
    <p:sldId id="343" r:id="rId15"/>
    <p:sldId id="344" r:id="rId16"/>
    <p:sldId id="345"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E4885710-EEA4-414F-889C-45A31EBD2402}">
          <p14:sldIdLst>
            <p14:sldId id="285"/>
            <p14:sldId id="336"/>
            <p14:sldId id="262"/>
            <p14:sldId id="331"/>
            <p14:sldId id="264"/>
            <p14:sldId id="259"/>
            <p14:sldId id="256"/>
            <p14:sldId id="341"/>
            <p14:sldId id="342"/>
            <p14:sldId id="269"/>
            <p14:sldId id="270"/>
            <p14:sldId id="271"/>
            <p14:sldId id="272"/>
            <p14:sldId id="343"/>
            <p14:sldId id="344"/>
            <p14:sldId id="345"/>
          </p14:sldIdLst>
        </p14:section>
        <p14:section name="Section sans titre" id="{333067B6-FE59-46F9-9ADE-BCCF543DC512}">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63" autoAdjust="0"/>
    <p:restoredTop sz="94660"/>
  </p:normalViewPr>
  <p:slideViewPr>
    <p:cSldViewPr>
      <p:cViewPr varScale="1">
        <p:scale>
          <a:sx n="63" d="100"/>
          <a:sy n="63" d="100"/>
        </p:scale>
        <p:origin x="540" y="6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524E25-0F21-4B6B-A7E3-FEBD2E2F6212}" type="datetimeFigureOut">
              <a:rPr lang="en-GB" smtClean="0"/>
              <a:t>16/02/2022</a:t>
            </a:fld>
            <a:endParaRPr lang="en-GB"/>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4128029-1D6B-4156-A572-7DFE7133F21E}" type="slidenum">
              <a:rPr lang="en-GB" smtClean="0"/>
              <a:t>‹#›</a:t>
            </a:fld>
            <a:endParaRPr lang="en-GB"/>
          </a:p>
        </p:txBody>
      </p:sp>
    </p:spTree>
    <p:extLst>
      <p:ext uri="{BB962C8B-B14F-4D97-AF65-F5344CB8AC3E}">
        <p14:creationId xmlns:p14="http://schemas.microsoft.com/office/powerpoint/2010/main" val="39966373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r>
              <a:rPr lang="en-US" sz="1200" b="1" dirty="0"/>
              <a:t>Beyond all theses mechanisms there are social actors who make choices,</a:t>
            </a:r>
            <a:r>
              <a:rPr lang="en-US" sz="1200" b="1" baseline="0" dirty="0"/>
              <a:t> take decision trade offs etc.</a:t>
            </a:r>
            <a:endParaRPr lang="en-US" sz="1200" b="1" dirty="0"/>
          </a:p>
          <a:p>
            <a:r>
              <a:rPr lang="en-US" sz="1200" dirty="0"/>
              <a:t>Increasing urbanization, intensification of trade and farming systems and drastic land use change are affecting the drivers of health risks emergence, notably in Southeast Asia. It calls for a better integration between animal health and public health sectors, social and environmental sciences, and agriculture (including livestock production) to address associated health issues. </a:t>
            </a:r>
            <a:r>
              <a:rPr lang="en-US" sz="1200" b="1" dirty="0"/>
              <a:t>It also calls for integrated Systems approaches involving all relevant stakeholders in the risk management process</a:t>
            </a:r>
          </a:p>
          <a:p>
            <a:r>
              <a:rPr lang="en-US" sz="1200" b="1" dirty="0"/>
              <a:t>This is really challenging in health domain, as </a:t>
            </a:r>
            <a:r>
              <a:rPr lang="en-US" sz="1200" b="1" dirty="0" err="1"/>
              <a:t>pratictionners</a:t>
            </a:r>
            <a:r>
              <a:rPr lang="en-US" sz="1200" b="1" dirty="0"/>
              <a:t> a re used to be</a:t>
            </a:r>
            <a:r>
              <a:rPr lang="en-US" sz="1200" b="1" baseline="0" dirty="0"/>
              <a:t> experts fighting pathogens. With EcoHealth there is  anew postures: enabling and empowering communities and at risk population managing their health</a:t>
            </a:r>
            <a:endParaRPr lang="fr-FR" b="1"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738F24-7728-4D52-8505-F4A838EC5756}"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5386350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noProof="0" dirty="0">
                <a:solidFill>
                  <a:schemeClr val="tx1"/>
                </a:solidFill>
                <a:effectLst/>
                <a:latin typeface="+mn-lt"/>
                <a:ea typeface="+mn-ea"/>
                <a:cs typeface="+mn-cs"/>
              </a:rPr>
              <a:t>On parle de recherche disciplinaire lorsque chaque discipline utilise un set d’outils et</a:t>
            </a:r>
            <a:r>
              <a:rPr lang="fr-FR" sz="1200" kern="1200" baseline="0" noProof="0" dirty="0">
                <a:solidFill>
                  <a:schemeClr val="tx1"/>
                </a:solidFill>
                <a:effectLst/>
                <a:latin typeface="+mn-lt"/>
                <a:ea typeface="+mn-ea"/>
                <a:cs typeface="+mn-cs"/>
              </a:rPr>
              <a:t> d’approches </a:t>
            </a:r>
            <a:r>
              <a:rPr lang="fr-FR" sz="1200" kern="1200" noProof="0" dirty="0">
                <a:solidFill>
                  <a:schemeClr val="tx1"/>
                </a:solidFill>
                <a:effectLst/>
                <a:latin typeface="+mn-lt"/>
                <a:ea typeface="+mn-ea"/>
                <a:cs typeface="+mn-cs"/>
              </a:rPr>
              <a:t>méthodologiques pour étudier</a:t>
            </a:r>
            <a:r>
              <a:rPr lang="fr-FR" sz="1200" kern="1200" baseline="0" noProof="0" dirty="0">
                <a:solidFill>
                  <a:schemeClr val="tx1"/>
                </a:solidFill>
                <a:effectLst/>
                <a:latin typeface="+mn-lt"/>
                <a:ea typeface="+mn-ea"/>
                <a:cs typeface="+mn-cs"/>
              </a:rPr>
              <a:t> son objet ou atteindre son objectif de recherche </a:t>
            </a:r>
            <a:r>
              <a:rPr lang="fr-FR" sz="1200" kern="1200" noProof="0" dirty="0">
                <a:solidFill>
                  <a:schemeClr val="tx1"/>
                </a:solidFill>
                <a:effectLst/>
                <a:latin typeface="+mn-lt"/>
                <a:ea typeface="+mn-ea"/>
                <a:cs typeface="+mn-cs"/>
              </a:rPr>
              <a:t>et que ce processus n’implique aucun</a:t>
            </a:r>
            <a:r>
              <a:rPr lang="fr-FR" sz="1200" kern="1200" baseline="0" noProof="0" dirty="0">
                <a:solidFill>
                  <a:schemeClr val="tx1"/>
                </a:solidFill>
                <a:effectLst/>
                <a:latin typeface="+mn-lt"/>
                <a:ea typeface="+mn-ea"/>
                <a:cs typeface="+mn-cs"/>
              </a:rPr>
              <a:t> échange avec d’autres disciplines.</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baseline="0" noProof="0" dirty="0">
                <a:solidFill>
                  <a:schemeClr val="tx1"/>
                </a:solidFill>
                <a:effectLst/>
                <a:latin typeface="+mn-lt"/>
                <a:ea typeface="+mn-ea"/>
                <a:cs typeface="+mn-cs"/>
              </a:rPr>
              <a:t>Chaque discipline définit son point de départ dans la quête de connaissance et prédétermine les résultats à atteindre.  </a:t>
            </a:r>
            <a:endParaRPr lang="fr-FR" sz="1200" kern="1200" noProof="0" dirty="0">
              <a:solidFill>
                <a:schemeClr val="tx1"/>
              </a:solidFill>
              <a:effectLst/>
              <a:latin typeface="+mn-lt"/>
              <a:ea typeface="+mn-ea"/>
              <a:cs typeface="+mn-cs"/>
            </a:endParaRPr>
          </a:p>
          <a:p>
            <a:endParaRPr lang="fr-FR" noProof="0" dirty="0"/>
          </a:p>
        </p:txBody>
      </p:sp>
      <p:sp>
        <p:nvSpPr>
          <p:cNvPr id="4" name="Espace réservé du numéro de diapositive 3"/>
          <p:cNvSpPr>
            <a:spLocks noGrp="1"/>
          </p:cNvSpPr>
          <p:nvPr>
            <p:ph type="sldNum" sz="quarter" idx="10"/>
          </p:nvPr>
        </p:nvSpPr>
        <p:spPr/>
        <p:txBody>
          <a:bodyPr/>
          <a:lstStyle/>
          <a:p>
            <a:fld id="{C0495677-9BD5-4042-AD50-43DA09338B2D}" type="slidenum">
              <a:rPr lang="fr-FR" smtClean="0"/>
              <a:t>10</a:t>
            </a:fld>
            <a:endParaRPr lang="fr-FR"/>
          </a:p>
        </p:txBody>
      </p:sp>
    </p:spTree>
    <p:extLst>
      <p:ext uri="{BB962C8B-B14F-4D97-AF65-F5344CB8AC3E}">
        <p14:creationId xmlns:p14="http://schemas.microsoft.com/office/powerpoint/2010/main" val="18594967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kern="1200" noProof="0" dirty="0">
                <a:solidFill>
                  <a:schemeClr val="tx1"/>
                </a:solidFill>
                <a:effectLst/>
                <a:latin typeface="+mn-lt"/>
                <a:ea typeface="+mn-ea"/>
                <a:cs typeface="+mn-cs"/>
              </a:rPr>
              <a:t>On parle de recherche multidisciplinaire quand les différentes disciplines impliquées partagent leur objectif à atteindre et cherchent à relier leurs résultats de recherche entre eux pour ce faire. Toutefois, cette liaison se fait dans le cadre d’une collaboration qui n’est pas réellement coordonnée ni pilotée par</a:t>
            </a:r>
            <a:r>
              <a:rPr lang="fr-FR" sz="1200" kern="1200" baseline="0" noProof="0" dirty="0">
                <a:solidFill>
                  <a:schemeClr val="tx1"/>
                </a:solidFill>
                <a:effectLst/>
                <a:latin typeface="+mn-lt"/>
                <a:ea typeface="+mn-ea"/>
                <a:cs typeface="+mn-cs"/>
              </a:rPr>
              <a:t> le souci d’intégration des données produites par des chercheurs de disciplines différentes (on est plutôt dans la juxtaposition des résultats).  </a:t>
            </a:r>
            <a:endParaRPr lang="fr-FR" sz="1200" kern="1200" noProof="0" dirty="0">
              <a:solidFill>
                <a:schemeClr val="tx1"/>
              </a:solidFill>
              <a:effectLst/>
              <a:latin typeface="+mn-lt"/>
              <a:ea typeface="+mn-ea"/>
              <a:cs typeface="+mn-cs"/>
            </a:endParaRPr>
          </a:p>
          <a:p>
            <a:r>
              <a:rPr lang="fr-FR" sz="1200" kern="1200" noProof="0" dirty="0">
                <a:solidFill>
                  <a:schemeClr val="tx1"/>
                </a:solidFill>
                <a:effectLst/>
                <a:latin typeface="+mn-lt"/>
                <a:ea typeface="+mn-ea"/>
                <a:cs typeface="+mn-cs"/>
              </a:rPr>
              <a:t>En d’autres mots, chaque discipline travaille de manière isolée sans fertilisation croisée ou réelle synergie au niveau de l’interprétation des résultats.</a:t>
            </a:r>
            <a:endParaRPr lang="fr-FR" noProof="0" dirty="0"/>
          </a:p>
        </p:txBody>
      </p:sp>
      <p:sp>
        <p:nvSpPr>
          <p:cNvPr id="4" name="Espace réservé du numéro de diapositive 3"/>
          <p:cNvSpPr>
            <a:spLocks noGrp="1"/>
          </p:cNvSpPr>
          <p:nvPr>
            <p:ph type="sldNum" sz="quarter" idx="10"/>
          </p:nvPr>
        </p:nvSpPr>
        <p:spPr/>
        <p:txBody>
          <a:bodyPr/>
          <a:lstStyle/>
          <a:p>
            <a:fld id="{C0495677-9BD5-4042-AD50-43DA09338B2D}" type="slidenum">
              <a:rPr lang="fr-FR" smtClean="0"/>
              <a:t>11</a:t>
            </a:fld>
            <a:endParaRPr lang="fr-FR"/>
          </a:p>
        </p:txBody>
      </p:sp>
    </p:spTree>
    <p:extLst>
      <p:ext uri="{BB962C8B-B14F-4D97-AF65-F5344CB8AC3E}">
        <p14:creationId xmlns:p14="http://schemas.microsoft.com/office/powerpoint/2010/main" val="1882202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noProof="0" dirty="0">
                <a:solidFill>
                  <a:schemeClr val="tx1"/>
                </a:solidFill>
                <a:effectLst/>
                <a:latin typeface="+mn-lt"/>
                <a:ea typeface="+mn-ea"/>
                <a:cs typeface="+mn-cs"/>
              </a:rPr>
              <a:t>Dans la recherche interdisciplinaire, il y a</a:t>
            </a:r>
            <a:r>
              <a:rPr lang="fr-FR" sz="1200" kern="1200" baseline="0" noProof="0" dirty="0">
                <a:solidFill>
                  <a:schemeClr val="tx1"/>
                </a:solidFill>
                <a:effectLst/>
                <a:latin typeface="+mn-lt"/>
                <a:ea typeface="+mn-ea"/>
                <a:cs typeface="+mn-cs"/>
              </a:rPr>
              <a:t> une </a:t>
            </a:r>
            <a:r>
              <a:rPr lang="fr-FR" sz="1200" b="0" kern="1200" baseline="0" noProof="0" dirty="0">
                <a:solidFill>
                  <a:schemeClr val="tx1"/>
                </a:solidFill>
                <a:effectLst/>
                <a:latin typeface="+mn-lt"/>
                <a:ea typeface="+mn-ea"/>
                <a:cs typeface="+mn-cs"/>
              </a:rPr>
              <a:t>démarche collaborative </a:t>
            </a:r>
            <a:r>
              <a:rPr lang="fr-FR" sz="1200" kern="1200" baseline="0" noProof="0" dirty="0">
                <a:solidFill>
                  <a:schemeClr val="tx1"/>
                </a:solidFill>
                <a:effectLst/>
                <a:latin typeface="+mn-lt"/>
                <a:ea typeface="+mn-ea"/>
                <a:cs typeface="+mn-cs"/>
              </a:rPr>
              <a:t>d’intégration (des questions de recherche, des méthodes, des résultats) entre des chercheurs de disciplines différentes qui s’intéressent au même objet d’étude ou partagent un objectif commun.  Les c</a:t>
            </a:r>
            <a:r>
              <a:rPr lang="fr-FR" sz="1200" kern="1200" noProof="0" dirty="0">
                <a:solidFill>
                  <a:schemeClr val="tx1"/>
                </a:solidFill>
                <a:effectLst/>
                <a:latin typeface="+mn-lt"/>
                <a:ea typeface="+mn-ea"/>
                <a:cs typeface="+mn-cs"/>
              </a:rPr>
              <a:t>oncepts et</a:t>
            </a:r>
            <a:r>
              <a:rPr lang="fr-FR" sz="1200" kern="1200" baseline="0" noProof="0" dirty="0">
                <a:solidFill>
                  <a:schemeClr val="tx1"/>
                </a:solidFill>
                <a:effectLst/>
                <a:latin typeface="+mn-lt"/>
                <a:ea typeface="+mn-ea"/>
                <a:cs typeface="+mn-cs"/>
              </a:rPr>
              <a:t> les</a:t>
            </a:r>
            <a:r>
              <a:rPr lang="fr-FR" sz="1200" kern="1200" noProof="0" dirty="0">
                <a:solidFill>
                  <a:schemeClr val="tx1"/>
                </a:solidFill>
                <a:effectLst/>
                <a:latin typeface="+mn-lt"/>
                <a:ea typeface="+mn-ea"/>
                <a:cs typeface="+mn-cs"/>
              </a:rPr>
              <a:t> méthodologies sont échangées et discutées entre des chercheurs de disciplines,</a:t>
            </a:r>
            <a:r>
              <a:rPr lang="fr-FR" sz="1200" kern="1200" baseline="0" noProof="0" dirty="0">
                <a:solidFill>
                  <a:schemeClr val="tx1"/>
                </a:solidFill>
                <a:effectLst/>
                <a:latin typeface="+mn-lt"/>
                <a:ea typeface="+mn-ea"/>
                <a:cs typeface="+mn-cs"/>
              </a:rPr>
              <a:t> en vue d’un enrichissement mutuel et d’une meilleure compréhension collective de l’objet d’étude</a:t>
            </a:r>
            <a:r>
              <a:rPr lang="en-GB" sz="1200" kern="1200" baseline="0" dirty="0">
                <a:solidFill>
                  <a:schemeClr val="tx1"/>
                </a:solidFill>
                <a:effectLst/>
                <a:latin typeface="+mn-lt"/>
                <a:ea typeface="+mn-ea"/>
                <a:cs typeface="+mn-cs"/>
              </a:rPr>
              <a:t>.</a:t>
            </a:r>
            <a:r>
              <a:rPr lang="en-GB" sz="1200" kern="1200" dirty="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noProof="0" dirty="0">
                <a:solidFill>
                  <a:schemeClr val="tx1"/>
                </a:solidFill>
                <a:effectLst/>
                <a:latin typeface="+mn-lt"/>
                <a:ea typeface="+mn-ea"/>
                <a:cs typeface="+mn-cs"/>
              </a:rPr>
              <a:t>Cette démarche</a:t>
            </a:r>
            <a:r>
              <a:rPr lang="fr-FR" sz="1200" kern="1200" baseline="0" noProof="0" dirty="0">
                <a:solidFill>
                  <a:schemeClr val="tx1"/>
                </a:solidFill>
                <a:effectLst/>
                <a:latin typeface="+mn-lt"/>
                <a:ea typeface="+mn-ea"/>
                <a:cs typeface="+mn-cs"/>
              </a:rPr>
              <a:t> est de plus en plus plébiscitée par les bailleurs et les agences, et il est de plus en plus facile de publier des travaux interdisciplinaires. Cependant cela reste une démarche plus couteuse en temps et en énergie, ce qui  n’est pas forcément pris pleinement en considération dans les processus d’évaluation de al recherche. </a:t>
            </a:r>
            <a:endParaRPr lang="fr-FR" dirty="0"/>
          </a:p>
        </p:txBody>
      </p:sp>
      <p:sp>
        <p:nvSpPr>
          <p:cNvPr id="4" name="Espace réservé du numéro de diapositive 3"/>
          <p:cNvSpPr>
            <a:spLocks noGrp="1"/>
          </p:cNvSpPr>
          <p:nvPr>
            <p:ph type="sldNum" sz="quarter" idx="10"/>
          </p:nvPr>
        </p:nvSpPr>
        <p:spPr/>
        <p:txBody>
          <a:bodyPr/>
          <a:lstStyle/>
          <a:p>
            <a:fld id="{C0495677-9BD5-4042-AD50-43DA09338B2D}" type="slidenum">
              <a:rPr lang="fr-FR" smtClean="0"/>
              <a:t>12</a:t>
            </a:fld>
            <a:endParaRPr lang="fr-FR"/>
          </a:p>
        </p:txBody>
      </p:sp>
    </p:spTree>
    <p:extLst>
      <p:ext uri="{BB962C8B-B14F-4D97-AF65-F5344CB8AC3E}">
        <p14:creationId xmlns:p14="http://schemas.microsoft.com/office/powerpoint/2010/main" val="38833673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kern="1200" noProof="0" dirty="0">
                <a:solidFill>
                  <a:schemeClr val="tx1"/>
                </a:solidFill>
                <a:effectLst/>
                <a:latin typeface="+mn-lt"/>
                <a:ea typeface="+mn-ea"/>
                <a:cs typeface="+mn-cs"/>
              </a:rPr>
              <a:t>Dans un processus transdisciplinaire,</a:t>
            </a:r>
            <a:r>
              <a:rPr lang="fr-FR" sz="1200" kern="1200" baseline="0" noProof="0" dirty="0">
                <a:solidFill>
                  <a:schemeClr val="tx1"/>
                </a:solidFill>
                <a:effectLst/>
                <a:latin typeface="+mn-lt"/>
                <a:ea typeface="+mn-ea"/>
                <a:cs typeface="+mn-cs"/>
              </a:rPr>
              <a:t> « l'objet » de recherche est considéré comme un agent du système à part entière et cela s’accompagne souvent d’une </a:t>
            </a:r>
            <a:r>
              <a:rPr lang="fr-FR" sz="1200" kern="1200" noProof="0" dirty="0">
                <a:solidFill>
                  <a:schemeClr val="tx1"/>
                </a:solidFill>
                <a:effectLst/>
                <a:latin typeface="+mn-lt"/>
                <a:ea typeface="+mn-ea"/>
                <a:cs typeface="+mn-cs"/>
              </a:rPr>
              <a:t> démarche d’échange mutuel de connaissances et de savoir-faire entre le monde académique</a:t>
            </a:r>
            <a:r>
              <a:rPr lang="fr-FR" sz="1200" kern="1200" baseline="0" noProof="0" dirty="0">
                <a:solidFill>
                  <a:schemeClr val="tx1"/>
                </a:solidFill>
                <a:effectLst/>
                <a:latin typeface="+mn-lt"/>
                <a:ea typeface="+mn-ea"/>
                <a:cs typeface="+mn-cs"/>
              </a:rPr>
              <a:t> et la société civile. Les recherches transdisciplinaires </a:t>
            </a:r>
            <a:r>
              <a:rPr lang="fr-FR" sz="1200" kern="1200" noProof="0" dirty="0">
                <a:solidFill>
                  <a:schemeClr val="tx1"/>
                </a:solidFill>
                <a:effectLst/>
                <a:latin typeface="+mn-lt"/>
                <a:ea typeface="+mn-ea"/>
                <a:cs typeface="+mn-cs"/>
              </a:rPr>
              <a:t>s’attachent à des objets complexes du monde « réel » ‘dimension appliquée très forte), avec un niveau</a:t>
            </a:r>
            <a:r>
              <a:rPr lang="fr-FR" sz="1200" kern="1200" baseline="0" noProof="0" dirty="0">
                <a:solidFill>
                  <a:schemeClr val="tx1"/>
                </a:solidFill>
                <a:effectLst/>
                <a:latin typeface="+mn-lt"/>
                <a:ea typeface="+mn-ea"/>
                <a:cs typeface="+mn-cs"/>
              </a:rPr>
              <a:t> élevé d’incertitude, une situation multi acteurs souvent conflictuelle (conflits d’intérêts, conflits de valeurs) et un dispositif institutionnel qui n’est pas suffisamment adapté a la complexité de la situation.</a:t>
            </a:r>
          </a:p>
          <a:p>
            <a:r>
              <a:rPr lang="fr-FR" sz="1200" kern="1200" baseline="0" noProof="0" dirty="0">
                <a:solidFill>
                  <a:schemeClr val="tx1"/>
                </a:solidFill>
                <a:effectLst/>
                <a:latin typeface="+mn-lt"/>
                <a:ea typeface="+mn-ea"/>
                <a:cs typeface="+mn-cs"/>
              </a:rPr>
              <a:t>Au démarrage de tels processus de recherche, des questions fondamentales se posent telles que: </a:t>
            </a:r>
          </a:p>
          <a:p>
            <a:r>
              <a:rPr lang="fr-FR" sz="1200" kern="1200" baseline="0" noProof="0" dirty="0">
                <a:solidFill>
                  <a:schemeClr val="tx1"/>
                </a:solidFill>
                <a:effectLst/>
                <a:latin typeface="+mn-lt"/>
                <a:ea typeface="+mn-ea"/>
                <a:cs typeface="+mn-cs"/>
              </a:rPr>
              <a:t>Quels sont le paramètres/composantes du système que nous devons prendre en considération pour résoudre notre problème? Comment ces paramètres sont ils interconnectés? Quelles disciplines/quels acteurs  devraient être impliquées dans le processus?</a:t>
            </a:r>
          </a:p>
          <a:p>
            <a:r>
              <a:rPr lang="fr-FR" sz="1200" kern="1200" baseline="0" noProof="0" dirty="0">
                <a:solidFill>
                  <a:schemeClr val="tx1"/>
                </a:solidFill>
                <a:effectLst/>
                <a:latin typeface="+mn-lt"/>
                <a:ea typeface="+mn-ea"/>
                <a:cs typeface="+mn-cs"/>
              </a:rPr>
              <a:t>[pour rappel, Cela fait grandement écho à la démarche de modélisation participative/collaborative] (cf. perspective 41, à lire et à relire)</a:t>
            </a:r>
            <a:endParaRPr lang="fr-FR" sz="1200" kern="1200" dirty="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C0495677-9BD5-4042-AD50-43DA09338B2D}" type="slidenum">
              <a:rPr lang="fr-FR" smtClean="0"/>
              <a:t>13</a:t>
            </a:fld>
            <a:endParaRPr lang="fr-FR"/>
          </a:p>
        </p:txBody>
      </p:sp>
    </p:spTree>
    <p:extLst>
      <p:ext uri="{BB962C8B-B14F-4D97-AF65-F5344CB8AC3E}">
        <p14:creationId xmlns:p14="http://schemas.microsoft.com/office/powerpoint/2010/main" val="14229085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fr-FR"/>
              <a:t>Modifiez le style du titre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r>
              <a:rPr lang="fr-FR"/>
              <a:t>Du 25 au 29 Novembre 2019</a:t>
            </a:r>
            <a:endParaRPr lang="en-GB" dirty="0"/>
          </a:p>
        </p:txBody>
      </p:sp>
      <p:sp>
        <p:nvSpPr>
          <p:cNvPr id="5" name="Footer Placeholder 4"/>
          <p:cNvSpPr>
            <a:spLocks noGrp="1"/>
          </p:cNvSpPr>
          <p:nvPr>
            <p:ph type="ftr" sz="quarter" idx="11"/>
          </p:nvPr>
        </p:nvSpPr>
        <p:spPr/>
        <p:txBody>
          <a:bodyPr/>
          <a:lstStyle/>
          <a:p>
            <a:r>
              <a:rPr lang="en-GB"/>
              <a:t>One Week Guadeloupe, formation évaluation des initiatives une seule santé</a:t>
            </a:r>
            <a:endParaRPr lang="en-GB" dirty="0"/>
          </a:p>
        </p:txBody>
      </p:sp>
      <p:sp>
        <p:nvSpPr>
          <p:cNvPr id="6" name="Slide Number Placeholder 5"/>
          <p:cNvSpPr>
            <a:spLocks noGrp="1"/>
          </p:cNvSpPr>
          <p:nvPr>
            <p:ph type="sldNum" sz="quarter" idx="12"/>
          </p:nvPr>
        </p:nvSpPr>
        <p:spPr/>
        <p:txBody>
          <a:bodyPr/>
          <a:lstStyle/>
          <a:p>
            <a:fld id="{AC801A11-C603-496C-AE4E-D3432ACEFADC}" type="slidenum">
              <a:rPr lang="en-GB" smtClean="0"/>
              <a:t>‹#›</a:t>
            </a:fld>
            <a:endParaRPr lang="en-GB"/>
          </a:p>
        </p:txBody>
      </p:sp>
      <p:pic>
        <p:nvPicPr>
          <p:cNvPr id="9" name="Image 8">
            <a:extLst>
              <a:ext uri="{FF2B5EF4-FFF2-40B4-BE49-F238E27FC236}">
                <a16:creationId xmlns:a16="http://schemas.microsoft.com/office/drawing/2014/main" id="{1A4890A5-8902-6449-8F26-35D133A9EBD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590307" y="39638"/>
            <a:ext cx="2601693" cy="797073"/>
          </a:xfrm>
          <a:prstGeom prst="rect">
            <a:avLst/>
          </a:prstGeom>
        </p:spPr>
      </p:pic>
    </p:spTree>
    <p:extLst>
      <p:ext uri="{BB962C8B-B14F-4D97-AF65-F5344CB8AC3E}">
        <p14:creationId xmlns:p14="http://schemas.microsoft.com/office/powerpoint/2010/main" val="4289373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fr-FR"/>
              <a:t>Modifiez le style du titre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r>
              <a:rPr lang="fr-FR"/>
              <a:t>Du 25 au 29 Novembre 2019</a:t>
            </a:r>
            <a:endParaRPr lang="en-GB" dirty="0"/>
          </a:p>
        </p:txBody>
      </p:sp>
      <p:sp>
        <p:nvSpPr>
          <p:cNvPr id="6" name="Footer Placeholder 5"/>
          <p:cNvSpPr>
            <a:spLocks noGrp="1"/>
          </p:cNvSpPr>
          <p:nvPr>
            <p:ph type="ftr" sz="quarter" idx="11"/>
          </p:nvPr>
        </p:nvSpPr>
        <p:spPr/>
        <p:txBody>
          <a:bodyPr/>
          <a:lstStyle/>
          <a:p>
            <a:r>
              <a:rPr lang="en-GB"/>
              <a:t>One Week Guadeloupe, formation évaluation des initiatives une seule santé</a:t>
            </a:r>
            <a:endParaRPr lang="en-GB" dirty="0"/>
          </a:p>
        </p:txBody>
      </p:sp>
      <p:sp>
        <p:nvSpPr>
          <p:cNvPr id="7" name="Slide Number Placeholder 6"/>
          <p:cNvSpPr>
            <a:spLocks noGrp="1"/>
          </p:cNvSpPr>
          <p:nvPr>
            <p:ph type="sldNum" sz="quarter" idx="12"/>
          </p:nvPr>
        </p:nvSpPr>
        <p:spPr/>
        <p:txBody>
          <a:bodyPr/>
          <a:lstStyle/>
          <a:p>
            <a:fld id="{AC801A11-C603-496C-AE4E-D3432ACEFADC}" type="slidenum">
              <a:rPr lang="en-GB" smtClean="0"/>
              <a:t>‹#›</a:t>
            </a:fld>
            <a:endParaRPr lang="en-GB"/>
          </a:p>
        </p:txBody>
      </p:sp>
    </p:spTree>
    <p:extLst>
      <p:ext uri="{BB962C8B-B14F-4D97-AF65-F5344CB8AC3E}">
        <p14:creationId xmlns:p14="http://schemas.microsoft.com/office/powerpoint/2010/main" val="2757568825"/>
      </p:ext>
    </p:extLst>
  </p:cSld>
  <p:clrMapOvr>
    <a:masterClrMapping/>
  </p:clrMapOvr>
  <p:hf hdr="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fr-FR"/>
              <a:t>Modifiez le style du titre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r>
              <a:rPr lang="fr-FR"/>
              <a:t>Du 25 au 29 Novembre 2019</a:t>
            </a:r>
            <a:endParaRPr lang="en-GB" dirty="0"/>
          </a:p>
        </p:txBody>
      </p:sp>
      <p:sp>
        <p:nvSpPr>
          <p:cNvPr id="6" name="Footer Placeholder 5"/>
          <p:cNvSpPr>
            <a:spLocks noGrp="1"/>
          </p:cNvSpPr>
          <p:nvPr>
            <p:ph type="ftr" sz="quarter" idx="11"/>
          </p:nvPr>
        </p:nvSpPr>
        <p:spPr/>
        <p:txBody>
          <a:bodyPr/>
          <a:lstStyle/>
          <a:p>
            <a:r>
              <a:rPr lang="en-GB"/>
              <a:t>One Week Guadeloupe, formation évaluation des initiatives une seule santé</a:t>
            </a:r>
            <a:endParaRPr lang="en-GB" dirty="0"/>
          </a:p>
        </p:txBody>
      </p:sp>
      <p:sp>
        <p:nvSpPr>
          <p:cNvPr id="7" name="Slide Number Placeholder 6"/>
          <p:cNvSpPr>
            <a:spLocks noGrp="1"/>
          </p:cNvSpPr>
          <p:nvPr>
            <p:ph type="sldNum" sz="quarter" idx="12"/>
          </p:nvPr>
        </p:nvSpPr>
        <p:spPr/>
        <p:txBody>
          <a:bodyPr/>
          <a:lstStyle/>
          <a:p>
            <a:fld id="{AC801A11-C603-496C-AE4E-D3432ACEFADC}" type="slidenum">
              <a:rPr lang="en-GB" smtClean="0"/>
              <a:t>‹#›</a:t>
            </a:fld>
            <a:endParaRPr lang="en-GB"/>
          </a:p>
        </p:txBody>
      </p:sp>
    </p:spTree>
    <p:extLst>
      <p:ext uri="{BB962C8B-B14F-4D97-AF65-F5344CB8AC3E}">
        <p14:creationId xmlns:p14="http://schemas.microsoft.com/office/powerpoint/2010/main" val="879372266"/>
      </p:ext>
    </p:extLst>
  </p:cSld>
  <p:clrMapOvr>
    <a:masterClrMapping/>
  </p:clrMapOvr>
  <p:hf hdr="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fr-FR"/>
              <a:t>Modifiez le style du titre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r>
              <a:rPr lang="fr-FR"/>
              <a:t>Du 25 au 29 Novembre 2019</a:t>
            </a:r>
            <a:endParaRPr lang="en-GB" dirty="0"/>
          </a:p>
        </p:txBody>
      </p:sp>
      <p:sp>
        <p:nvSpPr>
          <p:cNvPr id="6" name="Footer Placeholder 5"/>
          <p:cNvSpPr>
            <a:spLocks noGrp="1"/>
          </p:cNvSpPr>
          <p:nvPr>
            <p:ph type="ftr" sz="quarter" idx="11"/>
          </p:nvPr>
        </p:nvSpPr>
        <p:spPr/>
        <p:txBody>
          <a:bodyPr/>
          <a:lstStyle/>
          <a:p>
            <a:r>
              <a:rPr lang="en-GB"/>
              <a:t>One Week Guadeloupe, formation évaluation des initiatives une seule santé</a:t>
            </a:r>
            <a:endParaRPr lang="en-GB" dirty="0"/>
          </a:p>
        </p:txBody>
      </p:sp>
      <p:sp>
        <p:nvSpPr>
          <p:cNvPr id="7" name="Slide Number Placeholder 6"/>
          <p:cNvSpPr>
            <a:spLocks noGrp="1"/>
          </p:cNvSpPr>
          <p:nvPr>
            <p:ph type="sldNum" sz="quarter" idx="12"/>
          </p:nvPr>
        </p:nvSpPr>
        <p:spPr/>
        <p:txBody>
          <a:bodyPr/>
          <a:lstStyle/>
          <a:p>
            <a:fld id="{AC801A11-C603-496C-AE4E-D3432ACEFADC}" type="slidenum">
              <a:rPr lang="en-GB" smtClean="0"/>
              <a:t>‹#›</a:t>
            </a:fld>
            <a:endParaRPr lang="en-GB"/>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074302857"/>
      </p:ext>
    </p:extLst>
  </p:cSld>
  <p:clrMapOvr>
    <a:masterClrMapping/>
  </p:clrMapOvr>
  <p:hf hdr="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fr-FR"/>
              <a:t>Modifiez le style du titre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r>
              <a:rPr lang="fr-FR"/>
              <a:t>Du 25 au 29 Novembre 2019</a:t>
            </a:r>
            <a:endParaRPr lang="en-GB" dirty="0"/>
          </a:p>
        </p:txBody>
      </p:sp>
      <p:sp>
        <p:nvSpPr>
          <p:cNvPr id="6" name="Footer Placeholder 5"/>
          <p:cNvSpPr>
            <a:spLocks noGrp="1"/>
          </p:cNvSpPr>
          <p:nvPr>
            <p:ph type="ftr" sz="quarter" idx="11"/>
          </p:nvPr>
        </p:nvSpPr>
        <p:spPr/>
        <p:txBody>
          <a:bodyPr/>
          <a:lstStyle/>
          <a:p>
            <a:r>
              <a:rPr lang="en-GB"/>
              <a:t>One Week Guadeloupe, formation évaluation des initiatives une seule santé</a:t>
            </a:r>
            <a:endParaRPr lang="en-GB" dirty="0"/>
          </a:p>
        </p:txBody>
      </p:sp>
      <p:sp>
        <p:nvSpPr>
          <p:cNvPr id="7" name="Slide Number Placeholder 6"/>
          <p:cNvSpPr>
            <a:spLocks noGrp="1"/>
          </p:cNvSpPr>
          <p:nvPr>
            <p:ph type="sldNum" sz="quarter" idx="12"/>
          </p:nvPr>
        </p:nvSpPr>
        <p:spPr/>
        <p:txBody>
          <a:bodyPr/>
          <a:lstStyle/>
          <a:p>
            <a:fld id="{AC801A11-C603-496C-AE4E-D3432ACEFADC}" type="slidenum">
              <a:rPr lang="en-GB" smtClean="0"/>
              <a:t>‹#›</a:t>
            </a:fld>
            <a:endParaRPr lang="en-GB"/>
          </a:p>
        </p:txBody>
      </p:sp>
    </p:spTree>
    <p:extLst>
      <p:ext uri="{BB962C8B-B14F-4D97-AF65-F5344CB8AC3E}">
        <p14:creationId xmlns:p14="http://schemas.microsoft.com/office/powerpoint/2010/main" val="2804015274"/>
      </p:ext>
    </p:extLst>
  </p:cSld>
  <p:clrMapOvr>
    <a:masterClrMapping/>
  </p:clrMapOvr>
  <p:hf hdr="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s">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fr-FR"/>
              <a:t>Modifiez le style du titre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3" name="Date Placeholder 2"/>
          <p:cNvSpPr>
            <a:spLocks noGrp="1"/>
          </p:cNvSpPr>
          <p:nvPr>
            <p:ph type="dt" sz="half" idx="10"/>
          </p:nvPr>
        </p:nvSpPr>
        <p:spPr/>
        <p:txBody>
          <a:bodyPr/>
          <a:lstStyle/>
          <a:p>
            <a:r>
              <a:rPr lang="fr-FR"/>
              <a:t>Du 25 au 29 Novembre 2019</a:t>
            </a:r>
            <a:endParaRPr lang="en-GB" dirty="0"/>
          </a:p>
        </p:txBody>
      </p:sp>
      <p:sp>
        <p:nvSpPr>
          <p:cNvPr id="4" name="Footer Placeholder 3"/>
          <p:cNvSpPr>
            <a:spLocks noGrp="1"/>
          </p:cNvSpPr>
          <p:nvPr>
            <p:ph type="ftr" sz="quarter" idx="11"/>
          </p:nvPr>
        </p:nvSpPr>
        <p:spPr/>
        <p:txBody>
          <a:bodyPr/>
          <a:lstStyle/>
          <a:p>
            <a:r>
              <a:rPr lang="en-GB"/>
              <a:t>One Week Guadeloupe, formation évaluation des initiatives une seule santé</a:t>
            </a:r>
            <a:endParaRPr lang="en-GB" dirty="0"/>
          </a:p>
        </p:txBody>
      </p:sp>
      <p:sp>
        <p:nvSpPr>
          <p:cNvPr id="5" name="Slide Number Placeholder 4"/>
          <p:cNvSpPr>
            <a:spLocks noGrp="1"/>
          </p:cNvSpPr>
          <p:nvPr>
            <p:ph type="sldNum" sz="quarter" idx="12"/>
          </p:nvPr>
        </p:nvSpPr>
        <p:spPr/>
        <p:txBody>
          <a:bodyPr/>
          <a:lstStyle/>
          <a:p>
            <a:fld id="{AC801A11-C603-496C-AE4E-D3432ACEFADC}" type="slidenum">
              <a:rPr lang="en-GB" smtClean="0"/>
              <a:t>‹#›</a:t>
            </a:fld>
            <a:endParaRPr lang="en-GB"/>
          </a:p>
        </p:txBody>
      </p:sp>
    </p:spTree>
    <p:extLst>
      <p:ext uri="{BB962C8B-B14F-4D97-AF65-F5344CB8AC3E}">
        <p14:creationId xmlns:p14="http://schemas.microsoft.com/office/powerpoint/2010/main" val="4072878258"/>
      </p:ext>
    </p:extLst>
  </p:cSld>
  <p:clrMapOvr>
    <a:masterClrMapping/>
  </p:clrMapOvr>
  <p:hf hdr="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s d’image">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fr-FR"/>
              <a:t>Modifiez le style du titre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3" name="Date Placeholder 2"/>
          <p:cNvSpPr>
            <a:spLocks noGrp="1"/>
          </p:cNvSpPr>
          <p:nvPr>
            <p:ph type="dt" sz="half" idx="10"/>
          </p:nvPr>
        </p:nvSpPr>
        <p:spPr/>
        <p:txBody>
          <a:bodyPr/>
          <a:lstStyle/>
          <a:p>
            <a:r>
              <a:rPr lang="fr-FR"/>
              <a:t>Du 25 au 29 Novembre 2019</a:t>
            </a:r>
            <a:endParaRPr lang="en-GB" dirty="0"/>
          </a:p>
        </p:txBody>
      </p:sp>
      <p:sp>
        <p:nvSpPr>
          <p:cNvPr id="4" name="Footer Placeholder 3"/>
          <p:cNvSpPr>
            <a:spLocks noGrp="1"/>
          </p:cNvSpPr>
          <p:nvPr>
            <p:ph type="ftr" sz="quarter" idx="11"/>
          </p:nvPr>
        </p:nvSpPr>
        <p:spPr/>
        <p:txBody>
          <a:bodyPr/>
          <a:lstStyle/>
          <a:p>
            <a:r>
              <a:rPr lang="en-GB"/>
              <a:t>One Week Guadeloupe, formation évaluation des initiatives une seule santé</a:t>
            </a:r>
            <a:endParaRPr lang="en-GB" dirty="0"/>
          </a:p>
        </p:txBody>
      </p:sp>
      <p:sp>
        <p:nvSpPr>
          <p:cNvPr id="5" name="Slide Number Placeholder 4"/>
          <p:cNvSpPr>
            <a:spLocks noGrp="1"/>
          </p:cNvSpPr>
          <p:nvPr>
            <p:ph type="sldNum" sz="quarter" idx="12"/>
          </p:nvPr>
        </p:nvSpPr>
        <p:spPr/>
        <p:txBody>
          <a:bodyPr/>
          <a:lstStyle/>
          <a:p>
            <a:fld id="{AC801A11-C603-496C-AE4E-D3432ACEFADC}" type="slidenum">
              <a:rPr lang="en-GB" smtClean="0"/>
              <a:t>‹#›</a:t>
            </a:fld>
            <a:endParaRPr lang="en-GB"/>
          </a:p>
        </p:txBody>
      </p:sp>
    </p:spTree>
    <p:extLst>
      <p:ext uri="{BB962C8B-B14F-4D97-AF65-F5344CB8AC3E}">
        <p14:creationId xmlns:p14="http://schemas.microsoft.com/office/powerpoint/2010/main" val="2605371152"/>
      </p:ext>
    </p:extLst>
  </p:cSld>
  <p:clrMapOvr>
    <a:masterClrMapping/>
  </p:clrMapOvr>
  <p:hf hdr="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fr-FR"/>
              <a:t>Modifiez le style du titre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r>
              <a:rPr lang="fr-FR"/>
              <a:t>Du 25 au 29 Novembre 2019</a:t>
            </a:r>
            <a:endParaRPr lang="en-GB" dirty="0"/>
          </a:p>
        </p:txBody>
      </p:sp>
      <p:sp>
        <p:nvSpPr>
          <p:cNvPr id="5" name="Footer Placeholder 4"/>
          <p:cNvSpPr>
            <a:spLocks noGrp="1"/>
          </p:cNvSpPr>
          <p:nvPr>
            <p:ph type="ftr" sz="quarter" idx="11"/>
          </p:nvPr>
        </p:nvSpPr>
        <p:spPr/>
        <p:txBody>
          <a:bodyPr/>
          <a:lstStyle/>
          <a:p>
            <a:r>
              <a:rPr lang="en-GB"/>
              <a:t>One Week Guadeloupe, formation évaluation des initiatives une seule santé</a:t>
            </a:r>
            <a:endParaRPr lang="en-GB" dirty="0"/>
          </a:p>
        </p:txBody>
      </p:sp>
      <p:sp>
        <p:nvSpPr>
          <p:cNvPr id="6" name="Slide Number Placeholder 5"/>
          <p:cNvSpPr>
            <a:spLocks noGrp="1"/>
          </p:cNvSpPr>
          <p:nvPr>
            <p:ph type="sldNum" sz="quarter" idx="12"/>
          </p:nvPr>
        </p:nvSpPr>
        <p:spPr/>
        <p:txBody>
          <a:bodyPr/>
          <a:lstStyle/>
          <a:p>
            <a:fld id="{AC801A11-C603-496C-AE4E-D3432ACEFADC}" type="slidenum">
              <a:rPr lang="en-GB" smtClean="0"/>
              <a:t>‹#›</a:t>
            </a:fld>
            <a:endParaRPr lang="en-GB"/>
          </a:p>
        </p:txBody>
      </p:sp>
    </p:spTree>
    <p:extLst>
      <p:ext uri="{BB962C8B-B14F-4D97-AF65-F5344CB8AC3E}">
        <p14:creationId xmlns:p14="http://schemas.microsoft.com/office/powerpoint/2010/main" val="3645856664"/>
      </p:ext>
    </p:extLst>
  </p:cSld>
  <p:clrMapOvr>
    <a:masterClrMapping/>
  </p:clrMapOvr>
  <p:hf hdr="0"/>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fr-FR"/>
              <a:t>Modifiez le style du titre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r>
              <a:rPr lang="fr-FR"/>
              <a:t>Du 25 au 29 Novembre 2019</a:t>
            </a:r>
            <a:endParaRPr lang="en-GB" dirty="0"/>
          </a:p>
        </p:txBody>
      </p:sp>
      <p:sp>
        <p:nvSpPr>
          <p:cNvPr id="5" name="Footer Placeholder 4"/>
          <p:cNvSpPr>
            <a:spLocks noGrp="1"/>
          </p:cNvSpPr>
          <p:nvPr>
            <p:ph type="ftr" sz="quarter" idx="11"/>
          </p:nvPr>
        </p:nvSpPr>
        <p:spPr/>
        <p:txBody>
          <a:bodyPr/>
          <a:lstStyle/>
          <a:p>
            <a:r>
              <a:rPr lang="en-GB"/>
              <a:t>One Week Guadeloupe, formation évaluation des initiatives une seule santé</a:t>
            </a:r>
            <a:endParaRPr lang="en-GB" dirty="0"/>
          </a:p>
        </p:txBody>
      </p:sp>
      <p:sp>
        <p:nvSpPr>
          <p:cNvPr id="6" name="Slide Number Placeholder 5"/>
          <p:cNvSpPr>
            <a:spLocks noGrp="1"/>
          </p:cNvSpPr>
          <p:nvPr>
            <p:ph type="sldNum" sz="quarter" idx="12"/>
          </p:nvPr>
        </p:nvSpPr>
        <p:spPr/>
        <p:txBody>
          <a:bodyPr/>
          <a:lstStyle/>
          <a:p>
            <a:fld id="{AC801A11-C603-496C-AE4E-D3432ACEFADC}" type="slidenum">
              <a:rPr lang="en-GB" smtClean="0"/>
              <a:t>‹#›</a:t>
            </a:fld>
            <a:endParaRPr lang="en-GB"/>
          </a:p>
        </p:txBody>
      </p:sp>
    </p:spTree>
    <p:extLst>
      <p:ext uri="{BB962C8B-B14F-4D97-AF65-F5344CB8AC3E}">
        <p14:creationId xmlns:p14="http://schemas.microsoft.com/office/powerpoint/2010/main" val="377694210"/>
      </p:ext>
    </p:extLst>
  </p:cSld>
  <p:clrMapOvr>
    <a:masterClrMapping/>
  </p:clrMapOvr>
  <p:hf hdr="0"/>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a:xfrm>
            <a:off x="1127448" y="2236041"/>
            <a:ext cx="10364452" cy="3424107"/>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r>
              <a:rPr lang="fr-FR"/>
              <a:t>Du 25 au 29 Novembre 2019</a:t>
            </a:r>
            <a:endParaRPr lang="en-GB" dirty="0"/>
          </a:p>
        </p:txBody>
      </p:sp>
      <p:sp>
        <p:nvSpPr>
          <p:cNvPr id="5" name="Footer Placeholder 4"/>
          <p:cNvSpPr>
            <a:spLocks noGrp="1"/>
          </p:cNvSpPr>
          <p:nvPr>
            <p:ph type="ftr" sz="quarter" idx="11"/>
          </p:nvPr>
        </p:nvSpPr>
        <p:spPr/>
        <p:txBody>
          <a:bodyPr/>
          <a:lstStyle/>
          <a:p>
            <a:r>
              <a:rPr lang="en-GB"/>
              <a:t>One Week Guadeloupe, formation évaluation des initiatives une seule santé</a:t>
            </a:r>
            <a:endParaRPr lang="en-GB" dirty="0"/>
          </a:p>
        </p:txBody>
      </p:sp>
      <p:sp>
        <p:nvSpPr>
          <p:cNvPr id="6" name="Slide Number Placeholder 5"/>
          <p:cNvSpPr>
            <a:spLocks noGrp="1"/>
          </p:cNvSpPr>
          <p:nvPr>
            <p:ph type="sldNum" sz="quarter" idx="12"/>
          </p:nvPr>
        </p:nvSpPr>
        <p:spPr/>
        <p:txBody>
          <a:bodyPr/>
          <a:lstStyle/>
          <a:p>
            <a:fld id="{AC801A11-C603-496C-AE4E-D3432ACEFADC}" type="slidenum">
              <a:rPr lang="en-GB" smtClean="0"/>
              <a:t>‹#›</a:t>
            </a:fld>
            <a:endParaRPr lang="en-GB"/>
          </a:p>
        </p:txBody>
      </p:sp>
      <p:pic>
        <p:nvPicPr>
          <p:cNvPr id="7" name="Image 6">
            <a:extLst>
              <a:ext uri="{FF2B5EF4-FFF2-40B4-BE49-F238E27FC236}">
                <a16:creationId xmlns:a16="http://schemas.microsoft.com/office/drawing/2014/main" id="{ED96CE18-E617-9F49-BF81-63FFE5D8579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590307" y="39638"/>
            <a:ext cx="2601693" cy="797073"/>
          </a:xfrm>
          <a:prstGeom prst="rect">
            <a:avLst/>
          </a:prstGeom>
        </p:spPr>
      </p:pic>
    </p:spTree>
    <p:extLst>
      <p:ext uri="{BB962C8B-B14F-4D97-AF65-F5344CB8AC3E}">
        <p14:creationId xmlns:p14="http://schemas.microsoft.com/office/powerpoint/2010/main" val="599658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Du 25 au 29 Novembre 2019</a:t>
            </a:r>
            <a:endParaRPr lang="en-GB" dirty="0"/>
          </a:p>
        </p:txBody>
      </p:sp>
      <p:sp>
        <p:nvSpPr>
          <p:cNvPr id="5" name="Espace réservé du pied de page 4"/>
          <p:cNvSpPr>
            <a:spLocks noGrp="1"/>
          </p:cNvSpPr>
          <p:nvPr>
            <p:ph type="ftr" sz="quarter" idx="11"/>
          </p:nvPr>
        </p:nvSpPr>
        <p:spPr/>
        <p:txBody>
          <a:bodyPr/>
          <a:lstStyle/>
          <a:p>
            <a:r>
              <a:rPr lang="en-GB" dirty="0"/>
              <a:t>One Week Guadeloupe, formation </a:t>
            </a:r>
            <a:r>
              <a:rPr lang="en-GB" dirty="0" err="1"/>
              <a:t>évaluation</a:t>
            </a:r>
            <a:r>
              <a:rPr lang="en-GB" dirty="0"/>
              <a:t> des initiatives </a:t>
            </a:r>
            <a:r>
              <a:rPr lang="en-GB" dirty="0" err="1"/>
              <a:t>une</a:t>
            </a:r>
            <a:r>
              <a:rPr lang="en-GB" dirty="0"/>
              <a:t> </a:t>
            </a:r>
            <a:r>
              <a:rPr lang="en-GB" dirty="0" err="1"/>
              <a:t>seule</a:t>
            </a:r>
            <a:r>
              <a:rPr lang="en-GB" dirty="0"/>
              <a:t> santé</a:t>
            </a:r>
          </a:p>
        </p:txBody>
      </p:sp>
      <p:sp>
        <p:nvSpPr>
          <p:cNvPr id="6" name="Espace réservé du numéro de diapositive 5"/>
          <p:cNvSpPr>
            <a:spLocks noGrp="1"/>
          </p:cNvSpPr>
          <p:nvPr>
            <p:ph type="sldNum" sz="quarter" idx="12"/>
          </p:nvPr>
        </p:nvSpPr>
        <p:spPr/>
        <p:txBody>
          <a:bodyPr/>
          <a:lstStyle/>
          <a:p>
            <a:fld id="{AC801A11-C603-496C-AE4E-D3432ACEFADC}" type="slidenum">
              <a:rPr lang="en-GB" smtClean="0"/>
              <a:t>‹#›</a:t>
            </a:fld>
            <a:endParaRPr lang="en-GB"/>
          </a:p>
        </p:txBody>
      </p:sp>
      <p:pic>
        <p:nvPicPr>
          <p:cNvPr id="9" name="Imag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590307" y="39638"/>
            <a:ext cx="2601693" cy="797073"/>
          </a:xfrm>
          <a:prstGeom prst="rect">
            <a:avLst/>
          </a:prstGeom>
        </p:spPr>
      </p:pic>
    </p:spTree>
    <p:extLst>
      <p:ext uri="{BB962C8B-B14F-4D97-AF65-F5344CB8AC3E}">
        <p14:creationId xmlns:p14="http://schemas.microsoft.com/office/powerpoint/2010/main" val="13417598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fr-FR"/>
              <a:t>Modifiez le style du titre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r>
              <a:rPr lang="fr-FR"/>
              <a:t>Du 25 au 29 Novembre 2019</a:t>
            </a:r>
            <a:endParaRPr lang="en-GB" dirty="0"/>
          </a:p>
        </p:txBody>
      </p:sp>
      <p:sp>
        <p:nvSpPr>
          <p:cNvPr id="5" name="Footer Placeholder 4"/>
          <p:cNvSpPr>
            <a:spLocks noGrp="1"/>
          </p:cNvSpPr>
          <p:nvPr>
            <p:ph type="ftr" sz="quarter" idx="11"/>
          </p:nvPr>
        </p:nvSpPr>
        <p:spPr/>
        <p:txBody>
          <a:bodyPr/>
          <a:lstStyle/>
          <a:p>
            <a:r>
              <a:rPr lang="en-GB"/>
              <a:t>One Week Guadeloupe, formation évaluation des initiatives une seule santé</a:t>
            </a:r>
            <a:endParaRPr lang="en-GB" dirty="0"/>
          </a:p>
        </p:txBody>
      </p:sp>
      <p:sp>
        <p:nvSpPr>
          <p:cNvPr id="6" name="Slide Number Placeholder 5"/>
          <p:cNvSpPr>
            <a:spLocks noGrp="1"/>
          </p:cNvSpPr>
          <p:nvPr>
            <p:ph type="sldNum" sz="quarter" idx="12"/>
          </p:nvPr>
        </p:nvSpPr>
        <p:spPr/>
        <p:txBody>
          <a:bodyPr/>
          <a:lstStyle/>
          <a:p>
            <a:fld id="{AC801A11-C603-496C-AE4E-D3432ACEFADC}" type="slidenum">
              <a:rPr lang="en-GB" smtClean="0"/>
              <a:t>‹#›</a:t>
            </a:fld>
            <a:endParaRPr lang="en-GB"/>
          </a:p>
        </p:txBody>
      </p:sp>
    </p:spTree>
    <p:extLst>
      <p:ext uri="{BB962C8B-B14F-4D97-AF65-F5344CB8AC3E}">
        <p14:creationId xmlns:p14="http://schemas.microsoft.com/office/powerpoint/2010/main" val="1814685400"/>
      </p:ext>
    </p:extLst>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fr-FR"/>
              <a:t>Modifiez le style du titre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r>
              <a:rPr lang="fr-FR"/>
              <a:t>Du 25 au 29 Novembre 2019</a:t>
            </a:r>
            <a:endParaRPr lang="en-GB" dirty="0"/>
          </a:p>
        </p:txBody>
      </p:sp>
      <p:sp>
        <p:nvSpPr>
          <p:cNvPr id="5" name="Footer Placeholder 4"/>
          <p:cNvSpPr>
            <a:spLocks noGrp="1"/>
          </p:cNvSpPr>
          <p:nvPr>
            <p:ph type="ftr" sz="quarter" idx="11"/>
          </p:nvPr>
        </p:nvSpPr>
        <p:spPr/>
        <p:txBody>
          <a:bodyPr/>
          <a:lstStyle/>
          <a:p>
            <a:r>
              <a:rPr lang="fr-FR"/>
              <a:t>One Week Guadeloupe, formation évaluation des initiatives une seule santé</a:t>
            </a:r>
            <a:endParaRPr lang="en-GB" dirty="0"/>
          </a:p>
        </p:txBody>
      </p:sp>
      <p:sp>
        <p:nvSpPr>
          <p:cNvPr id="6" name="Slide Number Placeholder 5"/>
          <p:cNvSpPr>
            <a:spLocks noGrp="1"/>
          </p:cNvSpPr>
          <p:nvPr>
            <p:ph type="sldNum" sz="quarter" idx="12"/>
          </p:nvPr>
        </p:nvSpPr>
        <p:spPr/>
        <p:txBody>
          <a:bodyPr/>
          <a:lstStyle/>
          <a:p>
            <a:fld id="{AC801A11-C603-496C-AE4E-D3432ACEFADC}" type="slidenum">
              <a:rPr lang="en-GB" smtClean="0"/>
              <a:t>‹#›</a:t>
            </a:fld>
            <a:endParaRPr lang="en-GB"/>
          </a:p>
        </p:txBody>
      </p:sp>
      <p:pic>
        <p:nvPicPr>
          <p:cNvPr id="8" name="Image 7">
            <a:extLst>
              <a:ext uri="{FF2B5EF4-FFF2-40B4-BE49-F238E27FC236}">
                <a16:creationId xmlns:a16="http://schemas.microsoft.com/office/drawing/2014/main" id="{A32466FE-B4EF-1F4A-ABEA-9DF303D3FFA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590307" y="39638"/>
            <a:ext cx="2601693" cy="792087"/>
          </a:xfrm>
          <a:prstGeom prst="rect">
            <a:avLst/>
          </a:prstGeom>
        </p:spPr>
      </p:pic>
    </p:spTree>
    <p:extLst>
      <p:ext uri="{BB962C8B-B14F-4D97-AF65-F5344CB8AC3E}">
        <p14:creationId xmlns:p14="http://schemas.microsoft.com/office/powerpoint/2010/main" val="65407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fr-FR"/>
              <a:t>Modifiez le style du titre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r>
              <a:rPr lang="fr-FR"/>
              <a:t>Du 25 au 29 Novembre 2019</a:t>
            </a:r>
            <a:endParaRPr lang="en-GB" dirty="0"/>
          </a:p>
        </p:txBody>
      </p:sp>
      <p:sp>
        <p:nvSpPr>
          <p:cNvPr id="6" name="Footer Placeholder 5"/>
          <p:cNvSpPr>
            <a:spLocks noGrp="1"/>
          </p:cNvSpPr>
          <p:nvPr>
            <p:ph type="ftr" sz="quarter" idx="11"/>
          </p:nvPr>
        </p:nvSpPr>
        <p:spPr/>
        <p:txBody>
          <a:bodyPr/>
          <a:lstStyle/>
          <a:p>
            <a:r>
              <a:rPr lang="en-GB"/>
              <a:t>One Week Guadeloupe, formation évaluation des initiatives une seule santé</a:t>
            </a:r>
            <a:endParaRPr lang="en-GB" dirty="0"/>
          </a:p>
        </p:txBody>
      </p:sp>
      <p:sp>
        <p:nvSpPr>
          <p:cNvPr id="7" name="Slide Number Placeholder 6"/>
          <p:cNvSpPr>
            <a:spLocks noGrp="1"/>
          </p:cNvSpPr>
          <p:nvPr>
            <p:ph type="sldNum" sz="quarter" idx="12"/>
          </p:nvPr>
        </p:nvSpPr>
        <p:spPr/>
        <p:txBody>
          <a:bodyPr/>
          <a:lstStyle/>
          <a:p>
            <a:fld id="{AC801A11-C603-496C-AE4E-D3432ACEFADC}" type="slidenum">
              <a:rPr lang="en-GB" smtClean="0"/>
              <a:t>‹#›</a:t>
            </a:fld>
            <a:endParaRPr lang="en-GB"/>
          </a:p>
        </p:txBody>
      </p:sp>
    </p:spTree>
    <p:extLst>
      <p:ext uri="{BB962C8B-B14F-4D97-AF65-F5344CB8AC3E}">
        <p14:creationId xmlns:p14="http://schemas.microsoft.com/office/powerpoint/2010/main" val="860591988"/>
      </p:ext>
    </p:extLst>
  </p:cSld>
  <p:clrMapOvr>
    <a:masterClrMapping/>
  </p:clrMapOvr>
  <p:hf hdr="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fr-FR"/>
              <a:t>Modifiez le style du titre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12" name="Content Placeholder 3"/>
          <p:cNvSpPr>
            <a:spLocks noGrp="1"/>
          </p:cNvSpPr>
          <p:nvPr>
            <p:ph sz="quarter" idx="13"/>
          </p:nvPr>
        </p:nvSpPr>
        <p:spPr>
          <a:xfrm>
            <a:off x="913774" y="3051012"/>
            <a:ext cx="5106027" cy="2740187"/>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13" name="Content Placeholder 5"/>
          <p:cNvSpPr>
            <a:spLocks noGrp="1"/>
          </p:cNvSpPr>
          <p:nvPr>
            <p:ph sz="quarter" idx="14"/>
          </p:nvPr>
        </p:nvSpPr>
        <p:spPr>
          <a:xfrm>
            <a:off x="6172200" y="3051012"/>
            <a:ext cx="5105401" cy="2740187"/>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r>
              <a:rPr lang="fr-FR"/>
              <a:t>Du 25 au 29 Novembre 2019</a:t>
            </a:r>
            <a:endParaRPr lang="en-GB" dirty="0"/>
          </a:p>
        </p:txBody>
      </p:sp>
      <p:sp>
        <p:nvSpPr>
          <p:cNvPr id="8" name="Footer Placeholder 7"/>
          <p:cNvSpPr>
            <a:spLocks noGrp="1"/>
          </p:cNvSpPr>
          <p:nvPr>
            <p:ph type="ftr" sz="quarter" idx="11"/>
          </p:nvPr>
        </p:nvSpPr>
        <p:spPr/>
        <p:txBody>
          <a:bodyPr/>
          <a:lstStyle/>
          <a:p>
            <a:r>
              <a:rPr lang="en-GB"/>
              <a:t>One Week Guadeloupe, formation évaluation des initiatives une seule santé</a:t>
            </a:r>
            <a:endParaRPr lang="en-GB" dirty="0"/>
          </a:p>
        </p:txBody>
      </p:sp>
      <p:sp>
        <p:nvSpPr>
          <p:cNvPr id="9" name="Slide Number Placeholder 8"/>
          <p:cNvSpPr>
            <a:spLocks noGrp="1"/>
          </p:cNvSpPr>
          <p:nvPr>
            <p:ph type="sldNum" sz="quarter" idx="12"/>
          </p:nvPr>
        </p:nvSpPr>
        <p:spPr/>
        <p:txBody>
          <a:bodyPr/>
          <a:lstStyle/>
          <a:p>
            <a:fld id="{AC801A11-C603-496C-AE4E-D3432ACEFADC}" type="slidenum">
              <a:rPr lang="en-GB" smtClean="0"/>
              <a:t>‹#›</a:t>
            </a:fld>
            <a:endParaRPr lang="en-GB"/>
          </a:p>
        </p:txBody>
      </p:sp>
    </p:spTree>
    <p:extLst>
      <p:ext uri="{BB962C8B-B14F-4D97-AF65-F5344CB8AC3E}">
        <p14:creationId xmlns:p14="http://schemas.microsoft.com/office/powerpoint/2010/main" val="601002411"/>
      </p:ext>
    </p:extLst>
  </p:cSld>
  <p:clrMapOvr>
    <a:masterClrMapping/>
  </p:clrMapOvr>
  <p:hf hdr="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r>
              <a:rPr lang="fr-FR"/>
              <a:t>Du 25 au 29 Novembre 2019</a:t>
            </a:r>
            <a:endParaRPr lang="en-GB" dirty="0"/>
          </a:p>
        </p:txBody>
      </p:sp>
      <p:sp>
        <p:nvSpPr>
          <p:cNvPr id="4" name="Footer Placeholder 3"/>
          <p:cNvSpPr>
            <a:spLocks noGrp="1"/>
          </p:cNvSpPr>
          <p:nvPr>
            <p:ph type="ftr" sz="quarter" idx="11"/>
          </p:nvPr>
        </p:nvSpPr>
        <p:spPr/>
        <p:txBody>
          <a:bodyPr/>
          <a:lstStyle/>
          <a:p>
            <a:r>
              <a:rPr lang="fr-FR"/>
              <a:t>One Week Guadeloupe, formation évaluation des initiatives une seule santé</a:t>
            </a:r>
            <a:endParaRPr lang="en-GB" dirty="0"/>
          </a:p>
        </p:txBody>
      </p:sp>
      <p:sp>
        <p:nvSpPr>
          <p:cNvPr id="5" name="Slide Number Placeholder 4"/>
          <p:cNvSpPr>
            <a:spLocks noGrp="1"/>
          </p:cNvSpPr>
          <p:nvPr>
            <p:ph type="sldNum" sz="quarter" idx="12"/>
          </p:nvPr>
        </p:nvSpPr>
        <p:spPr/>
        <p:txBody>
          <a:bodyPr/>
          <a:lstStyle/>
          <a:p>
            <a:fld id="{AC801A11-C603-496C-AE4E-D3432ACEFADC}" type="slidenum">
              <a:rPr lang="en-GB" smtClean="0"/>
              <a:t>‹#›</a:t>
            </a:fld>
            <a:endParaRPr lang="en-GB"/>
          </a:p>
        </p:txBody>
      </p:sp>
      <p:pic>
        <p:nvPicPr>
          <p:cNvPr id="7" name="Image 6">
            <a:extLst>
              <a:ext uri="{FF2B5EF4-FFF2-40B4-BE49-F238E27FC236}">
                <a16:creationId xmlns:a16="http://schemas.microsoft.com/office/drawing/2014/main" id="{6093F986-B9FA-A041-995C-5754CF1AD94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590307" y="39638"/>
            <a:ext cx="2601693" cy="797073"/>
          </a:xfrm>
          <a:prstGeom prst="rect">
            <a:avLst/>
          </a:prstGeom>
        </p:spPr>
      </p:pic>
    </p:spTree>
    <p:extLst>
      <p:ext uri="{BB962C8B-B14F-4D97-AF65-F5344CB8AC3E}">
        <p14:creationId xmlns:p14="http://schemas.microsoft.com/office/powerpoint/2010/main" val="13846687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r>
              <a:rPr lang="fr-FR"/>
              <a:t>Du 25 au 29 Novembre 2019</a:t>
            </a:r>
            <a:endParaRPr lang="en-GB" dirty="0"/>
          </a:p>
        </p:txBody>
      </p:sp>
      <p:sp>
        <p:nvSpPr>
          <p:cNvPr id="3" name="Footer Placeholder 2"/>
          <p:cNvSpPr>
            <a:spLocks noGrp="1"/>
          </p:cNvSpPr>
          <p:nvPr>
            <p:ph type="ftr" sz="quarter" idx="11"/>
          </p:nvPr>
        </p:nvSpPr>
        <p:spPr/>
        <p:txBody>
          <a:bodyPr/>
          <a:lstStyle/>
          <a:p>
            <a:r>
              <a:rPr lang="fr-FR"/>
              <a:t>One Week Guadeloupe, formation évaluation des initiatives une seule santé</a:t>
            </a:r>
            <a:endParaRPr lang="en-GB" dirty="0"/>
          </a:p>
        </p:txBody>
      </p:sp>
      <p:sp>
        <p:nvSpPr>
          <p:cNvPr id="4" name="Slide Number Placeholder 3"/>
          <p:cNvSpPr>
            <a:spLocks noGrp="1"/>
          </p:cNvSpPr>
          <p:nvPr>
            <p:ph type="sldNum" sz="quarter" idx="12"/>
          </p:nvPr>
        </p:nvSpPr>
        <p:spPr/>
        <p:txBody>
          <a:bodyPr/>
          <a:lstStyle/>
          <a:p>
            <a:fld id="{AC801A11-C603-496C-AE4E-D3432ACEFADC}" type="slidenum">
              <a:rPr lang="en-GB" smtClean="0"/>
              <a:t>‹#›</a:t>
            </a:fld>
            <a:endParaRPr lang="en-GB"/>
          </a:p>
        </p:txBody>
      </p:sp>
      <p:pic>
        <p:nvPicPr>
          <p:cNvPr id="6" name="Image 5">
            <a:extLst>
              <a:ext uri="{FF2B5EF4-FFF2-40B4-BE49-F238E27FC236}">
                <a16:creationId xmlns:a16="http://schemas.microsoft.com/office/drawing/2014/main" id="{F91B7BEA-3142-5549-B608-400F6235D50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590307" y="39638"/>
            <a:ext cx="2601693" cy="797073"/>
          </a:xfrm>
          <a:prstGeom prst="rect">
            <a:avLst/>
          </a:prstGeom>
        </p:spPr>
      </p:pic>
    </p:spTree>
    <p:extLst>
      <p:ext uri="{BB962C8B-B14F-4D97-AF65-F5344CB8AC3E}">
        <p14:creationId xmlns:p14="http://schemas.microsoft.com/office/powerpoint/2010/main" val="28968205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fr-FR"/>
              <a:t>Modifiez le style du titre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r>
              <a:rPr lang="fr-FR"/>
              <a:t>Du 25 au 29 Novembre 2019</a:t>
            </a:r>
            <a:endParaRPr lang="en-GB" dirty="0"/>
          </a:p>
        </p:txBody>
      </p:sp>
      <p:sp>
        <p:nvSpPr>
          <p:cNvPr id="6" name="Footer Placeholder 5"/>
          <p:cNvSpPr>
            <a:spLocks noGrp="1"/>
          </p:cNvSpPr>
          <p:nvPr>
            <p:ph type="ftr" sz="quarter" idx="11"/>
          </p:nvPr>
        </p:nvSpPr>
        <p:spPr/>
        <p:txBody>
          <a:bodyPr/>
          <a:lstStyle/>
          <a:p>
            <a:r>
              <a:rPr lang="en-GB"/>
              <a:t>One Week Guadeloupe, formation évaluation des initiatives une seule santé</a:t>
            </a:r>
            <a:endParaRPr lang="en-GB" dirty="0"/>
          </a:p>
        </p:txBody>
      </p:sp>
      <p:sp>
        <p:nvSpPr>
          <p:cNvPr id="7" name="Slide Number Placeholder 6"/>
          <p:cNvSpPr>
            <a:spLocks noGrp="1"/>
          </p:cNvSpPr>
          <p:nvPr>
            <p:ph type="sldNum" sz="quarter" idx="12"/>
          </p:nvPr>
        </p:nvSpPr>
        <p:spPr/>
        <p:txBody>
          <a:bodyPr/>
          <a:lstStyle/>
          <a:p>
            <a:fld id="{AC801A11-C603-496C-AE4E-D3432ACEFADC}" type="slidenum">
              <a:rPr lang="en-GB" smtClean="0"/>
              <a:t>‹#›</a:t>
            </a:fld>
            <a:endParaRPr lang="en-GB"/>
          </a:p>
        </p:txBody>
      </p:sp>
    </p:spTree>
    <p:extLst>
      <p:ext uri="{BB962C8B-B14F-4D97-AF65-F5344CB8AC3E}">
        <p14:creationId xmlns:p14="http://schemas.microsoft.com/office/powerpoint/2010/main" val="689894656"/>
      </p:ext>
    </p:extLst>
  </p:cSld>
  <p:clrMapOvr>
    <a:masterClrMapping/>
  </p:clrMapOvr>
  <p:hf hdr="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fr-FR"/>
              <a:t>Modifiez le style du titre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r>
              <a:rPr lang="fr-FR"/>
              <a:t>Du 25 au 29 Novembre 2019</a:t>
            </a:r>
            <a:endParaRPr lang="en-GB"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C801A11-C603-496C-AE4E-D3432ACEFADC}" type="slidenum">
              <a:rPr lang="en-GB" smtClean="0"/>
              <a:t>‹#›</a:t>
            </a:fld>
            <a:endParaRPr lang="en-GB"/>
          </a:p>
        </p:txBody>
      </p:sp>
      <p:pic>
        <p:nvPicPr>
          <p:cNvPr id="9" name="Image 8">
            <a:extLst>
              <a:ext uri="{FF2B5EF4-FFF2-40B4-BE49-F238E27FC236}">
                <a16:creationId xmlns:a16="http://schemas.microsoft.com/office/drawing/2014/main" id="{F9822C9B-5E5F-294E-814E-354A3496DA3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590307" y="39638"/>
            <a:ext cx="2601693" cy="797073"/>
          </a:xfrm>
          <a:prstGeom prst="rect">
            <a:avLst/>
          </a:prstGeom>
        </p:spPr>
      </p:pic>
    </p:spTree>
    <p:extLst>
      <p:ext uri="{BB962C8B-B14F-4D97-AF65-F5344CB8AC3E}">
        <p14:creationId xmlns:p14="http://schemas.microsoft.com/office/powerpoint/2010/main" val="33797986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21">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r>
              <a:rPr lang="fr-FR"/>
              <a:t>Du 25 au 29 Novembre 2019</a:t>
            </a:r>
            <a:endParaRPr lang="en-GB"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r>
              <a:rPr lang="en-GB"/>
              <a:t>One Week Guadeloupe, formation évaluation des initiatives une seule santé</a:t>
            </a:r>
            <a:endParaRPr lang="en-GB"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AC801A11-C603-496C-AE4E-D3432ACEFADC}" type="slidenum">
              <a:rPr lang="en-GB" smtClean="0"/>
              <a:t>‹#›</a:t>
            </a:fld>
            <a:endParaRPr lang="en-GB"/>
          </a:p>
        </p:txBody>
      </p:sp>
    </p:spTree>
    <p:extLst>
      <p:ext uri="{BB962C8B-B14F-4D97-AF65-F5344CB8AC3E}">
        <p14:creationId xmlns:p14="http://schemas.microsoft.com/office/powerpoint/2010/main" val="3667064278"/>
      </p:ext>
    </p:extLst>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 id="2147483797" r:id="rId12"/>
    <p:sldLayoutId id="2147483798" r:id="rId13"/>
    <p:sldLayoutId id="2147483799" r:id="rId14"/>
    <p:sldLayoutId id="2147483800" r:id="rId15"/>
    <p:sldLayoutId id="2147483801" r:id="rId16"/>
    <p:sldLayoutId id="2147483802" r:id="rId17"/>
    <p:sldLayoutId id="2147483803" r:id="rId18"/>
    <p:sldLayoutId id="2147483662" r:id="rId19"/>
  </p:sldLayoutIdLst>
  <p:hf hdr="0"/>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tiff"/><Relationship Id="rId1" Type="http://schemas.openxmlformats.org/officeDocument/2006/relationships/slideLayout" Target="../slideLayouts/slideLayout7.xml"/><Relationship Id="rId4" Type="http://schemas.openxmlformats.org/officeDocument/2006/relationships/image" Target="../media/image24.tif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tiff"/><Relationship Id="rId2" Type="http://schemas.openxmlformats.org/officeDocument/2006/relationships/image" Target="../media/image10.jpeg"/><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1468293" y="1484784"/>
            <a:ext cx="9186565" cy="1261975"/>
          </a:xfrm>
        </p:spPr>
        <p:txBody>
          <a:bodyPr>
            <a:normAutofit/>
          </a:bodyPr>
          <a:lstStyle/>
          <a:p>
            <a:r>
              <a:rPr lang="en-GB" cap="none" dirty="0"/>
              <a:t>Brief introduction to the One Health concept, and beyond</a:t>
            </a:r>
          </a:p>
        </p:txBody>
      </p:sp>
      <p:sp>
        <p:nvSpPr>
          <p:cNvPr id="5" name="Espace réservé du texte 4"/>
          <p:cNvSpPr>
            <a:spLocks noGrp="1"/>
          </p:cNvSpPr>
          <p:nvPr>
            <p:ph type="body" idx="1"/>
          </p:nvPr>
        </p:nvSpPr>
        <p:spPr>
          <a:xfrm>
            <a:off x="803775" y="3717032"/>
            <a:ext cx="10515600" cy="1800200"/>
          </a:xfrm>
        </p:spPr>
        <p:txBody>
          <a:bodyPr>
            <a:normAutofit fontScale="77500" lnSpcReduction="20000"/>
          </a:bodyPr>
          <a:lstStyle/>
          <a:p>
            <a:r>
              <a:rPr lang="en-GB" sz="2900" cap="none" dirty="0">
                <a:solidFill>
                  <a:schemeClr val="tx1"/>
                </a:solidFill>
              </a:rPr>
              <a:t>Alexandre Caron, Hélène de </a:t>
            </a:r>
            <a:r>
              <a:rPr lang="en-GB" sz="2900" cap="none" dirty="0" err="1">
                <a:solidFill>
                  <a:schemeClr val="tx1"/>
                </a:solidFill>
              </a:rPr>
              <a:t>Nys</a:t>
            </a:r>
            <a:r>
              <a:rPr lang="en-GB" sz="2900" cap="none" dirty="0">
                <a:solidFill>
                  <a:schemeClr val="tx1"/>
                </a:solidFill>
              </a:rPr>
              <a:t>, Alexandre </a:t>
            </a:r>
            <a:r>
              <a:rPr lang="en-GB" sz="2900" cap="none" dirty="0" err="1">
                <a:solidFill>
                  <a:schemeClr val="tx1"/>
                </a:solidFill>
              </a:rPr>
              <a:t>Hobeika</a:t>
            </a:r>
            <a:r>
              <a:rPr lang="en-GB" sz="2900" cap="none" dirty="0">
                <a:solidFill>
                  <a:schemeClr val="tx1"/>
                </a:solidFill>
              </a:rPr>
              <a:t> and Vladimir </a:t>
            </a:r>
            <a:r>
              <a:rPr lang="en-GB" sz="2900" cap="none" dirty="0" err="1">
                <a:solidFill>
                  <a:schemeClr val="tx1"/>
                </a:solidFill>
              </a:rPr>
              <a:t>Grosbois</a:t>
            </a:r>
            <a:endParaRPr lang="en-GB" sz="2900" cap="none" dirty="0">
              <a:solidFill>
                <a:schemeClr val="tx1"/>
              </a:solidFill>
            </a:endParaRPr>
          </a:p>
          <a:p>
            <a:endParaRPr lang="en-GB" sz="2900" cap="none" dirty="0">
              <a:solidFill>
                <a:schemeClr val="tx1"/>
              </a:solidFill>
            </a:endParaRPr>
          </a:p>
          <a:p>
            <a:r>
              <a:rPr lang="en-US" sz="2400" cap="none" dirty="0">
                <a:solidFill>
                  <a:schemeClr val="tx1"/>
                </a:solidFill>
              </a:rPr>
              <a:t>Capacitating One Health in Eastern and Southern Africa (COHESA) partner orientation workshop</a:t>
            </a:r>
          </a:p>
          <a:p>
            <a:r>
              <a:rPr lang="en-US" sz="2400" cap="none" dirty="0">
                <a:solidFill>
                  <a:schemeClr val="tx1"/>
                </a:solidFill>
              </a:rPr>
              <a:t>16 December 2021</a:t>
            </a:r>
            <a:endParaRPr lang="en-GB" sz="1600" cap="none" dirty="0">
              <a:solidFill>
                <a:schemeClr val="tx1"/>
              </a:solidFill>
            </a:endParaRPr>
          </a:p>
        </p:txBody>
      </p:sp>
      <p:sp>
        <p:nvSpPr>
          <p:cNvPr id="6" name="Espace réservé du numéro de diapositive 5"/>
          <p:cNvSpPr>
            <a:spLocks noGrp="1"/>
          </p:cNvSpPr>
          <p:nvPr>
            <p:ph type="sldNum" sz="quarter" idx="12"/>
          </p:nvPr>
        </p:nvSpPr>
        <p:spPr/>
        <p:txBody>
          <a:bodyPr/>
          <a:lstStyle/>
          <a:p>
            <a:fld id="{AC801A11-C603-496C-AE4E-D3432ACEFADC}" type="slidenum">
              <a:rPr lang="en-GB" smtClean="0"/>
              <a:t>1</a:t>
            </a:fld>
            <a:endParaRPr lang="en-GB"/>
          </a:p>
        </p:txBody>
      </p:sp>
    </p:spTree>
    <p:extLst>
      <p:ext uri="{BB962C8B-B14F-4D97-AF65-F5344CB8AC3E}">
        <p14:creationId xmlns:p14="http://schemas.microsoft.com/office/powerpoint/2010/main" val="9118905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s1"/>
          <p:cNvPicPr/>
          <p:nvPr/>
        </p:nvPicPr>
        <p:blipFill>
          <a:blip r:embed="rId3">
            <a:clrChange>
              <a:clrFrom>
                <a:srgbClr val="FFFFFF"/>
              </a:clrFrom>
              <a:clrTo>
                <a:srgbClr val="FFFFFF">
                  <a:alpha val="0"/>
                </a:srgbClr>
              </a:clrTo>
            </a:clrChange>
            <a:lum/>
            <a:alphaModFix/>
          </a:blip>
          <a:srcRect/>
          <a:stretch>
            <a:fillRect/>
          </a:stretch>
        </p:blipFill>
        <p:spPr>
          <a:xfrm>
            <a:off x="2567608" y="2375657"/>
            <a:ext cx="6340107" cy="3290669"/>
          </a:xfrm>
          <a:prstGeom prst="rect">
            <a:avLst/>
          </a:prstGeom>
        </p:spPr>
      </p:pic>
      <p:sp>
        <p:nvSpPr>
          <p:cNvPr id="3" name="Rectangle 2"/>
          <p:cNvSpPr/>
          <p:nvPr/>
        </p:nvSpPr>
        <p:spPr>
          <a:xfrm>
            <a:off x="5591945" y="6300028"/>
            <a:ext cx="5053499" cy="369332"/>
          </a:xfrm>
          <a:prstGeom prst="rect">
            <a:avLst/>
          </a:prstGeom>
        </p:spPr>
        <p:txBody>
          <a:bodyPr wrap="none">
            <a:spAutoFit/>
          </a:bodyPr>
          <a:lstStyle/>
          <a:p>
            <a:r>
              <a:rPr lang="en-GB" i="1" dirty="0"/>
              <a:t>© adapted from Schelling 2016 and </a:t>
            </a:r>
            <a:r>
              <a:rPr lang="en-GB" i="1" dirty="0" err="1"/>
              <a:t>Darbellay</a:t>
            </a:r>
            <a:r>
              <a:rPr lang="en-GB" i="1" dirty="0"/>
              <a:t> 2008</a:t>
            </a:r>
            <a:endParaRPr lang="fr-FR" i="1" dirty="0"/>
          </a:p>
        </p:txBody>
      </p:sp>
      <p:sp>
        <p:nvSpPr>
          <p:cNvPr id="4" name="ZoneTexte 3"/>
          <p:cNvSpPr txBox="1"/>
          <p:nvPr/>
        </p:nvSpPr>
        <p:spPr>
          <a:xfrm>
            <a:off x="3298077" y="326246"/>
            <a:ext cx="4159087" cy="584775"/>
          </a:xfrm>
          <a:prstGeom prst="rect">
            <a:avLst/>
          </a:prstGeom>
        </p:spPr>
        <p:style>
          <a:lnRef idx="1">
            <a:schemeClr val="dk1"/>
          </a:lnRef>
          <a:fillRef idx="3">
            <a:schemeClr val="dk1"/>
          </a:fillRef>
          <a:effectRef idx="2">
            <a:schemeClr val="dk1"/>
          </a:effectRef>
          <a:fontRef idx="minor">
            <a:schemeClr val="lt1"/>
          </a:fontRef>
        </p:style>
        <p:txBody>
          <a:bodyPr wrap="none" rtlCol="0">
            <a:spAutoFit/>
          </a:bodyPr>
          <a:lstStyle/>
          <a:p>
            <a:r>
              <a:rPr lang="fr-FR" sz="3200" dirty="0"/>
              <a:t>DISCIPLINARY </a:t>
            </a:r>
            <a:r>
              <a:rPr lang="fr-FR" sz="3200" dirty="0" err="1"/>
              <a:t>approach</a:t>
            </a:r>
            <a:endParaRPr lang="fr-FR" sz="3200" dirty="0"/>
          </a:p>
        </p:txBody>
      </p:sp>
      <p:sp>
        <p:nvSpPr>
          <p:cNvPr id="6" name="Ellipse 5"/>
          <p:cNvSpPr/>
          <p:nvPr/>
        </p:nvSpPr>
        <p:spPr>
          <a:xfrm>
            <a:off x="1146887" y="1236576"/>
            <a:ext cx="8890115" cy="1019941"/>
          </a:xfrm>
          <a:prstGeom prst="ellipse">
            <a:avLst/>
          </a:prstGeom>
          <a:no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Ellipse 6"/>
          <p:cNvSpPr/>
          <p:nvPr/>
        </p:nvSpPr>
        <p:spPr>
          <a:xfrm>
            <a:off x="2783632" y="3327916"/>
            <a:ext cx="1224136" cy="2808311"/>
          </a:xfrm>
          <a:prstGeom prst="ellipse">
            <a:avLst/>
          </a:prstGeom>
          <a:no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llipse 7"/>
          <p:cNvSpPr/>
          <p:nvPr/>
        </p:nvSpPr>
        <p:spPr>
          <a:xfrm>
            <a:off x="4295800" y="3327916"/>
            <a:ext cx="1149664" cy="2808311"/>
          </a:xfrm>
          <a:prstGeom prst="ellipse">
            <a:avLst/>
          </a:prstGeom>
          <a:no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Ellipse 8"/>
          <p:cNvSpPr/>
          <p:nvPr/>
        </p:nvSpPr>
        <p:spPr>
          <a:xfrm>
            <a:off x="7176120" y="3327915"/>
            <a:ext cx="1169177" cy="2808311"/>
          </a:xfrm>
          <a:prstGeom prst="ellipse">
            <a:avLst/>
          </a:prstGeom>
          <a:no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Ellipse 9"/>
          <p:cNvSpPr/>
          <p:nvPr/>
        </p:nvSpPr>
        <p:spPr>
          <a:xfrm>
            <a:off x="5737661" y="3327916"/>
            <a:ext cx="1139296" cy="2808311"/>
          </a:xfrm>
          <a:prstGeom prst="ellipse">
            <a:avLst/>
          </a:prstGeom>
          <a:no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10"/>
          <p:cNvSpPr/>
          <p:nvPr/>
        </p:nvSpPr>
        <p:spPr>
          <a:xfrm>
            <a:off x="1151873" y="1515713"/>
            <a:ext cx="9289032" cy="461665"/>
          </a:xfrm>
          <a:prstGeom prst="rect">
            <a:avLst/>
          </a:prstGeom>
        </p:spPr>
        <p:txBody>
          <a:bodyPr wrap="square">
            <a:spAutoFit/>
          </a:bodyPr>
          <a:lstStyle/>
          <a:p>
            <a:r>
              <a:rPr lang="fr-FR" dirty="0">
                <a:sym typeface="Wingdings" panose="05000000000000000000" pitchFamily="2" charset="2"/>
              </a:rPr>
              <a:t> </a:t>
            </a:r>
            <a:r>
              <a:rPr lang="fr-FR" sz="2400" dirty="0" err="1">
                <a:sym typeface="Wingdings" panose="05000000000000000000" pitchFamily="2" charset="2"/>
              </a:rPr>
              <a:t>Reserach</a:t>
            </a:r>
            <a:r>
              <a:rPr lang="fr-FR" sz="2400" dirty="0">
                <a:sym typeface="Wingdings" panose="05000000000000000000" pitchFamily="2" charset="2"/>
              </a:rPr>
              <a:t> </a:t>
            </a:r>
            <a:r>
              <a:rPr lang="fr-FR" sz="2400" dirty="0" err="1">
                <a:sym typeface="Wingdings" panose="05000000000000000000" pitchFamily="2" charset="2"/>
              </a:rPr>
              <a:t>process</a:t>
            </a:r>
            <a:r>
              <a:rPr lang="fr-FR" sz="2400" dirty="0">
                <a:sym typeface="Wingdings" panose="05000000000000000000" pitchFamily="2" charset="2"/>
              </a:rPr>
              <a:t> </a:t>
            </a:r>
            <a:r>
              <a:rPr lang="fr-FR" sz="2400" dirty="0" err="1">
                <a:sym typeface="Wingdings" panose="05000000000000000000" pitchFamily="2" charset="2"/>
              </a:rPr>
              <a:t>does</a:t>
            </a:r>
            <a:r>
              <a:rPr lang="fr-FR" sz="2400" dirty="0">
                <a:sym typeface="Wingdings" panose="05000000000000000000" pitchFamily="2" charset="2"/>
              </a:rPr>
              <a:t> not </a:t>
            </a:r>
            <a:r>
              <a:rPr lang="fr-FR" sz="2400" dirty="0" err="1">
                <a:sym typeface="Wingdings" panose="05000000000000000000" pitchFamily="2" charset="2"/>
              </a:rPr>
              <a:t>include</a:t>
            </a:r>
            <a:r>
              <a:rPr lang="fr-FR" sz="2400" dirty="0">
                <a:sym typeface="Wingdings" panose="05000000000000000000" pitchFamily="2" charset="2"/>
              </a:rPr>
              <a:t> links/exchanges </a:t>
            </a:r>
            <a:r>
              <a:rPr lang="fr-FR" sz="2400" dirty="0" err="1">
                <a:sym typeface="Wingdings" panose="05000000000000000000" pitchFamily="2" charset="2"/>
              </a:rPr>
              <a:t>with</a:t>
            </a:r>
            <a:r>
              <a:rPr lang="fr-FR" sz="2400" dirty="0">
                <a:sym typeface="Wingdings" panose="05000000000000000000" pitchFamily="2" charset="2"/>
              </a:rPr>
              <a:t> </a:t>
            </a:r>
            <a:r>
              <a:rPr lang="fr-FR" sz="2400" dirty="0" err="1">
                <a:sym typeface="Wingdings" panose="05000000000000000000" pitchFamily="2" charset="2"/>
              </a:rPr>
              <a:t>other</a:t>
            </a:r>
            <a:r>
              <a:rPr lang="fr-FR" sz="2400" dirty="0">
                <a:sym typeface="Wingdings" panose="05000000000000000000" pitchFamily="2" charset="2"/>
              </a:rPr>
              <a:t> </a:t>
            </a:r>
            <a:r>
              <a:rPr lang="fr-FR" sz="2400" dirty="0" err="1">
                <a:sym typeface="Wingdings" panose="05000000000000000000" pitchFamily="2" charset="2"/>
              </a:rPr>
              <a:t>fields</a:t>
            </a:r>
            <a:endParaRPr lang="fr-FR" sz="2400" dirty="0"/>
          </a:p>
        </p:txBody>
      </p:sp>
    </p:spTree>
    <p:extLst>
      <p:ext uri="{BB962C8B-B14F-4D97-AF65-F5344CB8AC3E}">
        <p14:creationId xmlns:p14="http://schemas.microsoft.com/office/powerpoint/2010/main" val="1515792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308835" y="6455809"/>
            <a:ext cx="5053499" cy="369332"/>
          </a:xfrm>
          <a:prstGeom prst="rect">
            <a:avLst/>
          </a:prstGeom>
        </p:spPr>
        <p:txBody>
          <a:bodyPr wrap="none">
            <a:spAutoFit/>
          </a:bodyPr>
          <a:lstStyle/>
          <a:p>
            <a:r>
              <a:rPr lang="en-GB" i="1" dirty="0"/>
              <a:t>© adapted from Schelling 2016 and </a:t>
            </a:r>
            <a:r>
              <a:rPr lang="en-GB" i="1" dirty="0" err="1"/>
              <a:t>Darbellay</a:t>
            </a:r>
            <a:r>
              <a:rPr lang="en-GB" i="1" dirty="0"/>
              <a:t> 2008</a:t>
            </a:r>
            <a:endParaRPr lang="fr-FR" i="1" dirty="0"/>
          </a:p>
        </p:txBody>
      </p:sp>
      <p:sp>
        <p:nvSpPr>
          <p:cNvPr id="4" name="ZoneTexte 3"/>
          <p:cNvSpPr txBox="1"/>
          <p:nvPr/>
        </p:nvSpPr>
        <p:spPr>
          <a:xfrm>
            <a:off x="3287688" y="276261"/>
            <a:ext cx="5139099" cy="584775"/>
          </a:xfrm>
          <a:prstGeom prst="rect">
            <a:avLst/>
          </a:prstGeom>
        </p:spPr>
        <p:style>
          <a:lnRef idx="1">
            <a:schemeClr val="dk1"/>
          </a:lnRef>
          <a:fillRef idx="3">
            <a:schemeClr val="dk1"/>
          </a:fillRef>
          <a:effectRef idx="2">
            <a:schemeClr val="dk1"/>
          </a:effectRef>
          <a:fontRef idx="minor">
            <a:schemeClr val="lt1"/>
          </a:fontRef>
        </p:style>
        <p:txBody>
          <a:bodyPr wrap="none" rtlCol="0">
            <a:spAutoFit/>
          </a:bodyPr>
          <a:lstStyle/>
          <a:p>
            <a:r>
              <a:rPr lang="fr-FR" sz="3200" dirty="0"/>
              <a:t>MULTIDISCIPLINARY </a:t>
            </a:r>
            <a:r>
              <a:rPr lang="fr-FR" sz="3200" dirty="0" err="1"/>
              <a:t>approach</a:t>
            </a:r>
            <a:endParaRPr lang="fr-FR" sz="3200" dirty="0"/>
          </a:p>
        </p:txBody>
      </p:sp>
      <p:pic>
        <p:nvPicPr>
          <p:cNvPr id="13" name="images2"/>
          <p:cNvPicPr/>
          <p:nvPr/>
        </p:nvPicPr>
        <p:blipFill>
          <a:blip r:embed="rId3">
            <a:clrChange>
              <a:clrFrom>
                <a:srgbClr val="FFFFFF"/>
              </a:clrFrom>
              <a:clrTo>
                <a:srgbClr val="FFFFFF">
                  <a:alpha val="0"/>
                </a:srgbClr>
              </a:clrTo>
            </a:clrChange>
            <a:lum/>
            <a:alphaModFix/>
          </a:blip>
          <a:srcRect/>
          <a:stretch>
            <a:fillRect/>
          </a:stretch>
        </p:blipFill>
        <p:spPr>
          <a:xfrm>
            <a:off x="1991544" y="2549759"/>
            <a:ext cx="6977573" cy="3577367"/>
          </a:xfrm>
          <a:prstGeom prst="rect">
            <a:avLst/>
          </a:prstGeom>
        </p:spPr>
      </p:pic>
      <p:sp>
        <p:nvSpPr>
          <p:cNvPr id="14" name="Ellipse 13"/>
          <p:cNvSpPr/>
          <p:nvPr/>
        </p:nvSpPr>
        <p:spPr>
          <a:xfrm>
            <a:off x="1190279" y="1085505"/>
            <a:ext cx="8515298" cy="1296144"/>
          </a:xfrm>
          <a:prstGeom prst="ellipse">
            <a:avLst/>
          </a:prstGeom>
          <a:no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Rectangle 14"/>
          <p:cNvSpPr/>
          <p:nvPr/>
        </p:nvSpPr>
        <p:spPr>
          <a:xfrm>
            <a:off x="1631504" y="1318079"/>
            <a:ext cx="7632848" cy="830997"/>
          </a:xfrm>
          <a:prstGeom prst="rect">
            <a:avLst/>
          </a:prstGeom>
        </p:spPr>
        <p:txBody>
          <a:bodyPr wrap="square">
            <a:spAutoFit/>
          </a:bodyPr>
          <a:lstStyle/>
          <a:p>
            <a:r>
              <a:rPr lang="fr-FR" sz="2400" dirty="0">
                <a:sym typeface="Wingdings" panose="05000000000000000000" pitchFamily="2" charset="2"/>
              </a:rPr>
              <a:t> </a:t>
            </a:r>
            <a:r>
              <a:rPr lang="fr-FR" sz="2400" dirty="0" err="1">
                <a:sym typeface="Wingdings" panose="05000000000000000000" pitchFamily="2" charset="2"/>
              </a:rPr>
              <a:t>Each</a:t>
            </a:r>
            <a:r>
              <a:rPr lang="fr-FR" sz="2400" dirty="0">
                <a:sym typeface="Wingdings" panose="05000000000000000000" pitchFamily="2" charset="2"/>
              </a:rPr>
              <a:t> </a:t>
            </a:r>
            <a:r>
              <a:rPr lang="fr-FR" sz="2400" dirty="0" err="1">
                <a:sym typeface="Wingdings" panose="05000000000000000000" pitchFamily="2" charset="2"/>
              </a:rPr>
              <a:t>field’s</a:t>
            </a:r>
            <a:r>
              <a:rPr lang="fr-FR" sz="2400" dirty="0">
                <a:sym typeface="Wingdings" panose="05000000000000000000" pitchFamily="2" charset="2"/>
              </a:rPr>
              <a:t> </a:t>
            </a:r>
            <a:r>
              <a:rPr lang="fr-FR" sz="2400" dirty="0" err="1">
                <a:sym typeface="Wingdings" panose="05000000000000000000" pitchFamily="2" charset="2"/>
              </a:rPr>
              <a:t>results</a:t>
            </a:r>
            <a:r>
              <a:rPr lang="fr-FR" sz="2400" dirty="0">
                <a:sym typeface="Wingdings" panose="05000000000000000000" pitchFamily="2" charset="2"/>
              </a:rPr>
              <a:t> are « put </a:t>
            </a:r>
            <a:r>
              <a:rPr lang="fr-FR" sz="2400" dirty="0" err="1">
                <a:sym typeface="Wingdings" panose="05000000000000000000" pitchFamily="2" charset="2"/>
              </a:rPr>
              <a:t>together</a:t>
            </a:r>
            <a:r>
              <a:rPr lang="fr-FR" sz="2400" dirty="0">
                <a:sym typeface="Wingdings" panose="05000000000000000000" pitchFamily="2" charset="2"/>
              </a:rPr>
              <a:t> » and </a:t>
            </a:r>
            <a:r>
              <a:rPr lang="fr-FR" sz="2400" dirty="0" err="1">
                <a:sym typeface="Wingdings" panose="05000000000000000000" pitchFamily="2" charset="2"/>
              </a:rPr>
              <a:t>each</a:t>
            </a:r>
            <a:r>
              <a:rPr lang="fr-FR" sz="2400" dirty="0">
                <a:sym typeface="Wingdings" panose="05000000000000000000" pitchFamily="2" charset="2"/>
              </a:rPr>
              <a:t> </a:t>
            </a:r>
            <a:r>
              <a:rPr lang="fr-FR" sz="2400" dirty="0" err="1">
                <a:sym typeface="Wingdings" panose="05000000000000000000" pitchFamily="2" charset="2"/>
              </a:rPr>
              <a:t>answers</a:t>
            </a:r>
            <a:r>
              <a:rPr lang="fr-FR" sz="2400" dirty="0">
                <a:sym typeface="Wingdings" panose="05000000000000000000" pitchFamily="2" charset="2"/>
              </a:rPr>
              <a:t> one part of the </a:t>
            </a:r>
            <a:r>
              <a:rPr lang="fr-FR" sz="2400" dirty="0" err="1">
                <a:sym typeface="Wingdings" panose="05000000000000000000" pitchFamily="2" charset="2"/>
              </a:rPr>
              <a:t>problem</a:t>
            </a:r>
            <a:endParaRPr lang="fr-FR" sz="2400" dirty="0"/>
          </a:p>
        </p:txBody>
      </p:sp>
      <p:sp>
        <p:nvSpPr>
          <p:cNvPr id="16" name="Ellipse 15"/>
          <p:cNvSpPr/>
          <p:nvPr/>
        </p:nvSpPr>
        <p:spPr>
          <a:xfrm>
            <a:off x="2454470" y="2621767"/>
            <a:ext cx="1438591" cy="3384375"/>
          </a:xfrm>
          <a:prstGeom prst="ellipse">
            <a:avLst/>
          </a:prstGeom>
          <a:no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Ellipse 16"/>
          <p:cNvSpPr/>
          <p:nvPr/>
        </p:nvSpPr>
        <p:spPr>
          <a:xfrm>
            <a:off x="3893060" y="2621767"/>
            <a:ext cx="1725055" cy="3384375"/>
          </a:xfrm>
          <a:prstGeom prst="ellipse">
            <a:avLst/>
          </a:prstGeom>
          <a:no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Ellipse 17"/>
          <p:cNvSpPr/>
          <p:nvPr/>
        </p:nvSpPr>
        <p:spPr>
          <a:xfrm>
            <a:off x="7205428" y="2621767"/>
            <a:ext cx="1584176" cy="3384375"/>
          </a:xfrm>
          <a:prstGeom prst="ellipse">
            <a:avLst/>
          </a:prstGeom>
          <a:no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Ellipse 18"/>
          <p:cNvSpPr/>
          <p:nvPr/>
        </p:nvSpPr>
        <p:spPr>
          <a:xfrm>
            <a:off x="5618114" y="2621767"/>
            <a:ext cx="1587314" cy="3384375"/>
          </a:xfrm>
          <a:prstGeom prst="ellipse">
            <a:avLst/>
          </a:prstGeom>
          <a:no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39594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7" grpId="0" animBg="1"/>
      <p:bldP spid="18" grpId="0" animBg="1"/>
      <p:bldP spid="1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s3"/>
          <p:cNvPicPr/>
          <p:nvPr/>
        </p:nvPicPr>
        <p:blipFill>
          <a:blip r:embed="rId3">
            <a:clrChange>
              <a:clrFrom>
                <a:srgbClr val="FFFFFF"/>
              </a:clrFrom>
              <a:clrTo>
                <a:srgbClr val="FFFFFF">
                  <a:alpha val="0"/>
                </a:srgbClr>
              </a:clrTo>
            </a:clrChange>
            <a:lum/>
            <a:alphaModFix/>
          </a:blip>
          <a:srcRect/>
          <a:stretch>
            <a:fillRect/>
          </a:stretch>
        </p:blipFill>
        <p:spPr>
          <a:xfrm>
            <a:off x="2662032" y="2390264"/>
            <a:ext cx="6626569" cy="3643595"/>
          </a:xfrm>
          <a:prstGeom prst="rect">
            <a:avLst/>
          </a:prstGeom>
        </p:spPr>
      </p:pic>
      <p:sp>
        <p:nvSpPr>
          <p:cNvPr id="3" name="Rectangle 2"/>
          <p:cNvSpPr/>
          <p:nvPr/>
        </p:nvSpPr>
        <p:spPr>
          <a:xfrm>
            <a:off x="5350692" y="6465173"/>
            <a:ext cx="5053499" cy="369332"/>
          </a:xfrm>
          <a:prstGeom prst="rect">
            <a:avLst/>
          </a:prstGeom>
        </p:spPr>
        <p:txBody>
          <a:bodyPr wrap="none">
            <a:spAutoFit/>
          </a:bodyPr>
          <a:lstStyle/>
          <a:p>
            <a:r>
              <a:rPr lang="en-GB" i="1" dirty="0"/>
              <a:t>© adapted from Schelling 2016 and </a:t>
            </a:r>
            <a:r>
              <a:rPr lang="en-GB" i="1" dirty="0" err="1"/>
              <a:t>Darbellay</a:t>
            </a:r>
            <a:r>
              <a:rPr lang="en-GB" i="1" dirty="0"/>
              <a:t> 2008</a:t>
            </a:r>
            <a:endParaRPr lang="fr-FR" i="1" dirty="0"/>
          </a:p>
        </p:txBody>
      </p:sp>
      <p:sp>
        <p:nvSpPr>
          <p:cNvPr id="4" name="ZoneTexte 3"/>
          <p:cNvSpPr txBox="1"/>
          <p:nvPr/>
        </p:nvSpPr>
        <p:spPr>
          <a:xfrm>
            <a:off x="3431704" y="397550"/>
            <a:ext cx="5087226" cy="584775"/>
          </a:xfrm>
          <a:prstGeom prst="rect">
            <a:avLst/>
          </a:prstGeom>
        </p:spPr>
        <p:style>
          <a:lnRef idx="1">
            <a:schemeClr val="dk1"/>
          </a:lnRef>
          <a:fillRef idx="3">
            <a:schemeClr val="dk1"/>
          </a:fillRef>
          <a:effectRef idx="2">
            <a:schemeClr val="dk1"/>
          </a:effectRef>
          <a:fontRef idx="minor">
            <a:schemeClr val="lt1"/>
          </a:fontRef>
        </p:style>
        <p:txBody>
          <a:bodyPr wrap="none" rtlCol="0">
            <a:spAutoFit/>
          </a:bodyPr>
          <a:lstStyle/>
          <a:p>
            <a:r>
              <a:rPr lang="fr-FR" sz="3200" dirty="0"/>
              <a:t>INTERDISCIPLINARY </a:t>
            </a:r>
            <a:r>
              <a:rPr lang="fr-FR" sz="3200" dirty="0" err="1"/>
              <a:t>approach</a:t>
            </a:r>
            <a:endParaRPr lang="fr-FR" sz="3200" dirty="0"/>
          </a:p>
        </p:txBody>
      </p:sp>
      <p:sp>
        <p:nvSpPr>
          <p:cNvPr id="5" name="Rectangle 4"/>
          <p:cNvSpPr/>
          <p:nvPr/>
        </p:nvSpPr>
        <p:spPr>
          <a:xfrm>
            <a:off x="2135560" y="1543451"/>
            <a:ext cx="7511352" cy="830997"/>
          </a:xfrm>
          <a:prstGeom prst="rect">
            <a:avLst/>
          </a:prstGeom>
        </p:spPr>
        <p:txBody>
          <a:bodyPr wrap="none">
            <a:spAutoFit/>
          </a:bodyPr>
          <a:lstStyle/>
          <a:p>
            <a:pPr marL="342900" indent="-342900">
              <a:buFont typeface="Wingdings" pitchFamily="2" charset="2"/>
              <a:buChar char="à"/>
            </a:pPr>
            <a:r>
              <a:rPr lang="en-GB" sz="2400" dirty="0">
                <a:sym typeface="Wingdings" panose="05000000000000000000" pitchFamily="2" charset="2"/>
              </a:rPr>
              <a:t>Collaborative process with the integration of knowledge  </a:t>
            </a:r>
          </a:p>
          <a:p>
            <a:r>
              <a:rPr lang="en-GB" sz="2400" dirty="0">
                <a:sym typeface="Wingdings" panose="05000000000000000000" pitchFamily="2" charset="2"/>
              </a:rPr>
              <a:t>	for a common object/purpose</a:t>
            </a:r>
            <a:endParaRPr lang="en-GB" sz="2400" dirty="0"/>
          </a:p>
        </p:txBody>
      </p:sp>
      <p:sp>
        <p:nvSpPr>
          <p:cNvPr id="6" name="Ellipse 5"/>
          <p:cNvSpPr/>
          <p:nvPr/>
        </p:nvSpPr>
        <p:spPr>
          <a:xfrm>
            <a:off x="1055440" y="1367515"/>
            <a:ext cx="9505056" cy="1072452"/>
          </a:xfrm>
          <a:prstGeom prst="ellipse">
            <a:avLst/>
          </a:prstGeom>
          <a:no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Ellipse 6"/>
          <p:cNvSpPr/>
          <p:nvPr/>
        </p:nvSpPr>
        <p:spPr>
          <a:xfrm>
            <a:off x="2866887" y="4418033"/>
            <a:ext cx="6663081" cy="936104"/>
          </a:xfrm>
          <a:prstGeom prst="ellipse">
            <a:avLst/>
          </a:prstGeom>
          <a:no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5266360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47333" y="188641"/>
            <a:ext cx="4969147" cy="576804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5345537" y="6422398"/>
            <a:ext cx="5053499" cy="369332"/>
          </a:xfrm>
          <a:prstGeom prst="rect">
            <a:avLst/>
          </a:prstGeom>
        </p:spPr>
        <p:txBody>
          <a:bodyPr wrap="none">
            <a:spAutoFit/>
          </a:bodyPr>
          <a:lstStyle/>
          <a:p>
            <a:r>
              <a:rPr lang="en-GB" i="1" dirty="0"/>
              <a:t>© adapted from Schelling 2016 and </a:t>
            </a:r>
            <a:r>
              <a:rPr lang="en-GB" i="1" dirty="0" err="1"/>
              <a:t>Darbellay</a:t>
            </a:r>
            <a:r>
              <a:rPr lang="en-GB" i="1" dirty="0"/>
              <a:t> 2008</a:t>
            </a:r>
            <a:endParaRPr lang="fr-FR" i="1" dirty="0"/>
          </a:p>
        </p:txBody>
      </p:sp>
      <p:sp>
        <p:nvSpPr>
          <p:cNvPr id="5" name="ZoneTexte 4"/>
          <p:cNvSpPr txBox="1"/>
          <p:nvPr/>
        </p:nvSpPr>
        <p:spPr>
          <a:xfrm>
            <a:off x="2783633" y="397550"/>
            <a:ext cx="3833422" cy="446276"/>
          </a:xfrm>
          <a:prstGeom prst="rect">
            <a:avLst/>
          </a:prstGeom>
        </p:spPr>
        <p:style>
          <a:lnRef idx="1">
            <a:schemeClr val="dk1"/>
          </a:lnRef>
          <a:fillRef idx="3">
            <a:schemeClr val="dk1"/>
          </a:fillRef>
          <a:effectRef idx="2">
            <a:schemeClr val="dk1"/>
          </a:effectRef>
          <a:fontRef idx="minor">
            <a:schemeClr val="lt1"/>
          </a:fontRef>
        </p:style>
        <p:txBody>
          <a:bodyPr wrap="none" rtlCol="0">
            <a:spAutoFit/>
          </a:bodyPr>
          <a:lstStyle/>
          <a:p>
            <a:r>
              <a:rPr lang="fr-FR" sz="2300" dirty="0" err="1"/>
              <a:t>TRANSDISCIPLINARy</a:t>
            </a:r>
            <a:r>
              <a:rPr lang="fr-FR" sz="2300" dirty="0"/>
              <a:t> </a:t>
            </a:r>
            <a:r>
              <a:rPr lang="fr-FR" sz="2300" dirty="0" err="1"/>
              <a:t>approach</a:t>
            </a:r>
            <a:endParaRPr lang="fr-FR" sz="2300" dirty="0"/>
          </a:p>
        </p:txBody>
      </p:sp>
      <p:sp>
        <p:nvSpPr>
          <p:cNvPr id="6" name="Rectangle 5"/>
          <p:cNvSpPr/>
          <p:nvPr/>
        </p:nvSpPr>
        <p:spPr>
          <a:xfrm>
            <a:off x="1309258" y="2117481"/>
            <a:ext cx="3600400" cy="2862322"/>
          </a:xfrm>
          <a:prstGeom prst="rect">
            <a:avLst/>
          </a:prstGeom>
        </p:spPr>
        <p:txBody>
          <a:bodyPr wrap="square">
            <a:spAutoFit/>
          </a:bodyPr>
          <a:lstStyle/>
          <a:p>
            <a:pPr marL="285750" indent="-285750">
              <a:buFont typeface="Wingdings"/>
              <a:buChar char="à"/>
            </a:pPr>
            <a:r>
              <a:rPr lang="en-GB" dirty="0"/>
              <a:t>The research « object » is a full part of the system</a:t>
            </a:r>
          </a:p>
          <a:p>
            <a:endParaRPr lang="en-GB" dirty="0"/>
          </a:p>
          <a:p>
            <a:pPr marL="285750" indent="-285750">
              <a:buFont typeface="Wingdings"/>
              <a:buChar char="à"/>
            </a:pPr>
            <a:r>
              <a:rPr lang="en-GB" dirty="0"/>
              <a:t>It is co-designed by the contribution of each compartment of the system</a:t>
            </a:r>
          </a:p>
          <a:p>
            <a:endParaRPr lang="en-GB" dirty="0"/>
          </a:p>
          <a:p>
            <a:pPr marL="285750" indent="-285750">
              <a:buFont typeface="Wingdings"/>
              <a:buChar char="à"/>
            </a:pPr>
            <a:r>
              <a:rPr lang="en-GB" dirty="0"/>
              <a:t>Strong involvement of civil society stakeholders in social-ecological approaches to health</a:t>
            </a:r>
          </a:p>
        </p:txBody>
      </p:sp>
      <p:sp>
        <p:nvSpPr>
          <p:cNvPr id="8" name="Ellipse 7"/>
          <p:cNvSpPr/>
          <p:nvPr/>
        </p:nvSpPr>
        <p:spPr>
          <a:xfrm>
            <a:off x="6522683" y="1412776"/>
            <a:ext cx="2818445" cy="3024336"/>
          </a:xfrm>
          <a:prstGeom prst="ellipse">
            <a:avLst/>
          </a:prstGeom>
          <a:no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9" name="Ellipse 8"/>
          <p:cNvSpPr/>
          <p:nvPr/>
        </p:nvSpPr>
        <p:spPr>
          <a:xfrm>
            <a:off x="672884" y="1598656"/>
            <a:ext cx="4559020" cy="3630544"/>
          </a:xfrm>
          <a:prstGeom prst="ellipse">
            <a:avLst/>
          </a:prstGeom>
          <a:no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672053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8E2D2EA8-A530-2542-A738-FAB3468365AE}"/>
              </a:ext>
            </a:extLst>
          </p:cNvPr>
          <p:cNvSpPr>
            <a:spLocks noGrp="1"/>
          </p:cNvSpPr>
          <p:nvPr>
            <p:ph type="sldNum" sz="quarter" idx="12"/>
          </p:nvPr>
        </p:nvSpPr>
        <p:spPr/>
        <p:txBody>
          <a:bodyPr/>
          <a:lstStyle/>
          <a:p>
            <a:fld id="{AC801A11-C603-496C-AE4E-D3432ACEFADC}" type="slidenum">
              <a:rPr lang="en-GB" smtClean="0"/>
              <a:t>14</a:t>
            </a:fld>
            <a:endParaRPr lang="en-GB"/>
          </a:p>
        </p:txBody>
      </p:sp>
      <p:grpSp>
        <p:nvGrpSpPr>
          <p:cNvPr id="9" name="Groupe 8">
            <a:extLst>
              <a:ext uri="{FF2B5EF4-FFF2-40B4-BE49-F238E27FC236}">
                <a16:creationId xmlns:a16="http://schemas.microsoft.com/office/drawing/2014/main" id="{E4AEB7F7-5F49-E64F-90F3-1344EA164660}"/>
              </a:ext>
            </a:extLst>
          </p:cNvPr>
          <p:cNvGrpSpPr/>
          <p:nvPr/>
        </p:nvGrpSpPr>
        <p:grpSpPr>
          <a:xfrm>
            <a:off x="983432" y="3287"/>
            <a:ext cx="6804756" cy="2376264"/>
            <a:chOff x="1595497" y="2334241"/>
            <a:chExt cx="4850648" cy="3009930"/>
          </a:xfrm>
        </p:grpSpPr>
        <p:pic>
          <p:nvPicPr>
            <p:cNvPr id="6" name="Image 5">
              <a:extLst>
                <a:ext uri="{FF2B5EF4-FFF2-40B4-BE49-F238E27FC236}">
                  <a16:creationId xmlns:a16="http://schemas.microsoft.com/office/drawing/2014/main" id="{0B00A6F0-F972-DB43-9ABC-32CA2B3D6EBD}"/>
                </a:ext>
              </a:extLst>
            </p:cNvPr>
            <p:cNvPicPr>
              <a:picLocks noChangeAspect="1"/>
            </p:cNvPicPr>
            <p:nvPr/>
          </p:nvPicPr>
          <p:blipFill rotWithShape="1">
            <a:blip r:embed="rId2">
              <a:clrChange>
                <a:clrFrom>
                  <a:srgbClr val="FFFFFF"/>
                </a:clrFrom>
                <a:clrTo>
                  <a:srgbClr val="FFFFFF">
                    <a:alpha val="0"/>
                  </a:srgbClr>
                </a:clrTo>
              </a:clrChange>
            </a:blip>
            <a:srcRect l="25286" t="32191"/>
            <a:stretch/>
          </p:blipFill>
          <p:spPr>
            <a:xfrm>
              <a:off x="1595497" y="3068960"/>
              <a:ext cx="4822186" cy="2275211"/>
            </a:xfrm>
            <a:prstGeom prst="rect">
              <a:avLst/>
            </a:prstGeom>
          </p:spPr>
        </p:pic>
        <p:pic>
          <p:nvPicPr>
            <p:cNvPr id="8" name="Image 7">
              <a:extLst>
                <a:ext uri="{FF2B5EF4-FFF2-40B4-BE49-F238E27FC236}">
                  <a16:creationId xmlns:a16="http://schemas.microsoft.com/office/drawing/2014/main" id="{32325001-4EA3-9442-9BDB-D746DEC97C09}"/>
                </a:ext>
              </a:extLst>
            </p:cNvPr>
            <p:cNvPicPr>
              <a:picLocks noChangeAspect="1"/>
            </p:cNvPicPr>
            <p:nvPr/>
          </p:nvPicPr>
          <p:blipFill rotWithShape="1">
            <a:blip r:embed="rId2">
              <a:clrChange>
                <a:clrFrom>
                  <a:srgbClr val="FFFFFF"/>
                </a:clrFrom>
                <a:clrTo>
                  <a:srgbClr val="FFFFFF">
                    <a:alpha val="0"/>
                  </a:srgbClr>
                </a:clrTo>
              </a:clrChange>
            </a:blip>
            <a:srcRect r="32679" b="81018"/>
            <a:stretch/>
          </p:blipFill>
          <p:spPr>
            <a:xfrm>
              <a:off x="1606936" y="2334241"/>
              <a:ext cx="4345048" cy="636911"/>
            </a:xfrm>
            <a:prstGeom prst="rect">
              <a:avLst/>
            </a:prstGeom>
          </p:spPr>
        </p:pic>
        <p:pic>
          <p:nvPicPr>
            <p:cNvPr id="7" name="Image 6">
              <a:extLst>
                <a:ext uri="{FF2B5EF4-FFF2-40B4-BE49-F238E27FC236}">
                  <a16:creationId xmlns:a16="http://schemas.microsoft.com/office/drawing/2014/main" id="{5F2033DB-059C-E349-ADFA-81D77C19E27D}"/>
                </a:ext>
              </a:extLst>
            </p:cNvPr>
            <p:cNvPicPr>
              <a:picLocks noChangeAspect="1"/>
            </p:cNvPicPr>
            <p:nvPr/>
          </p:nvPicPr>
          <p:blipFill rotWithShape="1">
            <a:blip r:embed="rId2">
              <a:clrChange>
                <a:clrFrom>
                  <a:srgbClr val="FFFFFF"/>
                </a:clrFrom>
                <a:clrTo>
                  <a:srgbClr val="FFFFFF">
                    <a:alpha val="0"/>
                  </a:srgbClr>
                </a:clrTo>
              </a:clrChange>
            </a:blip>
            <a:srcRect l="68056" r="705" b="81018"/>
            <a:stretch/>
          </p:blipFill>
          <p:spPr>
            <a:xfrm>
              <a:off x="4429921" y="2360041"/>
              <a:ext cx="2016224" cy="636911"/>
            </a:xfrm>
            <a:prstGeom prst="rect">
              <a:avLst/>
            </a:prstGeom>
          </p:spPr>
        </p:pic>
      </p:grpSp>
      <p:pic>
        <p:nvPicPr>
          <p:cNvPr id="11" name="Image 10">
            <a:extLst>
              <a:ext uri="{FF2B5EF4-FFF2-40B4-BE49-F238E27FC236}">
                <a16:creationId xmlns:a16="http://schemas.microsoft.com/office/drawing/2014/main" id="{8303C984-830A-3B4A-9B65-5800069B2C39}"/>
              </a:ext>
            </a:extLst>
          </p:cNvPr>
          <p:cNvPicPr/>
          <p:nvPr/>
        </p:nvPicPr>
        <p:blipFill>
          <a:blip r:embed="rId3">
            <a:clrChange>
              <a:clrFrom>
                <a:srgbClr val="FFFFFF"/>
              </a:clrFrom>
              <a:clrTo>
                <a:srgbClr val="FFFFFF">
                  <a:alpha val="0"/>
                </a:srgbClr>
              </a:clrTo>
            </a:clrChange>
          </a:blip>
          <a:stretch>
            <a:fillRect/>
          </a:stretch>
        </p:blipFill>
        <p:spPr bwMode="auto">
          <a:xfrm>
            <a:off x="177602" y="2343461"/>
            <a:ext cx="6938542" cy="4269977"/>
          </a:xfrm>
          <a:prstGeom prst="rect">
            <a:avLst/>
          </a:prstGeom>
        </p:spPr>
      </p:pic>
      <p:pic>
        <p:nvPicPr>
          <p:cNvPr id="12" name="Image 11">
            <a:extLst>
              <a:ext uri="{FF2B5EF4-FFF2-40B4-BE49-F238E27FC236}">
                <a16:creationId xmlns:a16="http://schemas.microsoft.com/office/drawing/2014/main" id="{77C7CDA2-CF4B-464F-A939-9990240D9E78}"/>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7441718" y="2456681"/>
            <a:ext cx="3454400" cy="4043536"/>
          </a:xfrm>
          <a:prstGeom prst="rect">
            <a:avLst/>
          </a:prstGeom>
        </p:spPr>
      </p:pic>
    </p:spTree>
    <p:extLst>
      <p:ext uri="{BB962C8B-B14F-4D97-AF65-F5344CB8AC3E}">
        <p14:creationId xmlns:p14="http://schemas.microsoft.com/office/powerpoint/2010/main" val="407314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778FD59-D973-4C47-991E-8FF26DA2C683}"/>
              </a:ext>
            </a:extLst>
          </p:cNvPr>
          <p:cNvSpPr>
            <a:spLocks noGrp="1"/>
          </p:cNvSpPr>
          <p:nvPr>
            <p:ph type="ctrTitle"/>
          </p:nvPr>
        </p:nvSpPr>
        <p:spPr>
          <a:xfrm>
            <a:off x="505059" y="-645007"/>
            <a:ext cx="10510818" cy="2509213"/>
          </a:xfrm>
        </p:spPr>
        <p:txBody>
          <a:bodyPr>
            <a:normAutofit/>
          </a:bodyPr>
          <a:lstStyle/>
          <a:p>
            <a:r>
              <a:rPr lang="fr-FR" sz="4000" dirty="0"/>
              <a:t>Integrated </a:t>
            </a:r>
            <a:r>
              <a:rPr lang="fr-FR" sz="4000" dirty="0" err="1"/>
              <a:t>approaches</a:t>
            </a:r>
            <a:r>
              <a:rPr lang="fr-FR" sz="4000" dirty="0"/>
              <a:t> to HEALTH in SEA </a:t>
            </a:r>
            <a:r>
              <a:rPr lang="fr-FR" sz="4000" dirty="0" err="1"/>
              <a:t>Regions</a:t>
            </a:r>
            <a:endParaRPr lang="fr-FR" sz="4000" dirty="0"/>
          </a:p>
        </p:txBody>
      </p:sp>
      <p:sp>
        <p:nvSpPr>
          <p:cNvPr id="3" name="Sous-titre 2">
            <a:extLst>
              <a:ext uri="{FF2B5EF4-FFF2-40B4-BE49-F238E27FC236}">
                <a16:creationId xmlns:a16="http://schemas.microsoft.com/office/drawing/2014/main" id="{61857AD6-D714-8C47-A8A3-6FC193136017}"/>
              </a:ext>
            </a:extLst>
          </p:cNvPr>
          <p:cNvSpPr>
            <a:spLocks noGrp="1"/>
          </p:cNvSpPr>
          <p:nvPr>
            <p:ph type="subTitle" idx="1"/>
          </p:nvPr>
        </p:nvSpPr>
        <p:spPr>
          <a:xfrm>
            <a:off x="1415480" y="2204864"/>
            <a:ext cx="8784976" cy="4653136"/>
          </a:xfrm>
        </p:spPr>
        <p:txBody>
          <a:bodyPr>
            <a:normAutofit/>
          </a:bodyPr>
          <a:lstStyle/>
          <a:p>
            <a:pPr marL="342900" indent="-342900">
              <a:lnSpc>
                <a:spcPct val="110000"/>
              </a:lnSpc>
              <a:spcBef>
                <a:spcPts val="0"/>
              </a:spcBef>
              <a:buFont typeface="Arial" panose="020B0604020202020204" pitchFamily="34" charset="0"/>
              <a:buChar char="•"/>
            </a:pPr>
            <a:r>
              <a:rPr lang="en-GB" sz="2800" dirty="0">
                <a:solidFill>
                  <a:schemeClr val="tx1">
                    <a:lumMod val="50000"/>
                    <a:lumOff val="50000"/>
                  </a:schemeClr>
                </a:solidFill>
              </a:rPr>
              <a:t>Diversity of cultures </a:t>
            </a:r>
          </a:p>
          <a:p>
            <a:pPr>
              <a:lnSpc>
                <a:spcPct val="110000"/>
              </a:lnSpc>
              <a:spcBef>
                <a:spcPts val="0"/>
              </a:spcBef>
            </a:pPr>
            <a:r>
              <a:rPr lang="en-GB" cap="none" dirty="0"/>
              <a:t>(political, economic, relational with humans, animals &amp; Nature)</a:t>
            </a:r>
          </a:p>
          <a:p>
            <a:pPr marL="342900" indent="-342900">
              <a:spcBef>
                <a:spcPts val="0"/>
              </a:spcBef>
              <a:buFont typeface="Arial" panose="020B0604020202020204" pitchFamily="34" charset="0"/>
              <a:buChar char="•"/>
            </a:pPr>
            <a:r>
              <a:rPr lang="en-GB" sz="2800" cap="none" dirty="0"/>
              <a:t>SAVANNA SOCIO-ECOSYSTEMS</a:t>
            </a:r>
          </a:p>
          <a:p>
            <a:pPr>
              <a:spcBef>
                <a:spcPts val="0"/>
              </a:spcBef>
            </a:pPr>
            <a:r>
              <a:rPr lang="en-GB" cap="none" dirty="0"/>
              <a:t>(rich mammal biodiversity)</a:t>
            </a:r>
          </a:p>
          <a:p>
            <a:pPr marL="342900" indent="-342900">
              <a:lnSpc>
                <a:spcPct val="110000"/>
              </a:lnSpc>
              <a:spcBef>
                <a:spcPts val="0"/>
              </a:spcBef>
              <a:buFont typeface="Arial" panose="020B0604020202020204" pitchFamily="34" charset="0"/>
              <a:buChar char="•"/>
            </a:pPr>
            <a:r>
              <a:rPr lang="en-GB" sz="2800" cap="none" dirty="0"/>
              <a:t>EXTENSIVE PRODUCTION SYSTEMS </a:t>
            </a:r>
          </a:p>
          <a:p>
            <a:pPr>
              <a:lnSpc>
                <a:spcPct val="110000"/>
              </a:lnSpc>
              <a:spcBef>
                <a:spcPts val="0"/>
              </a:spcBef>
            </a:pPr>
            <a:r>
              <a:rPr lang="en-GB" cap="none" dirty="0"/>
              <a:t>(pastoralism, </a:t>
            </a:r>
            <a:r>
              <a:rPr lang="en-GB" cap="none" dirty="0" err="1"/>
              <a:t>agro</a:t>
            </a:r>
            <a:r>
              <a:rPr lang="en-GB" cap="none" dirty="0"/>
              <a:t>-pastoralism)</a:t>
            </a:r>
          </a:p>
          <a:p>
            <a:pPr marL="342900" indent="-342900">
              <a:buFont typeface="Arial" panose="020B0604020202020204" pitchFamily="34" charset="0"/>
              <a:buChar char="•"/>
            </a:pPr>
            <a:r>
              <a:rPr lang="en-GB" sz="2800" cap="none" dirty="0"/>
              <a:t>WILDLIFE ECONOMY</a:t>
            </a:r>
          </a:p>
          <a:p>
            <a:pPr marL="342900" indent="-342900">
              <a:buFont typeface="Arial" panose="020B0604020202020204" pitchFamily="34" charset="0"/>
              <a:buChar char="•"/>
            </a:pPr>
            <a:r>
              <a:rPr lang="en-GB" sz="2800" cap="none" dirty="0"/>
              <a:t>CONSTRAINED ECONOMIC ENVIRONMENT</a:t>
            </a:r>
          </a:p>
          <a:p>
            <a:pPr marL="342900" indent="-342900">
              <a:buFont typeface="Arial" panose="020B0604020202020204" pitchFamily="34" charset="0"/>
              <a:buChar char="•"/>
            </a:pPr>
            <a:r>
              <a:rPr lang="en-GB" sz="2800" cap="none" dirty="0"/>
              <a:t>What else...</a:t>
            </a:r>
          </a:p>
          <a:p>
            <a:pPr marL="342900" indent="-342900">
              <a:buFont typeface="Arial" panose="020B0604020202020204" pitchFamily="34" charset="0"/>
              <a:buChar char="•"/>
            </a:pPr>
            <a:endParaRPr lang="en-GB" dirty="0"/>
          </a:p>
        </p:txBody>
      </p:sp>
      <p:sp>
        <p:nvSpPr>
          <p:cNvPr id="6" name="Espace réservé du numéro de diapositive 5">
            <a:extLst>
              <a:ext uri="{FF2B5EF4-FFF2-40B4-BE49-F238E27FC236}">
                <a16:creationId xmlns:a16="http://schemas.microsoft.com/office/drawing/2014/main" id="{F3DCD14F-C3BC-9A4E-B4E5-1E181DB17247}"/>
              </a:ext>
            </a:extLst>
          </p:cNvPr>
          <p:cNvSpPr>
            <a:spLocks noGrp="1"/>
          </p:cNvSpPr>
          <p:nvPr>
            <p:ph type="sldNum" sz="quarter" idx="12"/>
          </p:nvPr>
        </p:nvSpPr>
        <p:spPr/>
        <p:txBody>
          <a:bodyPr/>
          <a:lstStyle/>
          <a:p>
            <a:fld id="{AC801A11-C603-496C-AE4E-D3432ACEFADC}" type="slidenum">
              <a:rPr lang="en-GB" smtClean="0"/>
              <a:t>15</a:t>
            </a:fld>
            <a:endParaRPr lang="en-GB"/>
          </a:p>
        </p:txBody>
      </p:sp>
    </p:spTree>
    <p:extLst>
      <p:ext uri="{BB962C8B-B14F-4D97-AF65-F5344CB8AC3E}">
        <p14:creationId xmlns:p14="http://schemas.microsoft.com/office/powerpoint/2010/main" val="1388304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BB870B26-D76C-EA45-9950-FEE6A4E7A239}"/>
              </a:ext>
            </a:extLst>
          </p:cNvPr>
          <p:cNvSpPr>
            <a:spLocks noGrp="1"/>
          </p:cNvSpPr>
          <p:nvPr>
            <p:ph type="sldNum" sz="quarter" idx="12"/>
          </p:nvPr>
        </p:nvSpPr>
        <p:spPr/>
        <p:txBody>
          <a:bodyPr/>
          <a:lstStyle/>
          <a:p>
            <a:fld id="{AC801A11-C603-496C-AE4E-D3432ACEFADC}" type="slidenum">
              <a:rPr lang="en-GB" smtClean="0"/>
              <a:t>16</a:t>
            </a:fld>
            <a:endParaRPr lang="en-GB"/>
          </a:p>
        </p:txBody>
      </p:sp>
      <p:sp>
        <p:nvSpPr>
          <p:cNvPr id="5" name="Titre 1">
            <a:extLst>
              <a:ext uri="{FF2B5EF4-FFF2-40B4-BE49-F238E27FC236}">
                <a16:creationId xmlns:a16="http://schemas.microsoft.com/office/drawing/2014/main" id="{0E3DF83C-673E-214C-8628-0848AEF771CB}"/>
              </a:ext>
            </a:extLst>
          </p:cNvPr>
          <p:cNvSpPr txBox="1">
            <a:spLocks/>
          </p:cNvSpPr>
          <p:nvPr/>
        </p:nvSpPr>
        <p:spPr>
          <a:xfrm>
            <a:off x="623392" y="836712"/>
            <a:ext cx="10510818" cy="2509213"/>
          </a:xfrm>
          <a:prstGeom prst="rect">
            <a:avLst/>
          </a:prstGeom>
        </p:spPr>
        <p:txBody>
          <a:bodyPr>
            <a:norm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r>
              <a:rPr lang="fr-FR" sz="4000" dirty="0" err="1"/>
              <a:t>Some</a:t>
            </a:r>
            <a:r>
              <a:rPr lang="fr-FR" sz="4000" dirty="0"/>
              <a:t> </a:t>
            </a:r>
            <a:r>
              <a:rPr lang="fr-FR" sz="4000" dirty="0" err="1"/>
              <a:t>Specific</a:t>
            </a:r>
            <a:r>
              <a:rPr lang="fr-FR" sz="4000" dirty="0"/>
              <a:t> </a:t>
            </a:r>
            <a:r>
              <a:rPr lang="fr-FR" sz="4000" dirty="0" err="1"/>
              <a:t>needs</a:t>
            </a:r>
            <a:r>
              <a:rPr lang="fr-FR" sz="4000" dirty="0"/>
              <a:t> </a:t>
            </a:r>
            <a:r>
              <a:rPr lang="fr-FR" sz="4000" dirty="0" err="1"/>
              <a:t>Already</a:t>
            </a:r>
            <a:r>
              <a:rPr lang="fr-FR" sz="4000" dirty="0"/>
              <a:t> </a:t>
            </a:r>
            <a:r>
              <a:rPr lang="fr-FR" sz="4000" dirty="0" err="1"/>
              <a:t>identified</a:t>
            </a:r>
            <a:endParaRPr lang="fr-FR" sz="4000" dirty="0"/>
          </a:p>
          <a:p>
            <a:r>
              <a:rPr lang="fr-FR" sz="4000" dirty="0"/>
              <a:t>FOR SEA </a:t>
            </a:r>
          </a:p>
        </p:txBody>
      </p:sp>
      <p:sp>
        <p:nvSpPr>
          <p:cNvPr id="6" name="ZoneTexte 5">
            <a:extLst>
              <a:ext uri="{FF2B5EF4-FFF2-40B4-BE49-F238E27FC236}">
                <a16:creationId xmlns:a16="http://schemas.microsoft.com/office/drawing/2014/main" id="{39729D79-F436-524A-8AB4-57C1866C2EC6}"/>
              </a:ext>
            </a:extLst>
          </p:cNvPr>
          <p:cNvSpPr txBox="1"/>
          <p:nvPr/>
        </p:nvSpPr>
        <p:spPr>
          <a:xfrm>
            <a:off x="131896" y="2085560"/>
            <a:ext cx="6295057" cy="3754874"/>
          </a:xfrm>
          <a:prstGeom prst="rect">
            <a:avLst/>
          </a:prstGeom>
          <a:noFill/>
        </p:spPr>
        <p:txBody>
          <a:bodyPr wrap="none" rtlCol="0">
            <a:spAutoFit/>
          </a:bodyPr>
          <a:lstStyle/>
          <a:p>
            <a:r>
              <a:rPr lang="fr-FR" sz="2800" b="1" dirty="0"/>
              <a:t>OH Workshop, ILRI  06.21</a:t>
            </a:r>
          </a:p>
          <a:p>
            <a:endParaRPr lang="fr-FR" dirty="0"/>
          </a:p>
          <a:p>
            <a:r>
              <a:rPr lang="fr-FR" sz="2400" dirty="0"/>
              <a:t>Issues </a:t>
            </a:r>
            <a:r>
              <a:rPr lang="fr-FR" sz="2400" dirty="0" err="1"/>
              <a:t>identified</a:t>
            </a:r>
            <a:r>
              <a:rPr lang="fr-FR" sz="2400" dirty="0"/>
              <a:t>:</a:t>
            </a:r>
          </a:p>
          <a:p>
            <a:pPr marL="285750" indent="-285750">
              <a:buFont typeface="Arial" panose="020B0604020202020204" pitchFamily="34" charset="0"/>
              <a:buChar char="•"/>
            </a:pPr>
            <a:r>
              <a:rPr lang="fr-FR" sz="2400" dirty="0"/>
              <a:t>Urbanisation</a:t>
            </a:r>
          </a:p>
          <a:p>
            <a:pPr marL="285750" indent="-285750">
              <a:buFont typeface="Arial" panose="020B0604020202020204" pitchFamily="34" charset="0"/>
              <a:buChar char="•"/>
            </a:pPr>
            <a:r>
              <a:rPr lang="fr-FR" sz="2400" dirty="0"/>
              <a:t>Food </a:t>
            </a:r>
            <a:r>
              <a:rPr lang="fr-FR" sz="2400" dirty="0" err="1"/>
              <a:t>insecurity</a:t>
            </a:r>
            <a:endParaRPr lang="fr-FR" sz="2400" dirty="0"/>
          </a:p>
          <a:p>
            <a:pPr marL="285750" indent="-285750">
              <a:buFont typeface="Arial" panose="020B0604020202020204" pitchFamily="34" charset="0"/>
              <a:buChar char="•"/>
            </a:pPr>
            <a:r>
              <a:rPr lang="fr-FR" sz="2400" dirty="0" err="1"/>
              <a:t>Lack</a:t>
            </a:r>
            <a:r>
              <a:rPr lang="fr-FR" sz="2400" dirty="0"/>
              <a:t> of diagnostic </a:t>
            </a:r>
            <a:r>
              <a:rPr lang="fr-FR" sz="2400" dirty="0" err="1"/>
              <a:t>capacity</a:t>
            </a:r>
            <a:endParaRPr lang="fr-FR" sz="2400" dirty="0"/>
          </a:p>
          <a:p>
            <a:pPr marL="285750" indent="-285750">
              <a:buFont typeface="Arial" panose="020B0604020202020204" pitchFamily="34" charset="0"/>
              <a:buChar char="•"/>
            </a:pPr>
            <a:r>
              <a:rPr lang="fr-FR" sz="2400" dirty="0" err="1"/>
              <a:t>Lack</a:t>
            </a:r>
            <a:r>
              <a:rPr lang="fr-FR" sz="2400" dirty="0"/>
              <a:t> of </a:t>
            </a:r>
            <a:r>
              <a:rPr lang="fr-FR" sz="2400" dirty="0" err="1"/>
              <a:t>trained</a:t>
            </a:r>
            <a:r>
              <a:rPr lang="fr-FR" sz="2400" dirty="0"/>
              <a:t> personnel</a:t>
            </a:r>
          </a:p>
          <a:p>
            <a:pPr marL="285750" indent="-285750">
              <a:buFont typeface="Arial" panose="020B0604020202020204" pitchFamily="34" charset="0"/>
              <a:buChar char="•"/>
            </a:pPr>
            <a:r>
              <a:rPr lang="fr-FR" sz="2400" dirty="0"/>
              <a:t>Challenge at the W/L interface</a:t>
            </a:r>
          </a:p>
          <a:p>
            <a:pPr marL="285750" indent="-285750">
              <a:buFont typeface="Arial" panose="020B0604020202020204" pitchFamily="34" charset="0"/>
              <a:buChar char="•"/>
            </a:pPr>
            <a:r>
              <a:rPr lang="fr-FR" sz="2400" dirty="0" err="1"/>
              <a:t>Lack</a:t>
            </a:r>
            <a:r>
              <a:rPr lang="fr-FR" sz="2400" dirty="0"/>
              <a:t> of OH </a:t>
            </a:r>
            <a:r>
              <a:rPr lang="fr-FR" sz="2400" dirty="0" err="1"/>
              <a:t>organisaiotn</a:t>
            </a:r>
            <a:r>
              <a:rPr lang="fr-FR" sz="2400" dirty="0"/>
              <a:t> and </a:t>
            </a:r>
            <a:r>
              <a:rPr lang="fr-FR" sz="2400" dirty="0" err="1"/>
              <a:t>strategic</a:t>
            </a:r>
            <a:r>
              <a:rPr lang="fr-FR" sz="2400" dirty="0"/>
              <a:t> planning</a:t>
            </a:r>
          </a:p>
          <a:p>
            <a:pPr marL="285750" indent="-285750">
              <a:buFont typeface="Arial" panose="020B0604020202020204" pitchFamily="34" charset="0"/>
              <a:buChar char="•"/>
            </a:pPr>
            <a:r>
              <a:rPr lang="fr-FR" sz="2400" dirty="0" err="1"/>
              <a:t>Lack</a:t>
            </a:r>
            <a:r>
              <a:rPr lang="fr-FR" sz="2400" dirty="0"/>
              <a:t> of </a:t>
            </a:r>
            <a:r>
              <a:rPr lang="fr-FR" sz="2400" dirty="0" err="1"/>
              <a:t>reserch</a:t>
            </a:r>
            <a:r>
              <a:rPr lang="fr-FR" sz="2400" dirty="0"/>
              <a:t> infrastructure and training</a:t>
            </a:r>
          </a:p>
        </p:txBody>
      </p:sp>
      <p:sp>
        <p:nvSpPr>
          <p:cNvPr id="7" name="ZoneTexte 6">
            <a:extLst>
              <a:ext uri="{FF2B5EF4-FFF2-40B4-BE49-F238E27FC236}">
                <a16:creationId xmlns:a16="http://schemas.microsoft.com/office/drawing/2014/main" id="{C3969FA1-5988-514B-85DE-4B1AD7ED77A2}"/>
              </a:ext>
            </a:extLst>
          </p:cNvPr>
          <p:cNvSpPr txBox="1"/>
          <p:nvPr/>
        </p:nvSpPr>
        <p:spPr>
          <a:xfrm>
            <a:off x="6428562" y="2091318"/>
            <a:ext cx="5631542" cy="800219"/>
          </a:xfrm>
          <a:prstGeom prst="rect">
            <a:avLst/>
          </a:prstGeom>
          <a:noFill/>
        </p:spPr>
        <p:txBody>
          <a:bodyPr wrap="none" rtlCol="0">
            <a:spAutoFit/>
          </a:bodyPr>
          <a:lstStyle/>
          <a:p>
            <a:r>
              <a:rPr lang="fr-FR" sz="2800" b="1" dirty="0" err="1"/>
              <a:t>PreZoDe</a:t>
            </a:r>
            <a:r>
              <a:rPr lang="fr-FR" sz="2800" b="1" dirty="0"/>
              <a:t> </a:t>
            </a:r>
            <a:r>
              <a:rPr lang="fr-FR" sz="2800" b="1" dirty="0" err="1"/>
              <a:t>participatory</a:t>
            </a:r>
            <a:r>
              <a:rPr lang="fr-FR" sz="2800" b="1" dirty="0"/>
              <a:t> </a:t>
            </a:r>
            <a:r>
              <a:rPr lang="fr-FR" sz="2800" b="1" dirty="0" err="1"/>
              <a:t>process</a:t>
            </a:r>
            <a:r>
              <a:rPr lang="fr-FR" sz="2800" b="1" dirty="0"/>
              <a:t>, 2021</a:t>
            </a:r>
          </a:p>
          <a:p>
            <a:endParaRPr lang="fr-FR" dirty="0"/>
          </a:p>
        </p:txBody>
      </p:sp>
      <p:pic>
        <p:nvPicPr>
          <p:cNvPr id="9" name="Image 8">
            <a:extLst>
              <a:ext uri="{FF2B5EF4-FFF2-40B4-BE49-F238E27FC236}">
                <a16:creationId xmlns:a16="http://schemas.microsoft.com/office/drawing/2014/main" id="{31DFB61E-CC7E-B843-9B2B-C987C6DEC5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505210" y="2774421"/>
            <a:ext cx="5686790" cy="3108854"/>
          </a:xfrm>
          <a:prstGeom prst="rect">
            <a:avLst/>
          </a:prstGeom>
        </p:spPr>
      </p:pic>
    </p:spTree>
    <p:extLst>
      <p:ext uri="{BB962C8B-B14F-4D97-AF65-F5344CB8AC3E}">
        <p14:creationId xmlns:p14="http://schemas.microsoft.com/office/powerpoint/2010/main" val="5760327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639616" y="332656"/>
            <a:ext cx="6984776" cy="1143000"/>
          </a:xfrm>
        </p:spPr>
        <p:txBody>
          <a:bodyPr>
            <a:normAutofit fontScale="90000"/>
          </a:bodyPr>
          <a:lstStyle/>
          <a:p>
            <a:pPr algn="ctr"/>
            <a:r>
              <a:rPr lang="fr-FR" b="1" dirty="0" err="1"/>
              <a:t>Context</a:t>
            </a:r>
            <a:br>
              <a:rPr lang="fr-FR" b="1" dirty="0"/>
            </a:br>
            <a:r>
              <a:rPr lang="fr-FR" b="1" dirty="0"/>
              <a:t> Global changes &amp; </a:t>
            </a:r>
            <a:r>
              <a:rPr lang="fr-FR" b="1" dirty="0" err="1"/>
              <a:t>consequences</a:t>
            </a:r>
            <a:r>
              <a:rPr lang="fr-FR" b="1" dirty="0"/>
              <a:t> on </a:t>
            </a:r>
            <a:r>
              <a:rPr lang="fr-FR" b="1" dirty="0" err="1"/>
              <a:t>health</a:t>
            </a:r>
            <a:endParaRPr lang="fr-FR" b="1" dirty="0"/>
          </a:p>
        </p:txBody>
      </p:sp>
      <p:sp>
        <p:nvSpPr>
          <p:cNvPr id="3" name="Espace réservé du contenu 2"/>
          <p:cNvSpPr>
            <a:spLocks noGrp="1"/>
          </p:cNvSpPr>
          <p:nvPr>
            <p:ph idx="1"/>
          </p:nvPr>
        </p:nvSpPr>
        <p:spPr>
          <a:xfrm>
            <a:off x="335360" y="1340768"/>
            <a:ext cx="6480720" cy="5382344"/>
          </a:xfrm>
        </p:spPr>
        <p:txBody>
          <a:bodyPr>
            <a:normAutofit/>
          </a:bodyPr>
          <a:lstStyle/>
          <a:p>
            <a:r>
              <a:rPr lang="en-GB" sz="2100" b="1" dirty="0"/>
              <a:t>Global changes…</a:t>
            </a:r>
          </a:p>
          <a:p>
            <a:pPr marL="457200" lvl="1" defTabSz="457200"/>
            <a:r>
              <a:rPr lang="en-GB" sz="2400" cap="none" dirty="0"/>
              <a:t>Climate change</a:t>
            </a:r>
          </a:p>
          <a:p>
            <a:pPr marL="457200" lvl="1" defTabSz="457200"/>
            <a:r>
              <a:rPr lang="en-GB" sz="2400" cap="none" dirty="0"/>
              <a:t>Globalisation of movements of products and people</a:t>
            </a:r>
          </a:p>
          <a:p>
            <a:pPr marL="457200" lvl="1" defTabSz="457200"/>
            <a:r>
              <a:rPr lang="en-GB" sz="2400" cap="none" dirty="0"/>
              <a:t>Human and domestic animal demography</a:t>
            </a:r>
          </a:p>
          <a:p>
            <a:pPr marL="457200" lvl="1" defTabSz="457200"/>
            <a:r>
              <a:rPr lang="en-GB" sz="2400" cap="none" dirty="0"/>
              <a:t>Increase in artificial environments</a:t>
            </a:r>
          </a:p>
          <a:p>
            <a:pPr marL="457200" lvl="1" defTabSz="457200"/>
            <a:r>
              <a:rPr lang="en-GB" sz="2400" cap="none" dirty="0"/>
              <a:t>Pollution</a:t>
            </a:r>
          </a:p>
          <a:p>
            <a:pPr marL="457200" lvl="1" defTabSz="457200"/>
            <a:r>
              <a:rPr lang="en-GB" sz="2400" cap="none" dirty="0"/>
              <a:t>Biodiversity collapse</a:t>
            </a:r>
          </a:p>
          <a:p>
            <a:pPr marL="457200" lvl="1" defTabSz="457200"/>
            <a:r>
              <a:rPr lang="en-GB" sz="2400" cap="none" dirty="0"/>
              <a:t>Antibiotic resistance </a:t>
            </a:r>
            <a:r>
              <a:rPr lang="en-GB" sz="2400" cap="none" dirty="0" err="1"/>
              <a:t>developpement</a:t>
            </a:r>
            <a:endParaRPr lang="en-GB" sz="2400" cap="none" dirty="0"/>
          </a:p>
          <a:p>
            <a:pPr marL="457200" lvl="1" defTabSz="457200"/>
            <a:r>
              <a:rPr lang="en-GB" sz="2400" cap="none" dirty="0"/>
              <a:t>Intensification of modes of animal and plant production</a:t>
            </a:r>
          </a:p>
          <a:p>
            <a:pPr lvl="1"/>
            <a:endParaRPr lang="en-GB" sz="2100" dirty="0"/>
          </a:p>
          <a:p>
            <a:pPr marL="342900" lvl="1" indent="0">
              <a:buNone/>
            </a:pPr>
            <a:endParaRPr lang="en-GB" dirty="0"/>
          </a:p>
        </p:txBody>
      </p:sp>
      <p:sp>
        <p:nvSpPr>
          <p:cNvPr id="6" name="Espace réservé du numéro de diapositive 5"/>
          <p:cNvSpPr>
            <a:spLocks noGrp="1"/>
          </p:cNvSpPr>
          <p:nvPr>
            <p:ph type="sldNum" sz="quarter" idx="12"/>
          </p:nvPr>
        </p:nvSpPr>
        <p:spPr>
          <a:xfrm>
            <a:off x="9865939" y="5699745"/>
            <a:ext cx="764215" cy="365125"/>
          </a:xfrm>
        </p:spPr>
        <p:txBody>
          <a:bodyPr/>
          <a:lstStyle/>
          <a:p>
            <a:fld id="{AC801A11-C603-496C-AE4E-D3432ACEFADC}" type="slidenum">
              <a:rPr lang="en-GB" smtClean="0"/>
              <a:t>2</a:t>
            </a:fld>
            <a:endParaRPr lang="en-GB"/>
          </a:p>
        </p:txBody>
      </p:sp>
      <p:sp>
        <p:nvSpPr>
          <p:cNvPr id="8" name="ZoneTexte 7">
            <a:extLst>
              <a:ext uri="{FF2B5EF4-FFF2-40B4-BE49-F238E27FC236}">
                <a16:creationId xmlns:a16="http://schemas.microsoft.com/office/drawing/2014/main" id="{E2935E32-7013-2544-8000-50E9840696DC}"/>
              </a:ext>
            </a:extLst>
          </p:cNvPr>
          <p:cNvSpPr txBox="1"/>
          <p:nvPr/>
        </p:nvSpPr>
        <p:spPr>
          <a:xfrm>
            <a:off x="7032104" y="2780928"/>
            <a:ext cx="6093724" cy="1892826"/>
          </a:xfrm>
          <a:prstGeom prst="rect">
            <a:avLst/>
          </a:prstGeom>
          <a:noFill/>
        </p:spPr>
        <p:txBody>
          <a:bodyPr wrap="square">
            <a:spAutoFit/>
          </a:bodyPr>
          <a:lstStyle/>
          <a:p>
            <a:r>
              <a:rPr lang="en-GB" sz="2100" b="1" dirty="0"/>
              <a:t>…LINKED TO THREATs TO THE HEALTH OF</a:t>
            </a:r>
          </a:p>
          <a:p>
            <a:pPr marL="800100" lvl="1" indent="-342900">
              <a:buFont typeface="Wingdings" pitchFamily="2" charset="2"/>
              <a:buChar char="Ø"/>
            </a:pPr>
            <a:r>
              <a:rPr lang="en-GB" sz="2400" dirty="0"/>
              <a:t>Humans</a:t>
            </a:r>
          </a:p>
          <a:p>
            <a:pPr marL="800100" lvl="1" indent="-342900">
              <a:buFont typeface="Wingdings" pitchFamily="2" charset="2"/>
              <a:buChar char="Ø"/>
            </a:pPr>
            <a:r>
              <a:rPr lang="en-GB" sz="2400" dirty="0"/>
              <a:t>Animals (non-human!)</a:t>
            </a:r>
          </a:p>
          <a:p>
            <a:pPr marL="800100" lvl="1" indent="-342900">
              <a:buFont typeface="Wingdings" pitchFamily="2" charset="2"/>
              <a:buChar char="Ø"/>
            </a:pPr>
            <a:r>
              <a:rPr lang="en-GB" sz="2400" dirty="0"/>
              <a:t>Plants</a:t>
            </a:r>
          </a:p>
          <a:p>
            <a:pPr marL="800100" lvl="1" indent="-342900">
              <a:buFont typeface="Wingdings" pitchFamily="2" charset="2"/>
              <a:buChar char="Ø"/>
            </a:pPr>
            <a:r>
              <a:rPr lang="en-GB" sz="2400" dirty="0"/>
              <a:t>Environment / Ecosystems</a:t>
            </a:r>
          </a:p>
        </p:txBody>
      </p:sp>
      <p:pic>
        <p:nvPicPr>
          <p:cNvPr id="11" name="Image 10">
            <a:extLst>
              <a:ext uri="{FF2B5EF4-FFF2-40B4-BE49-F238E27FC236}">
                <a16:creationId xmlns:a16="http://schemas.microsoft.com/office/drawing/2014/main" id="{147D08BB-1D7E-104C-A6DA-809F5AC14D3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9264352" y="4874145"/>
            <a:ext cx="2090581" cy="1651199"/>
          </a:xfrm>
          <a:prstGeom prst="rect">
            <a:avLst/>
          </a:prstGeom>
        </p:spPr>
      </p:pic>
      <p:sp>
        <p:nvSpPr>
          <p:cNvPr id="9" name="ZoneTexte 8">
            <a:extLst>
              <a:ext uri="{FF2B5EF4-FFF2-40B4-BE49-F238E27FC236}">
                <a16:creationId xmlns:a16="http://schemas.microsoft.com/office/drawing/2014/main" id="{1E2AEB42-8484-9B40-8813-BA3F677D6172}"/>
              </a:ext>
            </a:extLst>
          </p:cNvPr>
          <p:cNvSpPr txBox="1"/>
          <p:nvPr/>
        </p:nvSpPr>
        <p:spPr>
          <a:xfrm>
            <a:off x="7493122" y="5324991"/>
            <a:ext cx="2966395" cy="584775"/>
          </a:xfrm>
          <a:prstGeom prst="rect">
            <a:avLst/>
          </a:prstGeom>
          <a:noFill/>
        </p:spPr>
        <p:txBody>
          <a:bodyPr wrap="square" rtlCol="0">
            <a:spAutoFit/>
          </a:bodyPr>
          <a:lstStyle/>
          <a:p>
            <a:r>
              <a:rPr lang="fr-FR" sz="3200" b="1" dirty="0" err="1"/>
              <a:t>Anthropo</a:t>
            </a:r>
            <a:r>
              <a:rPr lang="fr-FR" sz="3200" b="1" dirty="0"/>
              <a:t> </a:t>
            </a:r>
            <a:r>
              <a:rPr lang="fr-FR" sz="3200" b="1" dirty="0">
                <a:solidFill>
                  <a:schemeClr val="bg1"/>
                </a:solidFill>
              </a:rPr>
              <a:t>cène</a:t>
            </a:r>
          </a:p>
        </p:txBody>
      </p:sp>
    </p:spTree>
    <p:extLst>
      <p:ext uri="{BB962C8B-B14F-4D97-AF65-F5344CB8AC3E}">
        <p14:creationId xmlns:p14="http://schemas.microsoft.com/office/powerpoint/2010/main" val="185007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07368" y="512676"/>
            <a:ext cx="7635466" cy="58326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ZoneTexte 8">
            <a:extLst>
              <a:ext uri="{FF2B5EF4-FFF2-40B4-BE49-F238E27FC236}">
                <a16:creationId xmlns:a16="http://schemas.microsoft.com/office/drawing/2014/main" id="{5E311831-6AD7-1E4E-A78E-96C8C7A50201}"/>
              </a:ext>
            </a:extLst>
          </p:cNvPr>
          <p:cNvSpPr txBox="1"/>
          <p:nvPr/>
        </p:nvSpPr>
        <p:spPr>
          <a:xfrm flipH="1">
            <a:off x="8760296" y="2708920"/>
            <a:ext cx="3312368" cy="1077218"/>
          </a:xfrm>
          <a:prstGeom prst="rect">
            <a:avLst/>
          </a:prstGeom>
          <a:noFill/>
        </p:spPr>
        <p:txBody>
          <a:bodyPr wrap="square" rtlCol="0">
            <a:spAutoFit/>
          </a:bodyPr>
          <a:lstStyle/>
          <a:p>
            <a:r>
              <a:rPr lang="fr-FR" sz="3200" dirty="0" err="1"/>
              <a:t>Wicked</a:t>
            </a:r>
            <a:r>
              <a:rPr lang="fr-FR" sz="3200" dirty="0"/>
              <a:t> &amp;  </a:t>
            </a:r>
            <a:r>
              <a:rPr lang="fr-FR" sz="3200" dirty="0" err="1"/>
              <a:t>complex</a:t>
            </a:r>
            <a:r>
              <a:rPr lang="fr-FR" sz="3200" dirty="0"/>
              <a:t> </a:t>
            </a:r>
            <a:r>
              <a:rPr lang="fr-FR" sz="3200" dirty="0" err="1"/>
              <a:t>problems</a:t>
            </a:r>
            <a:endParaRPr lang="fr-FR" sz="3200" dirty="0"/>
          </a:p>
        </p:txBody>
      </p:sp>
    </p:spTree>
    <p:extLst>
      <p:ext uri="{BB962C8B-B14F-4D97-AF65-F5344CB8AC3E}">
        <p14:creationId xmlns:p14="http://schemas.microsoft.com/office/powerpoint/2010/main" val="38630920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AC801A11-C603-496C-AE4E-D3432ACEFADC}" type="slidenum">
              <a:rPr lang="en-GB" smtClean="0"/>
              <a:t>4</a:t>
            </a:fld>
            <a:endParaRPr lang="en-GB"/>
          </a:p>
        </p:txBody>
      </p:sp>
      <p:pic>
        <p:nvPicPr>
          <p:cNvPr id="7" name="Imag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91544" y="1256028"/>
            <a:ext cx="7557186" cy="5585233"/>
          </a:xfrm>
          <a:prstGeom prst="rect">
            <a:avLst/>
          </a:prstGeom>
        </p:spPr>
      </p:pic>
      <p:sp>
        <p:nvSpPr>
          <p:cNvPr id="8" name="Titre 1"/>
          <p:cNvSpPr txBox="1">
            <a:spLocks/>
          </p:cNvSpPr>
          <p:nvPr/>
        </p:nvSpPr>
        <p:spPr>
          <a:xfrm>
            <a:off x="2927648" y="113028"/>
            <a:ext cx="6336704" cy="1143000"/>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fr-FR" b="1" dirty="0"/>
              <a:t>The One </a:t>
            </a:r>
            <a:r>
              <a:rPr lang="fr-FR" b="1" dirty="0" err="1"/>
              <a:t>Health</a:t>
            </a:r>
            <a:r>
              <a:rPr lang="fr-FR" b="1" dirty="0"/>
              <a:t> concept  </a:t>
            </a:r>
          </a:p>
          <a:p>
            <a:pPr algn="ctr"/>
            <a:r>
              <a:rPr lang="fr-FR" b="1" dirty="0" err="1"/>
              <a:t>Human</a:t>
            </a:r>
            <a:r>
              <a:rPr lang="fr-FR" b="1" dirty="0"/>
              <a:t> </a:t>
            </a:r>
            <a:r>
              <a:rPr lang="fr-FR" b="1" dirty="0" err="1"/>
              <a:t>health</a:t>
            </a:r>
            <a:r>
              <a:rPr lang="fr-FR" b="1" dirty="0"/>
              <a:t> at the centre</a:t>
            </a:r>
          </a:p>
        </p:txBody>
      </p:sp>
    </p:spTree>
    <p:extLst>
      <p:ext uri="{BB962C8B-B14F-4D97-AF65-F5344CB8AC3E}">
        <p14:creationId xmlns:p14="http://schemas.microsoft.com/office/powerpoint/2010/main" val="7275655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p:cNvPicPr>
            <a:picLocks noChangeAspect="1"/>
          </p:cNvPicPr>
          <p:nvPr/>
        </p:nvPicPr>
        <p:blipFill>
          <a:blip r:embed="rId2"/>
          <a:stretch>
            <a:fillRect/>
          </a:stretch>
        </p:blipFill>
        <p:spPr>
          <a:xfrm>
            <a:off x="263352" y="-30505"/>
            <a:ext cx="11737303" cy="6888772"/>
          </a:xfrm>
          <a:prstGeom prst="rect">
            <a:avLst/>
          </a:prstGeom>
        </p:spPr>
      </p:pic>
    </p:spTree>
    <p:extLst>
      <p:ext uri="{BB962C8B-B14F-4D97-AF65-F5344CB8AC3E}">
        <p14:creationId xmlns:p14="http://schemas.microsoft.com/office/powerpoint/2010/main" val="843349824"/>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729265" y="1081317"/>
            <a:ext cx="10733470" cy="5588043"/>
          </a:xfrm>
          <a:prstGeom prst="rect">
            <a:avLst/>
          </a:prstGeom>
        </p:spPr>
      </p:pic>
      <p:sp>
        <p:nvSpPr>
          <p:cNvPr id="4" name="ZoneTexte 3">
            <a:extLst>
              <a:ext uri="{FF2B5EF4-FFF2-40B4-BE49-F238E27FC236}">
                <a16:creationId xmlns:a16="http://schemas.microsoft.com/office/drawing/2014/main" id="{A3D0D74F-5534-A846-B9BD-83BEAFCC6769}"/>
              </a:ext>
            </a:extLst>
          </p:cNvPr>
          <p:cNvSpPr txBox="1"/>
          <p:nvPr/>
        </p:nvSpPr>
        <p:spPr>
          <a:xfrm>
            <a:off x="5879976" y="1069901"/>
            <a:ext cx="6093724" cy="923330"/>
          </a:xfrm>
          <a:prstGeom prst="rect">
            <a:avLst/>
          </a:prstGeom>
          <a:noFill/>
        </p:spPr>
        <p:txBody>
          <a:bodyPr wrap="square">
            <a:spAutoFit/>
          </a:bodyPr>
          <a:lstStyle/>
          <a:p>
            <a:pPr algn="ctr"/>
            <a:r>
              <a:rPr lang="fr-FR" sz="1800" dirty="0"/>
              <a:t>Buse, et al. 2018, </a:t>
            </a:r>
            <a:r>
              <a:rPr lang="fr-FR" dirty="0"/>
              <a:t>J </a:t>
            </a:r>
            <a:r>
              <a:rPr lang="fr-FR" dirty="0" err="1"/>
              <a:t>Epidemiol</a:t>
            </a:r>
            <a:r>
              <a:rPr lang="fr-FR" dirty="0"/>
              <a:t> </a:t>
            </a:r>
            <a:r>
              <a:rPr lang="fr-FR" dirty="0" err="1"/>
              <a:t>Community</a:t>
            </a:r>
            <a:r>
              <a:rPr lang="fr-FR" dirty="0"/>
              <a:t> </a:t>
            </a:r>
            <a:r>
              <a:rPr lang="fr-FR" dirty="0" err="1"/>
              <a:t>Health</a:t>
            </a:r>
            <a:br>
              <a:rPr lang="fr-FR" sz="1800" dirty="0"/>
            </a:br>
            <a:br>
              <a:rPr lang="fr-FR" sz="1800" dirty="0"/>
            </a:br>
            <a:endParaRPr lang="fr-FR" dirty="0"/>
          </a:p>
        </p:txBody>
      </p:sp>
      <p:sp>
        <p:nvSpPr>
          <p:cNvPr id="5" name="ZoneTexte 4">
            <a:extLst>
              <a:ext uri="{FF2B5EF4-FFF2-40B4-BE49-F238E27FC236}">
                <a16:creationId xmlns:a16="http://schemas.microsoft.com/office/drawing/2014/main" id="{519E3D7E-48C4-484A-B278-5EE5EE268287}"/>
              </a:ext>
            </a:extLst>
          </p:cNvPr>
          <p:cNvSpPr txBox="1"/>
          <p:nvPr/>
        </p:nvSpPr>
        <p:spPr>
          <a:xfrm flipH="1">
            <a:off x="2891644" y="214025"/>
            <a:ext cx="6408712" cy="584775"/>
          </a:xfrm>
          <a:prstGeom prst="rect">
            <a:avLst/>
          </a:prstGeom>
          <a:noFill/>
        </p:spPr>
        <p:txBody>
          <a:bodyPr wrap="square" rtlCol="0">
            <a:spAutoFit/>
          </a:bodyPr>
          <a:lstStyle/>
          <a:p>
            <a:r>
              <a:rPr lang="fr-FR" sz="3200" dirty="0"/>
              <a:t>Integrated </a:t>
            </a:r>
            <a:r>
              <a:rPr lang="fr-FR" sz="3200" dirty="0" err="1"/>
              <a:t>approaches</a:t>
            </a:r>
            <a:r>
              <a:rPr lang="fr-FR" sz="3200" dirty="0"/>
              <a:t> to HEALTH</a:t>
            </a:r>
          </a:p>
        </p:txBody>
      </p:sp>
      <p:sp>
        <p:nvSpPr>
          <p:cNvPr id="7" name="ZoneTexte 6">
            <a:extLst>
              <a:ext uri="{FF2B5EF4-FFF2-40B4-BE49-F238E27FC236}">
                <a16:creationId xmlns:a16="http://schemas.microsoft.com/office/drawing/2014/main" id="{A7E5D865-E6C0-1042-B0AC-328E7EA671D8}"/>
              </a:ext>
            </a:extLst>
          </p:cNvPr>
          <p:cNvSpPr txBox="1"/>
          <p:nvPr/>
        </p:nvSpPr>
        <p:spPr>
          <a:xfrm>
            <a:off x="8926838" y="6552552"/>
            <a:ext cx="6093724" cy="369332"/>
          </a:xfrm>
          <a:prstGeom prst="rect">
            <a:avLst/>
          </a:prstGeom>
          <a:noFill/>
        </p:spPr>
        <p:txBody>
          <a:bodyPr wrap="square">
            <a:spAutoFit/>
          </a:bodyPr>
          <a:lstStyle/>
          <a:p>
            <a:r>
              <a:rPr lang="pl-PL" sz="1800" dirty="0"/>
              <a:t>doi:10.1136/jech-2017-210082</a:t>
            </a:r>
            <a:endParaRPr lang="fr-FR" dirty="0"/>
          </a:p>
        </p:txBody>
      </p:sp>
    </p:spTree>
    <p:extLst>
      <p:ext uri="{BB962C8B-B14F-4D97-AF65-F5344CB8AC3E}">
        <p14:creationId xmlns:p14="http://schemas.microsoft.com/office/powerpoint/2010/main" val="22962026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Image 17" descr="vin 2.jpg"/>
          <p:cNvPicPr>
            <a:picLocks noChangeAspect="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7032104" y="182651"/>
            <a:ext cx="1946253" cy="6492698"/>
          </a:xfrm>
          <a:prstGeom prst="rect">
            <a:avLst/>
          </a:prstGeom>
        </p:spPr>
      </p:pic>
      <p:pic>
        <p:nvPicPr>
          <p:cNvPr id="17" name="Image 16" descr="vin.jpg"/>
          <p:cNvPicPr>
            <a:picLocks noChangeAspect="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2702032" y="520524"/>
            <a:ext cx="1754316" cy="6119706"/>
          </a:xfrm>
          <a:prstGeom prst="rect">
            <a:avLst/>
          </a:prstGeom>
        </p:spPr>
      </p:pic>
      <p:pic>
        <p:nvPicPr>
          <p:cNvPr id="19" name="Image 18" descr="fut-tonneau-225-bordeaux.jpg"/>
          <p:cNvPicPr>
            <a:picLocks noChangeAspect="1"/>
          </p:cNvPicPr>
          <p:nvPr/>
        </p:nvPicPr>
        <p:blipFill>
          <a:blip r:embed="rId4" cstate="print">
            <a:clrChange>
              <a:clrFrom>
                <a:srgbClr val="FFFFFF"/>
              </a:clrFrom>
              <a:clrTo>
                <a:srgbClr val="FFFFFF">
                  <a:alpha val="0"/>
                </a:srgbClr>
              </a:clrTo>
            </a:clrChange>
          </a:blip>
          <a:stretch>
            <a:fillRect/>
          </a:stretch>
        </p:blipFill>
        <p:spPr>
          <a:xfrm rot="5400000">
            <a:off x="5047513" y="5349822"/>
            <a:ext cx="1205026" cy="1668757"/>
          </a:xfrm>
          <a:prstGeom prst="rect">
            <a:avLst/>
          </a:prstGeom>
        </p:spPr>
      </p:pic>
      <p:pic>
        <p:nvPicPr>
          <p:cNvPr id="25" name="Image 24" descr="FlecheRouge.jpg"/>
          <p:cNvPicPr>
            <a:picLocks noChangeAspect="1"/>
          </p:cNvPicPr>
          <p:nvPr/>
        </p:nvPicPr>
        <p:blipFill>
          <a:blip r:embed="rId5" cstate="print"/>
          <a:stretch>
            <a:fillRect/>
          </a:stretch>
        </p:blipFill>
        <p:spPr>
          <a:xfrm rot="16200000" flipV="1">
            <a:off x="6193125" y="3809331"/>
            <a:ext cx="296210" cy="537203"/>
          </a:xfrm>
          <a:prstGeom prst="rect">
            <a:avLst/>
          </a:prstGeom>
        </p:spPr>
      </p:pic>
      <p:sp>
        <p:nvSpPr>
          <p:cNvPr id="8" name="ZoneTexte 7"/>
          <p:cNvSpPr txBox="1"/>
          <p:nvPr/>
        </p:nvSpPr>
        <p:spPr>
          <a:xfrm>
            <a:off x="3891248" y="675092"/>
            <a:ext cx="3709392" cy="1846659"/>
          </a:xfrm>
          <a:prstGeom prst="rect">
            <a:avLst/>
          </a:prstGeom>
          <a:noFill/>
        </p:spPr>
        <p:txBody>
          <a:bodyPr wrap="square" rtlCol="0">
            <a:spAutoFit/>
          </a:bodyPr>
          <a:lstStyle/>
          <a:p>
            <a:pPr algn="ctr"/>
            <a:r>
              <a:rPr lang="en-GB" sz="1600" b="1" dirty="0">
                <a:solidFill>
                  <a:srgbClr val="C00000"/>
                </a:solidFill>
                <a:latin typeface="Arial" pitchFamily="34" charset="0"/>
                <a:cs typeface="Arial" pitchFamily="34" charset="0"/>
              </a:rPr>
              <a:t>Although “One Health” and “EcoHealth” are both holistic approaches to health, </a:t>
            </a:r>
            <a:br>
              <a:rPr lang="en-GB" sz="1600" b="1" dirty="0">
                <a:solidFill>
                  <a:srgbClr val="C00000"/>
                </a:solidFill>
                <a:latin typeface="Arial" pitchFamily="34" charset="0"/>
                <a:cs typeface="Arial" pitchFamily="34" charset="0"/>
              </a:rPr>
            </a:br>
            <a:r>
              <a:rPr lang="en-GB" sz="1600" b="1" dirty="0">
                <a:solidFill>
                  <a:srgbClr val="C00000"/>
                </a:solidFill>
                <a:latin typeface="Arial" pitchFamily="34" charset="0"/>
                <a:cs typeface="Arial" pitchFamily="34" charset="0"/>
              </a:rPr>
              <a:t>their development has been driven by different scientific concerns and cultures </a:t>
            </a:r>
            <a:br>
              <a:rPr lang="en-GB" b="1" dirty="0">
                <a:solidFill>
                  <a:srgbClr val="C00000"/>
                </a:solidFill>
                <a:latin typeface="Arial" pitchFamily="34" charset="0"/>
                <a:cs typeface="Arial" pitchFamily="34" charset="0"/>
              </a:rPr>
            </a:br>
            <a:endParaRPr lang="fr-FR" b="1" dirty="0">
              <a:solidFill>
                <a:srgbClr val="C00000"/>
              </a:solidFill>
              <a:latin typeface="Arial" pitchFamily="34" charset="0"/>
              <a:cs typeface="Arial" pitchFamily="34" charset="0"/>
            </a:endParaRPr>
          </a:p>
        </p:txBody>
      </p:sp>
      <p:sp>
        <p:nvSpPr>
          <p:cNvPr id="9" name="ZoneTexte 8"/>
          <p:cNvSpPr txBox="1"/>
          <p:nvPr/>
        </p:nvSpPr>
        <p:spPr>
          <a:xfrm>
            <a:off x="2882750" y="3667597"/>
            <a:ext cx="1404946" cy="427938"/>
          </a:xfrm>
          <a:prstGeom prst="rect">
            <a:avLst/>
          </a:prstGeom>
          <a:noFill/>
        </p:spPr>
        <p:txBody>
          <a:bodyPr wrap="square" rtlCol="0">
            <a:spAutoFit/>
          </a:bodyPr>
          <a:lstStyle/>
          <a:p>
            <a:pPr algn="ctr"/>
            <a:r>
              <a:rPr lang="en-GB" b="1" dirty="0" err="1">
                <a:solidFill>
                  <a:schemeClr val="accent2">
                    <a:lumMod val="75000"/>
                  </a:schemeClr>
                </a:solidFill>
                <a:effectLst>
                  <a:outerShdw blurRad="38100" dist="38100" dir="2700000" algn="tl">
                    <a:srgbClr val="000000">
                      <a:alpha val="43137"/>
                    </a:srgbClr>
                  </a:outerShdw>
                </a:effectLst>
                <a:latin typeface="Arial" pitchFamily="34" charset="0"/>
                <a:cs typeface="Arial" pitchFamily="34" charset="0"/>
              </a:rPr>
              <a:t>EcoHealth</a:t>
            </a:r>
            <a:endParaRPr lang="en-GB" b="1" dirty="0">
              <a:solidFill>
                <a:schemeClr val="accent2">
                  <a:lumMod val="75000"/>
                </a:schemeClr>
              </a:solidFill>
              <a:effectLst>
                <a:outerShdw blurRad="38100" dist="38100" dir="2700000" algn="tl">
                  <a:srgbClr val="000000">
                    <a:alpha val="43137"/>
                  </a:srgbClr>
                </a:outerShdw>
              </a:effectLst>
              <a:latin typeface="Arial" pitchFamily="34" charset="0"/>
              <a:cs typeface="Arial" pitchFamily="34" charset="0"/>
            </a:endParaRPr>
          </a:p>
          <a:p>
            <a:endParaRPr lang="en-GB" sz="381" dirty="0">
              <a:solidFill>
                <a:schemeClr val="accent2">
                  <a:lumMod val="75000"/>
                </a:schemeClr>
              </a:solidFill>
              <a:effectLst>
                <a:outerShdw blurRad="38100" dist="38100" dir="2700000" algn="tl">
                  <a:srgbClr val="000000">
                    <a:alpha val="43137"/>
                  </a:srgbClr>
                </a:outerShdw>
              </a:effectLst>
            </a:endParaRPr>
          </a:p>
        </p:txBody>
      </p:sp>
      <p:sp>
        <p:nvSpPr>
          <p:cNvPr id="11" name="ZoneTexte 10"/>
          <p:cNvSpPr txBox="1"/>
          <p:nvPr/>
        </p:nvSpPr>
        <p:spPr>
          <a:xfrm>
            <a:off x="7425031" y="4860852"/>
            <a:ext cx="1160398" cy="704937"/>
          </a:xfrm>
          <a:prstGeom prst="rect">
            <a:avLst/>
          </a:prstGeom>
          <a:noFill/>
        </p:spPr>
        <p:txBody>
          <a:bodyPr wrap="square" rtlCol="0">
            <a:spAutoFit/>
          </a:bodyPr>
          <a:lstStyle/>
          <a:p>
            <a:pPr algn="ctr"/>
            <a:r>
              <a:rPr lang="en-GB" b="1" dirty="0">
                <a:solidFill>
                  <a:schemeClr val="accent2">
                    <a:lumMod val="75000"/>
                  </a:schemeClr>
                </a:solidFill>
                <a:effectLst>
                  <a:outerShdw blurRad="38100" dist="38100" dir="2700000" algn="tl">
                    <a:srgbClr val="000000">
                      <a:alpha val="43137"/>
                    </a:srgbClr>
                  </a:outerShdw>
                </a:effectLst>
                <a:latin typeface="Arial" pitchFamily="34" charset="0"/>
                <a:cs typeface="Arial" pitchFamily="34" charset="0"/>
              </a:rPr>
              <a:t>One Health</a:t>
            </a:r>
          </a:p>
          <a:p>
            <a:endParaRPr lang="en-GB" sz="381" dirty="0">
              <a:solidFill>
                <a:schemeClr val="accent2">
                  <a:lumMod val="75000"/>
                </a:schemeClr>
              </a:solidFill>
              <a:effectLst>
                <a:outerShdw blurRad="38100" dist="38100" dir="2700000" algn="tl">
                  <a:srgbClr val="000000">
                    <a:alpha val="43137"/>
                  </a:srgbClr>
                </a:outerShdw>
              </a:effectLst>
            </a:endParaRPr>
          </a:p>
        </p:txBody>
      </p:sp>
      <p:pic>
        <p:nvPicPr>
          <p:cNvPr id="24" name="Image 23" descr="FlecheRouge.jpg"/>
          <p:cNvPicPr>
            <a:picLocks noChangeAspect="1"/>
          </p:cNvPicPr>
          <p:nvPr/>
        </p:nvPicPr>
        <p:blipFill>
          <a:blip r:embed="rId5" cstate="print"/>
          <a:stretch>
            <a:fillRect/>
          </a:stretch>
        </p:blipFill>
        <p:spPr>
          <a:xfrm rot="16200000">
            <a:off x="4593995" y="3832649"/>
            <a:ext cx="296210" cy="525773"/>
          </a:xfrm>
          <a:prstGeom prst="rect">
            <a:avLst/>
          </a:prstGeom>
        </p:spPr>
      </p:pic>
      <p:pic>
        <p:nvPicPr>
          <p:cNvPr id="13" name="Image 12" descr="verre.png"/>
          <p:cNvPicPr>
            <a:picLocks noChangeAspect="1"/>
          </p:cNvPicPr>
          <p:nvPr/>
        </p:nvPicPr>
        <p:blipFill>
          <a:blip r:embed="rId6" cstate="email">
            <a:lum bright="10000"/>
            <a:extLst>
              <a:ext uri="{28A0092B-C50C-407E-A947-70E740481C1C}">
                <a14:useLocalDpi xmlns:a14="http://schemas.microsoft.com/office/drawing/2010/main"/>
              </a:ext>
            </a:extLst>
          </a:blip>
          <a:stretch>
            <a:fillRect/>
          </a:stretch>
        </p:blipFill>
        <p:spPr>
          <a:xfrm>
            <a:off x="4637066" y="2243925"/>
            <a:ext cx="2103091" cy="3371803"/>
          </a:xfrm>
          <a:prstGeom prst="rect">
            <a:avLst/>
          </a:prstGeom>
        </p:spPr>
      </p:pic>
      <p:sp>
        <p:nvSpPr>
          <p:cNvPr id="26" name="Rectangle 25"/>
          <p:cNvSpPr/>
          <p:nvPr/>
        </p:nvSpPr>
        <p:spPr>
          <a:xfrm>
            <a:off x="183833" y="409035"/>
            <a:ext cx="3137335" cy="1491983"/>
          </a:xfrm>
          <a:prstGeom prst="rect">
            <a:avLst/>
          </a:prstGeom>
          <a:noFill/>
        </p:spPr>
        <p:txBody>
          <a:bodyPr wrap="square" lIns="14514" tIns="7257" rIns="14514" bIns="7257">
            <a:spAutoFit/>
          </a:bodyPr>
          <a:lstStyle/>
          <a:p>
            <a:r>
              <a:rPr lang="en-GB" sz="2400" dirty="0">
                <a:ln w="0"/>
                <a:effectLst>
                  <a:outerShdw blurRad="38100" dist="19050" dir="2700000" algn="tl" rotWithShape="0">
                    <a:schemeClr val="dk1">
                      <a:alpha val="40000"/>
                    </a:schemeClr>
                  </a:outerShdw>
                </a:effectLst>
                <a:latin typeface="Arial" pitchFamily="34" charset="0"/>
                <a:cs typeface="Arial" pitchFamily="34" charset="0"/>
              </a:rPr>
              <a:t>One Health and </a:t>
            </a:r>
            <a:r>
              <a:rPr lang="en-GB" sz="2400" dirty="0" err="1">
                <a:ln w="0"/>
                <a:effectLst>
                  <a:outerShdw blurRad="38100" dist="19050" dir="2700000" algn="tl" rotWithShape="0">
                    <a:schemeClr val="dk1">
                      <a:alpha val="40000"/>
                    </a:schemeClr>
                  </a:outerShdw>
                </a:effectLst>
                <a:latin typeface="Arial" pitchFamily="34" charset="0"/>
                <a:cs typeface="Arial" pitchFamily="34" charset="0"/>
              </a:rPr>
              <a:t>EcoHealth</a:t>
            </a:r>
            <a:endParaRPr lang="en-GB" sz="2400" dirty="0">
              <a:ln w="0"/>
              <a:effectLst>
                <a:outerShdw blurRad="38100" dist="19050" dir="2700000" algn="tl" rotWithShape="0">
                  <a:schemeClr val="dk1">
                    <a:alpha val="40000"/>
                  </a:schemeClr>
                </a:outerShdw>
              </a:effectLst>
              <a:latin typeface="Arial" pitchFamily="34" charset="0"/>
              <a:cs typeface="Arial" pitchFamily="34" charset="0"/>
            </a:endParaRPr>
          </a:p>
          <a:p>
            <a:r>
              <a:rPr lang="en-GB" sz="2400" dirty="0">
                <a:ln w="0"/>
                <a:effectLst>
                  <a:outerShdw blurRad="38100" dist="19050" dir="2700000" algn="tl" rotWithShape="0">
                    <a:schemeClr val="dk1">
                      <a:alpha val="40000"/>
                    </a:schemeClr>
                  </a:outerShdw>
                </a:effectLst>
                <a:latin typeface="Arial" pitchFamily="34" charset="0"/>
                <a:cs typeface="Arial" pitchFamily="34" charset="0"/>
              </a:rPr>
              <a:t>Same wine in different bottles?</a:t>
            </a:r>
            <a:endParaRPr lang="fr-FR" sz="2400" dirty="0">
              <a:ln w="0"/>
              <a:effectLst>
                <a:outerShdw blurRad="38100" dist="19050" dir="2700000" algn="tl" rotWithShape="0">
                  <a:schemeClr val="dk1">
                    <a:alpha val="40000"/>
                  </a:schemeClr>
                </a:outerShdw>
              </a:effectLst>
            </a:endParaRPr>
          </a:p>
        </p:txBody>
      </p:sp>
      <p:sp>
        <p:nvSpPr>
          <p:cNvPr id="46" name="ZoneTexte 45"/>
          <p:cNvSpPr txBox="1"/>
          <p:nvPr/>
        </p:nvSpPr>
        <p:spPr>
          <a:xfrm>
            <a:off x="926387" y="4378189"/>
            <a:ext cx="2291220" cy="1754326"/>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GB" b="1" i="1" dirty="0"/>
              <a:t>Local Grape Variety…</a:t>
            </a:r>
          </a:p>
          <a:p>
            <a:pPr algn="ctr"/>
            <a:r>
              <a:rPr lang="en-GB" dirty="0"/>
              <a:t>Link territories through various local « community-based » actions with a plurality of actors</a:t>
            </a:r>
          </a:p>
        </p:txBody>
      </p:sp>
      <p:sp>
        <p:nvSpPr>
          <p:cNvPr id="47" name="ZoneTexte 46"/>
          <p:cNvSpPr txBox="1"/>
          <p:nvPr/>
        </p:nvSpPr>
        <p:spPr>
          <a:xfrm>
            <a:off x="8585429" y="1969983"/>
            <a:ext cx="2908412" cy="1477328"/>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GB" b="1" i="1" dirty="0"/>
              <a:t>Global  Grape Variety…</a:t>
            </a:r>
          </a:p>
          <a:p>
            <a:pPr algn="ctr"/>
            <a:r>
              <a:rPr lang="en-GB" dirty="0"/>
              <a:t>Strategic plans </a:t>
            </a:r>
          </a:p>
          <a:p>
            <a:pPr algn="ctr"/>
            <a:r>
              <a:rPr lang="en-GB" dirty="0"/>
              <a:t>to reduce infectious diseases risks at the human-animal ecosystems interface</a:t>
            </a:r>
          </a:p>
        </p:txBody>
      </p:sp>
      <p:pic>
        <p:nvPicPr>
          <p:cNvPr id="3" name="Image 2">
            <a:extLst>
              <a:ext uri="{FF2B5EF4-FFF2-40B4-BE49-F238E27FC236}">
                <a16:creationId xmlns:a16="http://schemas.microsoft.com/office/drawing/2014/main" id="{9CF9B7B7-4167-3949-9D0F-5ADDBA2A1444}"/>
              </a:ext>
            </a:extLst>
          </p:cNvPr>
          <p:cNvPicPr>
            <a:picLocks noChangeAspect="1"/>
          </p:cNvPicPr>
          <p:nvPr/>
        </p:nvPicPr>
        <p:blipFill>
          <a:blip r:embed="rId7"/>
          <a:stretch>
            <a:fillRect/>
          </a:stretch>
        </p:blipFill>
        <p:spPr>
          <a:xfrm>
            <a:off x="9270304" y="5496909"/>
            <a:ext cx="2828632" cy="128980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Espace réservé du contenu 7">
            <a:extLst>
              <a:ext uri="{FF2B5EF4-FFF2-40B4-BE49-F238E27FC236}">
                <a16:creationId xmlns:a16="http://schemas.microsoft.com/office/drawing/2014/main" id="{525F7050-A636-B347-A0A9-1A5A5E8AEDBD}"/>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3503710" y="1912736"/>
            <a:ext cx="4536504" cy="4272754"/>
          </a:xfrm>
        </p:spPr>
      </p:pic>
      <p:sp>
        <p:nvSpPr>
          <p:cNvPr id="6" name="Espace réservé du numéro de diapositive 5">
            <a:extLst>
              <a:ext uri="{FF2B5EF4-FFF2-40B4-BE49-F238E27FC236}">
                <a16:creationId xmlns:a16="http://schemas.microsoft.com/office/drawing/2014/main" id="{D731B0E6-039F-884F-AEC3-D69D5C1CE0F1}"/>
              </a:ext>
            </a:extLst>
          </p:cNvPr>
          <p:cNvSpPr>
            <a:spLocks noGrp="1"/>
          </p:cNvSpPr>
          <p:nvPr>
            <p:ph type="sldNum" sz="quarter" idx="12"/>
          </p:nvPr>
        </p:nvSpPr>
        <p:spPr/>
        <p:txBody>
          <a:bodyPr/>
          <a:lstStyle/>
          <a:p>
            <a:fld id="{AC801A11-C603-496C-AE4E-D3432ACEFADC}" type="slidenum">
              <a:rPr lang="en-GB" smtClean="0"/>
              <a:t>8</a:t>
            </a:fld>
            <a:endParaRPr lang="en-GB"/>
          </a:p>
        </p:txBody>
      </p:sp>
      <p:sp>
        <p:nvSpPr>
          <p:cNvPr id="9" name="ZoneTexte 8">
            <a:extLst>
              <a:ext uri="{FF2B5EF4-FFF2-40B4-BE49-F238E27FC236}">
                <a16:creationId xmlns:a16="http://schemas.microsoft.com/office/drawing/2014/main" id="{042B3E32-DEA9-E447-93AB-1AAB0ED40C09}"/>
              </a:ext>
            </a:extLst>
          </p:cNvPr>
          <p:cNvSpPr txBox="1"/>
          <p:nvPr/>
        </p:nvSpPr>
        <p:spPr>
          <a:xfrm>
            <a:off x="4322398" y="6383918"/>
            <a:ext cx="2899127" cy="369332"/>
          </a:xfrm>
          <a:prstGeom prst="rect">
            <a:avLst/>
          </a:prstGeom>
          <a:noFill/>
        </p:spPr>
        <p:txBody>
          <a:bodyPr wrap="none" rtlCol="0">
            <a:spAutoFit/>
          </a:bodyPr>
          <a:lstStyle/>
          <a:p>
            <a:r>
              <a:rPr lang="fr-FR" dirty="0"/>
              <a:t>https://</a:t>
            </a:r>
            <a:r>
              <a:rPr lang="fr-FR" dirty="0" err="1"/>
              <a:t>www.onehealth-oi.org</a:t>
            </a:r>
            <a:endParaRPr lang="fr-FR" dirty="0"/>
          </a:p>
        </p:txBody>
      </p:sp>
      <p:sp>
        <p:nvSpPr>
          <p:cNvPr id="10" name="ZoneTexte 9">
            <a:extLst>
              <a:ext uri="{FF2B5EF4-FFF2-40B4-BE49-F238E27FC236}">
                <a16:creationId xmlns:a16="http://schemas.microsoft.com/office/drawing/2014/main" id="{63CF91A9-7CAC-7E4C-B4A2-587ACD0AB4E3}"/>
              </a:ext>
            </a:extLst>
          </p:cNvPr>
          <p:cNvSpPr txBox="1"/>
          <p:nvPr/>
        </p:nvSpPr>
        <p:spPr>
          <a:xfrm flipH="1">
            <a:off x="1120764" y="3791304"/>
            <a:ext cx="2088232" cy="2062103"/>
          </a:xfrm>
          <a:prstGeom prst="rect">
            <a:avLst/>
          </a:prstGeom>
          <a:noFill/>
        </p:spPr>
        <p:txBody>
          <a:bodyPr wrap="square" rtlCol="0">
            <a:spAutoFit/>
          </a:bodyPr>
          <a:lstStyle/>
          <a:p>
            <a:r>
              <a:rPr lang="fr-FR" sz="2800" b="1" dirty="0" err="1"/>
              <a:t>Health</a:t>
            </a:r>
            <a:r>
              <a:rPr lang="fr-FR" sz="2800" b="1" dirty="0"/>
              <a:t> of </a:t>
            </a:r>
            <a:r>
              <a:rPr lang="fr-FR" sz="2800" b="1" dirty="0" err="1"/>
              <a:t>humans</a:t>
            </a:r>
            <a:endParaRPr lang="fr-FR" sz="2800" b="1" dirty="0"/>
          </a:p>
          <a:p>
            <a:pPr marL="457200" indent="-457200">
              <a:buFontTx/>
              <a:buChar char="-"/>
            </a:pPr>
            <a:r>
              <a:rPr lang="fr-FR" sz="2400" dirty="0" err="1"/>
              <a:t>Individuals</a:t>
            </a:r>
            <a:endParaRPr lang="fr-FR" sz="2400" dirty="0"/>
          </a:p>
          <a:p>
            <a:pPr marL="457200" indent="-457200">
              <a:buFontTx/>
              <a:buChar char="-"/>
            </a:pPr>
            <a:r>
              <a:rPr lang="fr-FR" sz="2400" dirty="0"/>
              <a:t>Populations</a:t>
            </a:r>
          </a:p>
          <a:p>
            <a:pPr marL="457200" indent="-457200">
              <a:buFontTx/>
              <a:buChar char="-"/>
            </a:pPr>
            <a:r>
              <a:rPr lang="fr-FR" sz="2400" dirty="0" err="1"/>
              <a:t>Well-being</a:t>
            </a:r>
            <a:endParaRPr lang="fr-FR" sz="2400" dirty="0"/>
          </a:p>
        </p:txBody>
      </p:sp>
      <p:sp>
        <p:nvSpPr>
          <p:cNvPr id="11" name="ZoneTexte 10">
            <a:extLst>
              <a:ext uri="{FF2B5EF4-FFF2-40B4-BE49-F238E27FC236}">
                <a16:creationId xmlns:a16="http://schemas.microsoft.com/office/drawing/2014/main" id="{5BDC13EA-DD4E-B54C-ACB9-140AEFAD73BB}"/>
              </a:ext>
            </a:extLst>
          </p:cNvPr>
          <p:cNvSpPr txBox="1"/>
          <p:nvPr/>
        </p:nvSpPr>
        <p:spPr>
          <a:xfrm flipH="1">
            <a:off x="7476885" y="3212976"/>
            <a:ext cx="3888432" cy="2369880"/>
          </a:xfrm>
          <a:prstGeom prst="rect">
            <a:avLst/>
          </a:prstGeom>
          <a:noFill/>
        </p:spPr>
        <p:txBody>
          <a:bodyPr wrap="square" rtlCol="0">
            <a:spAutoFit/>
          </a:bodyPr>
          <a:lstStyle/>
          <a:p>
            <a:pPr algn="r"/>
            <a:r>
              <a:rPr lang="fr-FR" sz="2800" b="1" dirty="0" err="1"/>
              <a:t>Health</a:t>
            </a:r>
            <a:r>
              <a:rPr lang="fr-FR" sz="2800" b="1" dirty="0"/>
              <a:t> of </a:t>
            </a:r>
            <a:r>
              <a:rPr lang="fr-FR" sz="2800" b="1" dirty="0" err="1"/>
              <a:t>animals</a:t>
            </a:r>
            <a:endParaRPr lang="fr-FR" sz="2800" b="1" dirty="0"/>
          </a:p>
          <a:p>
            <a:pPr marL="457200" indent="-457200" algn="r">
              <a:buFontTx/>
              <a:buChar char="-"/>
            </a:pPr>
            <a:r>
              <a:rPr lang="fr-FR" sz="2400" dirty="0"/>
              <a:t>Production </a:t>
            </a:r>
            <a:r>
              <a:rPr lang="fr-FR" sz="2400" dirty="0" err="1"/>
              <a:t>animals</a:t>
            </a:r>
            <a:endParaRPr lang="fr-FR" sz="2400" dirty="0"/>
          </a:p>
          <a:p>
            <a:pPr marL="457200" indent="-457200" algn="r">
              <a:buFontTx/>
              <a:buChar char="-"/>
            </a:pPr>
            <a:r>
              <a:rPr lang="fr-FR" sz="2400" dirty="0"/>
              <a:t>Pets</a:t>
            </a:r>
          </a:p>
          <a:p>
            <a:pPr marL="457200" indent="-457200" algn="r">
              <a:buFontTx/>
              <a:buChar char="-"/>
            </a:pPr>
            <a:r>
              <a:rPr lang="fr-FR" sz="2400" dirty="0" err="1"/>
              <a:t>Wildlife</a:t>
            </a:r>
            <a:r>
              <a:rPr lang="fr-FR" sz="2400" dirty="0"/>
              <a:t>?</a:t>
            </a:r>
          </a:p>
          <a:p>
            <a:pPr marL="457200" indent="-457200" algn="r">
              <a:buFontTx/>
              <a:buChar char="-"/>
            </a:pPr>
            <a:r>
              <a:rPr lang="fr-FR" sz="2400" dirty="0"/>
              <a:t>Plants / </a:t>
            </a:r>
            <a:r>
              <a:rPr lang="fr-FR" sz="2400" dirty="0" err="1"/>
              <a:t>crops</a:t>
            </a:r>
            <a:r>
              <a:rPr lang="fr-FR" sz="2400" dirty="0"/>
              <a:t>?</a:t>
            </a:r>
          </a:p>
          <a:p>
            <a:pPr marL="457200" indent="-457200" algn="r">
              <a:buFontTx/>
              <a:buChar char="-"/>
            </a:pPr>
            <a:r>
              <a:rPr lang="fr-FR" sz="2400" dirty="0"/>
              <a:t>Production </a:t>
            </a:r>
            <a:r>
              <a:rPr lang="fr-FR" sz="2400" dirty="0" err="1"/>
              <a:t>systems</a:t>
            </a:r>
            <a:r>
              <a:rPr lang="fr-FR" sz="2400" dirty="0"/>
              <a:t>?</a:t>
            </a:r>
          </a:p>
        </p:txBody>
      </p:sp>
      <p:sp>
        <p:nvSpPr>
          <p:cNvPr id="12" name="ZoneTexte 11">
            <a:extLst>
              <a:ext uri="{FF2B5EF4-FFF2-40B4-BE49-F238E27FC236}">
                <a16:creationId xmlns:a16="http://schemas.microsoft.com/office/drawing/2014/main" id="{5D29CB40-A87F-3C41-9496-A9FBAC1CD7F5}"/>
              </a:ext>
            </a:extLst>
          </p:cNvPr>
          <p:cNvSpPr txBox="1"/>
          <p:nvPr/>
        </p:nvSpPr>
        <p:spPr>
          <a:xfrm flipH="1">
            <a:off x="2923175" y="289416"/>
            <a:ext cx="5697576" cy="1631216"/>
          </a:xfrm>
          <a:prstGeom prst="rect">
            <a:avLst/>
          </a:prstGeom>
          <a:noFill/>
        </p:spPr>
        <p:txBody>
          <a:bodyPr wrap="square" rtlCol="0">
            <a:spAutoFit/>
          </a:bodyPr>
          <a:lstStyle/>
          <a:p>
            <a:pPr algn="ctr"/>
            <a:r>
              <a:rPr lang="fr-FR" sz="2800" b="1" dirty="0" err="1"/>
              <a:t>Health</a:t>
            </a:r>
            <a:r>
              <a:rPr lang="fr-FR" sz="2800" b="1" dirty="0"/>
              <a:t> of </a:t>
            </a:r>
            <a:r>
              <a:rPr lang="fr-FR" sz="2800" b="1" dirty="0" err="1"/>
              <a:t>Environment</a:t>
            </a:r>
            <a:endParaRPr lang="fr-FR" sz="2800" b="1" dirty="0"/>
          </a:p>
          <a:p>
            <a:pPr marL="457200" indent="-457200" algn="ctr">
              <a:buFontTx/>
              <a:buChar char="-"/>
            </a:pPr>
            <a:r>
              <a:rPr lang="fr-FR" sz="2400" dirty="0" err="1"/>
              <a:t>Ecosystems</a:t>
            </a:r>
            <a:r>
              <a:rPr lang="fr-FR" sz="2400" dirty="0"/>
              <a:t> / Social-</a:t>
            </a:r>
            <a:r>
              <a:rPr lang="fr-FR" sz="2400" dirty="0" err="1"/>
              <a:t>Ecological</a:t>
            </a:r>
            <a:r>
              <a:rPr lang="fr-FR" sz="2400" dirty="0"/>
              <a:t> </a:t>
            </a:r>
            <a:r>
              <a:rPr lang="fr-FR" sz="2400" dirty="0" err="1"/>
              <a:t>systems</a:t>
            </a:r>
            <a:r>
              <a:rPr lang="fr-FR" sz="2400" dirty="0"/>
              <a:t>?</a:t>
            </a:r>
          </a:p>
          <a:p>
            <a:pPr marL="457200" indent="-457200" algn="ctr">
              <a:buFontTx/>
              <a:buChar char="-"/>
            </a:pPr>
            <a:r>
              <a:rPr lang="fr-FR" sz="2400" dirty="0" err="1"/>
              <a:t>Wildlife</a:t>
            </a:r>
            <a:r>
              <a:rPr lang="fr-FR" sz="2400" dirty="0"/>
              <a:t>?</a:t>
            </a:r>
          </a:p>
          <a:p>
            <a:pPr marL="457200" indent="-457200" algn="ctr">
              <a:buFontTx/>
              <a:buChar char="-"/>
            </a:pPr>
            <a:r>
              <a:rPr lang="fr-FR" sz="2400" dirty="0" err="1"/>
              <a:t>Soil</a:t>
            </a:r>
            <a:r>
              <a:rPr lang="fr-FR" sz="2400" dirty="0"/>
              <a:t>?</a:t>
            </a:r>
          </a:p>
        </p:txBody>
      </p:sp>
      <p:sp>
        <p:nvSpPr>
          <p:cNvPr id="14" name="ZoneTexte 13">
            <a:extLst>
              <a:ext uri="{FF2B5EF4-FFF2-40B4-BE49-F238E27FC236}">
                <a16:creationId xmlns:a16="http://schemas.microsoft.com/office/drawing/2014/main" id="{149472F5-8720-964D-BB72-314C8A210E76}"/>
              </a:ext>
            </a:extLst>
          </p:cNvPr>
          <p:cNvSpPr txBox="1"/>
          <p:nvPr/>
        </p:nvSpPr>
        <p:spPr>
          <a:xfrm>
            <a:off x="134901" y="1714308"/>
            <a:ext cx="4059958" cy="1446550"/>
          </a:xfrm>
          <a:prstGeom prst="rect">
            <a:avLst/>
          </a:prstGeom>
          <a:noFill/>
        </p:spPr>
        <p:txBody>
          <a:bodyPr wrap="none" rtlCol="0">
            <a:spAutoFit/>
          </a:bodyPr>
          <a:lstStyle/>
          <a:p>
            <a:r>
              <a:rPr lang="fr-FR" sz="4400" dirty="0"/>
              <a:t>Simple but…</a:t>
            </a:r>
          </a:p>
          <a:p>
            <a:r>
              <a:rPr lang="fr-FR" sz="4400" dirty="0"/>
              <a:t> </a:t>
            </a:r>
            <a:r>
              <a:rPr lang="fr-FR" sz="4400" dirty="0" err="1"/>
              <a:t>complex</a:t>
            </a:r>
            <a:r>
              <a:rPr lang="fr-FR" sz="4400" dirty="0"/>
              <a:t> concept</a:t>
            </a:r>
          </a:p>
        </p:txBody>
      </p:sp>
    </p:spTree>
    <p:extLst>
      <p:ext uri="{BB962C8B-B14F-4D97-AF65-F5344CB8AC3E}">
        <p14:creationId xmlns:p14="http://schemas.microsoft.com/office/powerpoint/2010/main" val="1961563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8B0888D-29CB-224F-9088-58433D7586B4}"/>
              </a:ext>
            </a:extLst>
          </p:cNvPr>
          <p:cNvSpPr>
            <a:spLocks noGrp="1"/>
          </p:cNvSpPr>
          <p:nvPr>
            <p:ph type="title"/>
          </p:nvPr>
        </p:nvSpPr>
        <p:spPr/>
        <p:txBody>
          <a:bodyPr/>
          <a:lstStyle/>
          <a:p>
            <a:r>
              <a:rPr lang="fr-FR" dirty="0"/>
              <a:t>Basics </a:t>
            </a:r>
            <a:r>
              <a:rPr lang="fr-FR" dirty="0" err="1"/>
              <a:t>principles</a:t>
            </a:r>
            <a:r>
              <a:rPr lang="fr-FR" dirty="0"/>
              <a:t> of Integrated </a:t>
            </a:r>
            <a:r>
              <a:rPr lang="fr-FR" dirty="0" err="1"/>
              <a:t>approaches</a:t>
            </a:r>
            <a:r>
              <a:rPr lang="fr-FR" dirty="0"/>
              <a:t> to </a:t>
            </a:r>
            <a:r>
              <a:rPr lang="fr-FR" dirty="0" err="1"/>
              <a:t>health</a:t>
            </a:r>
            <a:endParaRPr lang="fr-FR" dirty="0"/>
          </a:p>
        </p:txBody>
      </p:sp>
      <p:sp>
        <p:nvSpPr>
          <p:cNvPr id="3" name="Espace réservé du contenu 2">
            <a:extLst>
              <a:ext uri="{FF2B5EF4-FFF2-40B4-BE49-F238E27FC236}">
                <a16:creationId xmlns:a16="http://schemas.microsoft.com/office/drawing/2014/main" id="{28E6613D-4D4A-134F-BBB2-542AB9D20967}"/>
              </a:ext>
            </a:extLst>
          </p:cNvPr>
          <p:cNvSpPr>
            <a:spLocks noGrp="1"/>
          </p:cNvSpPr>
          <p:nvPr>
            <p:ph sz="quarter" idx="13"/>
          </p:nvPr>
        </p:nvSpPr>
        <p:spPr>
          <a:xfrm>
            <a:off x="767408" y="2060848"/>
            <a:ext cx="10363826" cy="3424107"/>
          </a:xfrm>
        </p:spPr>
        <p:txBody>
          <a:bodyPr>
            <a:noAutofit/>
          </a:bodyPr>
          <a:lstStyle/>
          <a:p>
            <a:pPr marL="457200" indent="-457200">
              <a:buFont typeface="+mj-lt"/>
              <a:buAutoNum type="arabicPeriod"/>
            </a:pPr>
            <a:r>
              <a:rPr lang="en-GB" sz="2800" i="1" dirty="0"/>
              <a:t>Systems thinking</a:t>
            </a:r>
          </a:p>
          <a:p>
            <a:pPr marL="457200" indent="-457200">
              <a:buFont typeface="+mj-lt"/>
              <a:buAutoNum type="arabicPeriod"/>
            </a:pPr>
            <a:r>
              <a:rPr lang="en-GB" sz="2800" i="1" dirty="0" err="1"/>
              <a:t>INterDISCIPLINARITY</a:t>
            </a:r>
            <a:r>
              <a:rPr lang="en-GB" sz="2800" i="1" dirty="0"/>
              <a:t> – </a:t>
            </a:r>
            <a:r>
              <a:rPr lang="en-GB" sz="2800" i="1" dirty="0" err="1"/>
              <a:t>TRANSDISCIPLINAritY</a:t>
            </a:r>
            <a:r>
              <a:rPr lang="en-GB" sz="2800" i="1" dirty="0"/>
              <a:t> - Inter-</a:t>
            </a:r>
            <a:r>
              <a:rPr lang="en-GB" sz="2800" i="1" dirty="0" err="1"/>
              <a:t>sectoriality</a:t>
            </a:r>
            <a:endParaRPr lang="en-GB" sz="2800" i="1" dirty="0"/>
          </a:p>
          <a:p>
            <a:pPr marL="457200" indent="-457200">
              <a:buFont typeface="+mj-lt"/>
              <a:buAutoNum type="arabicPeriod"/>
            </a:pPr>
            <a:r>
              <a:rPr lang="en-GB" sz="2800" i="1" dirty="0"/>
              <a:t>Participation</a:t>
            </a:r>
          </a:p>
          <a:p>
            <a:pPr marL="457200" indent="-457200">
              <a:buFont typeface="+mj-lt"/>
              <a:buAutoNum type="arabicPeriod"/>
            </a:pPr>
            <a:r>
              <a:rPr lang="en-GB" sz="2800" i="1" dirty="0"/>
              <a:t>Sustainability</a:t>
            </a:r>
          </a:p>
          <a:p>
            <a:pPr marL="457200" indent="-457200">
              <a:buFont typeface="+mj-lt"/>
              <a:buAutoNum type="arabicPeriod"/>
            </a:pPr>
            <a:r>
              <a:rPr lang="en-GB" sz="2800" i="1" dirty="0"/>
              <a:t>Gender &amp; Social Equity</a:t>
            </a:r>
          </a:p>
          <a:p>
            <a:pPr marL="457200" indent="-457200">
              <a:buFont typeface="+mj-lt"/>
              <a:buAutoNum type="arabicPeriod"/>
            </a:pPr>
            <a:r>
              <a:rPr lang="fr-FR" sz="2800" i="1" dirty="0" err="1"/>
              <a:t>Knowledge</a:t>
            </a:r>
            <a:r>
              <a:rPr lang="fr-FR" sz="2800" i="1" dirty="0"/>
              <a:t> </a:t>
            </a:r>
            <a:r>
              <a:rPr lang="fr-FR" sz="2800" i="1" dirty="0" err="1"/>
              <a:t>Towards</a:t>
            </a:r>
            <a:r>
              <a:rPr lang="fr-FR" sz="2800" i="1" dirty="0"/>
              <a:t> Action</a:t>
            </a:r>
          </a:p>
        </p:txBody>
      </p:sp>
      <p:sp>
        <p:nvSpPr>
          <p:cNvPr id="6" name="Espace réservé du numéro de diapositive 5">
            <a:extLst>
              <a:ext uri="{FF2B5EF4-FFF2-40B4-BE49-F238E27FC236}">
                <a16:creationId xmlns:a16="http://schemas.microsoft.com/office/drawing/2014/main" id="{C89CF55A-5C22-F24C-A6F1-7C0220A689D7}"/>
              </a:ext>
            </a:extLst>
          </p:cNvPr>
          <p:cNvSpPr>
            <a:spLocks noGrp="1"/>
          </p:cNvSpPr>
          <p:nvPr>
            <p:ph type="sldNum" sz="quarter" idx="12"/>
          </p:nvPr>
        </p:nvSpPr>
        <p:spPr/>
        <p:txBody>
          <a:bodyPr/>
          <a:lstStyle/>
          <a:p>
            <a:fld id="{AC801A11-C603-496C-AE4E-D3432ACEFADC}" type="slidenum">
              <a:rPr lang="en-GB" smtClean="0"/>
              <a:t>9</a:t>
            </a:fld>
            <a:endParaRPr lang="en-GB"/>
          </a:p>
        </p:txBody>
      </p:sp>
      <p:pic>
        <p:nvPicPr>
          <p:cNvPr id="7" name="Image 6">
            <a:extLst>
              <a:ext uri="{FF2B5EF4-FFF2-40B4-BE49-F238E27FC236}">
                <a16:creationId xmlns:a16="http://schemas.microsoft.com/office/drawing/2014/main" id="{64FC7D50-1F3C-F84F-B62E-4245337E429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96400" y="3047050"/>
            <a:ext cx="2321940" cy="3710190"/>
          </a:xfrm>
          <a:prstGeom prst="rect">
            <a:avLst/>
          </a:prstGeom>
        </p:spPr>
      </p:pic>
    </p:spTree>
    <p:extLst>
      <p:ext uri="{BB962C8B-B14F-4D97-AF65-F5344CB8AC3E}">
        <p14:creationId xmlns:p14="http://schemas.microsoft.com/office/powerpoint/2010/main" val="2421288475"/>
      </p:ext>
    </p:extLst>
  </p:cSld>
  <p:clrMapOvr>
    <a:masterClrMapping/>
  </p:clrMapOvr>
</p:sld>
</file>

<file path=ppt/theme/theme1.xml><?xml version="1.0" encoding="utf-8"?>
<a:theme xmlns:a="http://schemas.openxmlformats.org/drawingml/2006/main" name="Ronds dans l’eau">
  <a:themeElements>
    <a:clrScheme name="Ronds dans l’eau">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Ronds dans l’eau">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onds dans l’eau">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{BB66A9B7-1C03-6449-9B1C-1944502CF2B1}tf10001073</Template>
  <TotalTime>0</TotalTime>
  <Words>1099</Words>
  <Application>Microsoft Office PowerPoint</Application>
  <PresentationFormat>Widescreen</PresentationFormat>
  <Paragraphs>127</Paragraphs>
  <Slides>16</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Tw Cen MT</vt:lpstr>
      <vt:lpstr>Wingdings</vt:lpstr>
      <vt:lpstr>Ronds dans l’eau</vt:lpstr>
      <vt:lpstr>Brief introduction to the One Health concept, and beyond</vt:lpstr>
      <vt:lpstr>Context  Global changes &amp; consequences on health</vt:lpstr>
      <vt:lpstr>PowerPoint Presentation</vt:lpstr>
      <vt:lpstr>PowerPoint Presentation</vt:lpstr>
      <vt:lpstr>PowerPoint Presentation</vt:lpstr>
      <vt:lpstr>PowerPoint Presentation</vt:lpstr>
      <vt:lpstr>PowerPoint Presentation</vt:lpstr>
      <vt:lpstr>PowerPoint Presentation</vt:lpstr>
      <vt:lpstr>Basics principles of Integrated approaches to health</vt:lpstr>
      <vt:lpstr>PowerPoint Presentation</vt:lpstr>
      <vt:lpstr>PowerPoint Presentation</vt:lpstr>
      <vt:lpstr>PowerPoint Presentation</vt:lpstr>
      <vt:lpstr>PowerPoint Presentation</vt:lpstr>
      <vt:lpstr>PowerPoint Presentation</vt:lpstr>
      <vt:lpstr>Integrated approaches to HEALTH in SEA Regions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2022-02-16T10:44:40Z</dcterms:created>
  <dcterms:modified xsi:type="dcterms:W3CDTF">2022-02-16T11:00:31Z</dcterms:modified>
</cp:coreProperties>
</file>