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4"/>
  </p:notesMasterIdLst>
  <p:sldIdLst>
    <p:sldId id="294" r:id="rId3"/>
    <p:sldId id="295" r:id="rId4"/>
    <p:sldId id="346" r:id="rId5"/>
    <p:sldId id="301" r:id="rId6"/>
    <p:sldId id="335" r:id="rId7"/>
    <p:sldId id="345" r:id="rId8"/>
    <p:sldId id="344" r:id="rId9"/>
    <p:sldId id="315" r:id="rId10"/>
    <p:sldId id="341" r:id="rId11"/>
    <p:sldId id="342" r:id="rId12"/>
    <p:sldId id="343" r:id="rId13"/>
    <p:sldId id="325" r:id="rId14"/>
    <p:sldId id="317" r:id="rId15"/>
    <p:sldId id="319" r:id="rId16"/>
    <p:sldId id="336" r:id="rId17"/>
    <p:sldId id="328" r:id="rId18"/>
    <p:sldId id="316" r:id="rId19"/>
    <p:sldId id="292" r:id="rId20"/>
    <p:sldId id="347" r:id="rId21"/>
    <p:sldId id="337" r:id="rId22"/>
    <p:sldId id="260" r:id="rId23"/>
  </p:sldIdLst>
  <p:sldSz cx="12192000" cy="6858000"/>
  <p:notesSz cx="7559675" cy="106918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rui, Leonard (ILRI)" initials="KL(" lastIdx="4" clrIdx="0">
    <p:extLst>
      <p:ext uri="{19B8F6BF-5375-455C-9EA6-DF929625EA0E}">
        <p15:presenceInfo xmlns:p15="http://schemas.microsoft.com/office/powerpoint/2012/main" userId="S::L.Kirui@cgiar.org::3ae56026-49bc-4c3c-88fc-57c39e7514c1" providerId="AD"/>
      </p:ext>
    </p:extLst>
  </p:cmAuthor>
  <p:cmAuthor id="2" name="Karugia, Joseph (ILRI)" initials="KJ(" lastIdx="2" clrIdx="1">
    <p:extLst>
      <p:ext uri="{19B8F6BF-5375-455C-9EA6-DF929625EA0E}">
        <p15:presenceInfo xmlns:p15="http://schemas.microsoft.com/office/powerpoint/2012/main" userId="S::J.Karugia@cgiar.org::b0effc20-1e09-47bf-9dff-0073f7e7bd9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816" y="6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>
            <a:extLst>
              <a:ext uri="{FF2B5EF4-FFF2-40B4-BE49-F238E27FC236}">
                <a16:creationId xmlns:a16="http://schemas.microsoft.com/office/drawing/2014/main" id="{DEA7F971-A82F-462F-8A21-08A33DFFA8D1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634403B5-8F26-44C4-B211-A54572E6BFC3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E72390E9-CDEF-4D85-8462-2EE422431E0F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ED0FD6EA-E232-42D2-A0BD-45C215979654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97F69F34-B714-4FDA-A95F-C628DD070560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6E68ECE5-BED8-4E43-87F4-B3A1CBA1C0D7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pPr>
              <a:defRPr/>
            </a:pPr>
            <a:fld id="{29540C00-AA9C-442C-BAF8-3C5257725297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>
            <a:extLst>
              <a:ext uri="{FF2B5EF4-FFF2-40B4-BE49-F238E27FC236}">
                <a16:creationId xmlns:a16="http://schemas.microsoft.com/office/drawing/2014/main" id="{409FED2B-D2D1-45AF-8C81-8B53AAEA771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43A1BF9-D1A8-4520-8DAF-493DD97E8AD6}" type="slidenum">
              <a:rPr lang="fr-FR" altLang="en-US" sz="1400" smtClean="0"/>
              <a:pPr>
                <a:spcBef>
                  <a:spcPct val="0"/>
                </a:spcBef>
              </a:pPr>
              <a:t>1</a:t>
            </a:fld>
            <a:endParaRPr lang="fr-FR" altLang="en-US" sz="1400"/>
          </a:p>
        </p:txBody>
      </p:sp>
      <p:sp>
        <p:nvSpPr>
          <p:cNvPr id="5123" name="Rectangle 1">
            <a:extLst>
              <a:ext uri="{FF2B5EF4-FFF2-40B4-BE49-F238E27FC236}">
                <a16:creationId xmlns:a16="http://schemas.microsoft.com/office/drawing/2014/main" id="{66C9794C-583D-4D43-9F59-90A08BEE44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4" name="Rectangle 2">
            <a:extLst>
              <a:ext uri="{FF2B5EF4-FFF2-40B4-BE49-F238E27FC236}">
                <a16:creationId xmlns:a16="http://schemas.microsoft.com/office/drawing/2014/main" id="{FA30EDA9-1923-41B4-8FAA-FCA211CABB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8CC022A9-3865-421D-A8E1-6D602E06820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97B334-7248-443E-9707-A6E1E0C6E7B9}" type="slidenum">
              <a:rPr lang="fr-FR" altLang="en-US" sz="1400" smtClean="0"/>
              <a:pPr>
                <a:spcBef>
                  <a:spcPct val="0"/>
                </a:spcBef>
              </a:pPr>
              <a:t>10</a:t>
            </a:fld>
            <a:endParaRPr lang="fr-FR" altLang="en-US" sz="1400"/>
          </a:p>
        </p:txBody>
      </p:sp>
      <p:sp>
        <p:nvSpPr>
          <p:cNvPr id="7171" name="Rectangle 1">
            <a:extLst>
              <a:ext uri="{FF2B5EF4-FFF2-40B4-BE49-F238E27FC236}">
                <a16:creationId xmlns:a16="http://schemas.microsoft.com/office/drawing/2014/main" id="{BB77C5EF-03AD-4836-88B8-AD46130E99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F3011DDC-5C2C-451D-B855-123697D4A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07402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8CC022A9-3865-421D-A8E1-6D602E06820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97B334-7248-443E-9707-A6E1E0C6E7B9}" type="slidenum">
              <a:rPr lang="fr-FR" altLang="en-US" sz="1400" smtClean="0"/>
              <a:pPr>
                <a:spcBef>
                  <a:spcPct val="0"/>
                </a:spcBef>
              </a:pPr>
              <a:t>11</a:t>
            </a:fld>
            <a:endParaRPr lang="fr-FR" altLang="en-US" sz="1400"/>
          </a:p>
        </p:txBody>
      </p:sp>
      <p:sp>
        <p:nvSpPr>
          <p:cNvPr id="7171" name="Rectangle 1">
            <a:extLst>
              <a:ext uri="{FF2B5EF4-FFF2-40B4-BE49-F238E27FC236}">
                <a16:creationId xmlns:a16="http://schemas.microsoft.com/office/drawing/2014/main" id="{BB77C5EF-03AD-4836-88B8-AD46130E99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F3011DDC-5C2C-451D-B855-123697D4A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271987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8CC022A9-3865-421D-A8E1-6D602E06820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97B334-7248-443E-9707-A6E1E0C6E7B9}" type="slidenum">
              <a:rPr lang="fr-FR" altLang="en-US" sz="1400" smtClean="0"/>
              <a:pPr>
                <a:spcBef>
                  <a:spcPct val="0"/>
                </a:spcBef>
              </a:pPr>
              <a:t>13</a:t>
            </a:fld>
            <a:endParaRPr lang="fr-FR" altLang="en-US" sz="1400"/>
          </a:p>
        </p:txBody>
      </p:sp>
      <p:sp>
        <p:nvSpPr>
          <p:cNvPr id="7171" name="Rectangle 1">
            <a:extLst>
              <a:ext uri="{FF2B5EF4-FFF2-40B4-BE49-F238E27FC236}">
                <a16:creationId xmlns:a16="http://schemas.microsoft.com/office/drawing/2014/main" id="{BB77C5EF-03AD-4836-88B8-AD46130E99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F3011DDC-5C2C-451D-B855-123697D4A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863876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8CC022A9-3865-421D-A8E1-6D602E06820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97B334-7248-443E-9707-A6E1E0C6E7B9}" type="slidenum">
              <a:rPr lang="fr-FR" altLang="en-US" sz="1400" smtClean="0"/>
              <a:pPr>
                <a:spcBef>
                  <a:spcPct val="0"/>
                </a:spcBef>
              </a:pPr>
              <a:t>14</a:t>
            </a:fld>
            <a:endParaRPr lang="fr-FR" altLang="en-US" sz="1400"/>
          </a:p>
        </p:txBody>
      </p:sp>
      <p:sp>
        <p:nvSpPr>
          <p:cNvPr id="7171" name="Rectangle 1">
            <a:extLst>
              <a:ext uri="{FF2B5EF4-FFF2-40B4-BE49-F238E27FC236}">
                <a16:creationId xmlns:a16="http://schemas.microsoft.com/office/drawing/2014/main" id="{BB77C5EF-03AD-4836-88B8-AD46130E99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F3011DDC-5C2C-451D-B855-123697D4A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91760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8CC022A9-3865-421D-A8E1-6D602E06820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97B334-7248-443E-9707-A6E1E0C6E7B9}" type="slidenum">
              <a:rPr lang="fr-FR" altLang="en-US" sz="1400" smtClean="0"/>
              <a:pPr>
                <a:spcBef>
                  <a:spcPct val="0"/>
                </a:spcBef>
              </a:pPr>
              <a:t>15</a:t>
            </a:fld>
            <a:endParaRPr lang="fr-FR" altLang="en-US" sz="1400"/>
          </a:p>
        </p:txBody>
      </p:sp>
      <p:sp>
        <p:nvSpPr>
          <p:cNvPr id="7171" name="Rectangle 1">
            <a:extLst>
              <a:ext uri="{FF2B5EF4-FFF2-40B4-BE49-F238E27FC236}">
                <a16:creationId xmlns:a16="http://schemas.microsoft.com/office/drawing/2014/main" id="{BB77C5EF-03AD-4836-88B8-AD46130E99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F3011DDC-5C2C-451D-B855-123697D4A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784978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8CC022A9-3865-421D-A8E1-6D602E06820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97B334-7248-443E-9707-A6E1E0C6E7B9}" type="slidenum">
              <a:rPr lang="fr-FR" altLang="en-US" sz="1400" smtClean="0"/>
              <a:pPr>
                <a:spcBef>
                  <a:spcPct val="0"/>
                </a:spcBef>
              </a:pPr>
              <a:t>16</a:t>
            </a:fld>
            <a:endParaRPr lang="fr-FR" altLang="en-US" sz="1400"/>
          </a:p>
        </p:txBody>
      </p:sp>
      <p:sp>
        <p:nvSpPr>
          <p:cNvPr id="7171" name="Rectangle 1">
            <a:extLst>
              <a:ext uri="{FF2B5EF4-FFF2-40B4-BE49-F238E27FC236}">
                <a16:creationId xmlns:a16="http://schemas.microsoft.com/office/drawing/2014/main" id="{BB77C5EF-03AD-4836-88B8-AD46130E99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F3011DDC-5C2C-451D-B855-123697D4A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245861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8CC022A9-3865-421D-A8E1-6D602E06820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97B334-7248-443E-9707-A6E1E0C6E7B9}" type="slidenum">
              <a:rPr lang="fr-FR" altLang="en-US" sz="1400" smtClean="0"/>
              <a:pPr>
                <a:spcBef>
                  <a:spcPct val="0"/>
                </a:spcBef>
              </a:pPr>
              <a:t>17</a:t>
            </a:fld>
            <a:endParaRPr lang="fr-FR" altLang="en-US" sz="1400"/>
          </a:p>
        </p:txBody>
      </p:sp>
      <p:sp>
        <p:nvSpPr>
          <p:cNvPr id="7171" name="Rectangle 1">
            <a:extLst>
              <a:ext uri="{FF2B5EF4-FFF2-40B4-BE49-F238E27FC236}">
                <a16:creationId xmlns:a16="http://schemas.microsoft.com/office/drawing/2014/main" id="{BB77C5EF-03AD-4836-88B8-AD46130E99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F3011DDC-5C2C-451D-B855-123697D4A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766118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8CC022A9-3865-421D-A8E1-6D602E06820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97B334-7248-443E-9707-A6E1E0C6E7B9}" type="slidenum">
              <a:rPr lang="fr-FR" altLang="en-US" sz="1400" smtClean="0"/>
              <a:pPr>
                <a:spcBef>
                  <a:spcPct val="0"/>
                </a:spcBef>
              </a:pPr>
              <a:t>18</a:t>
            </a:fld>
            <a:endParaRPr lang="fr-FR" altLang="en-US" sz="1400"/>
          </a:p>
        </p:txBody>
      </p:sp>
      <p:sp>
        <p:nvSpPr>
          <p:cNvPr id="7171" name="Rectangle 1">
            <a:extLst>
              <a:ext uri="{FF2B5EF4-FFF2-40B4-BE49-F238E27FC236}">
                <a16:creationId xmlns:a16="http://schemas.microsoft.com/office/drawing/2014/main" id="{BB77C5EF-03AD-4836-88B8-AD46130E99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F3011DDC-5C2C-451D-B855-123697D4A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4258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8CC022A9-3865-421D-A8E1-6D602E06820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97B334-7248-443E-9707-A6E1E0C6E7B9}" type="slidenum">
              <a:rPr lang="fr-FR" altLang="en-US" sz="1400" smtClean="0"/>
              <a:pPr>
                <a:spcBef>
                  <a:spcPct val="0"/>
                </a:spcBef>
              </a:pPr>
              <a:t>19</a:t>
            </a:fld>
            <a:endParaRPr lang="fr-FR" altLang="en-US" sz="1400"/>
          </a:p>
        </p:txBody>
      </p:sp>
      <p:sp>
        <p:nvSpPr>
          <p:cNvPr id="7171" name="Rectangle 1">
            <a:extLst>
              <a:ext uri="{FF2B5EF4-FFF2-40B4-BE49-F238E27FC236}">
                <a16:creationId xmlns:a16="http://schemas.microsoft.com/office/drawing/2014/main" id="{BB77C5EF-03AD-4836-88B8-AD46130E99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F3011DDC-5C2C-451D-B855-123697D4A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27842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8CC022A9-3865-421D-A8E1-6D602E06820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97B334-7248-443E-9707-A6E1E0C6E7B9}" type="slidenum">
              <a:rPr lang="fr-FR" altLang="en-US" sz="1400" smtClean="0"/>
              <a:pPr>
                <a:spcBef>
                  <a:spcPct val="0"/>
                </a:spcBef>
              </a:pPr>
              <a:t>20</a:t>
            </a:fld>
            <a:endParaRPr lang="fr-FR" altLang="en-US" sz="1400"/>
          </a:p>
        </p:txBody>
      </p:sp>
      <p:sp>
        <p:nvSpPr>
          <p:cNvPr id="7171" name="Rectangle 1">
            <a:extLst>
              <a:ext uri="{FF2B5EF4-FFF2-40B4-BE49-F238E27FC236}">
                <a16:creationId xmlns:a16="http://schemas.microsoft.com/office/drawing/2014/main" id="{BB77C5EF-03AD-4836-88B8-AD46130E99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F3011DDC-5C2C-451D-B855-123697D4A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919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8CC022A9-3865-421D-A8E1-6D602E06820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97B334-7248-443E-9707-A6E1E0C6E7B9}" type="slidenum">
              <a:rPr lang="fr-FR" altLang="en-US" sz="1400" smtClean="0"/>
              <a:pPr>
                <a:spcBef>
                  <a:spcPct val="0"/>
                </a:spcBef>
              </a:pPr>
              <a:t>2</a:t>
            </a:fld>
            <a:endParaRPr lang="fr-FR" altLang="en-US" sz="1400"/>
          </a:p>
        </p:txBody>
      </p:sp>
      <p:sp>
        <p:nvSpPr>
          <p:cNvPr id="7171" name="Rectangle 1">
            <a:extLst>
              <a:ext uri="{FF2B5EF4-FFF2-40B4-BE49-F238E27FC236}">
                <a16:creationId xmlns:a16="http://schemas.microsoft.com/office/drawing/2014/main" id="{BB77C5EF-03AD-4836-88B8-AD46130E99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F3011DDC-5C2C-451D-B855-123697D4A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>
            <a:extLst>
              <a:ext uri="{FF2B5EF4-FFF2-40B4-BE49-F238E27FC236}">
                <a16:creationId xmlns:a16="http://schemas.microsoft.com/office/drawing/2014/main" id="{2DEF7E1F-B056-4F92-9939-4C1BCDD1627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1741E1D-BE3C-4DA7-B2BD-620059D5F27B}" type="slidenum">
              <a:rPr lang="fr-FR" altLang="en-US" sz="1400" smtClean="0"/>
              <a:pPr>
                <a:spcBef>
                  <a:spcPct val="0"/>
                </a:spcBef>
              </a:pPr>
              <a:t>21</a:t>
            </a:fld>
            <a:endParaRPr lang="fr-FR" altLang="en-US" sz="1400"/>
          </a:p>
        </p:txBody>
      </p:sp>
      <p:sp>
        <p:nvSpPr>
          <p:cNvPr id="27651" name="Rectangle 1">
            <a:extLst>
              <a:ext uri="{FF2B5EF4-FFF2-40B4-BE49-F238E27FC236}">
                <a16:creationId xmlns:a16="http://schemas.microsoft.com/office/drawing/2014/main" id="{CF36D7C1-FB25-400D-9747-AE58149E1E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2" name="Rectangle 2">
            <a:extLst>
              <a:ext uri="{FF2B5EF4-FFF2-40B4-BE49-F238E27FC236}">
                <a16:creationId xmlns:a16="http://schemas.microsoft.com/office/drawing/2014/main" id="{D65C3129-A1DD-46BD-8B1D-A31FE21D58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8CC022A9-3865-421D-A8E1-6D602E06820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97B334-7248-443E-9707-A6E1E0C6E7B9}" type="slidenum">
              <a:rPr lang="fr-FR" altLang="en-US" sz="1400" smtClean="0"/>
              <a:pPr>
                <a:spcBef>
                  <a:spcPct val="0"/>
                </a:spcBef>
              </a:pPr>
              <a:t>3</a:t>
            </a:fld>
            <a:endParaRPr lang="fr-FR" altLang="en-US" sz="1400"/>
          </a:p>
        </p:txBody>
      </p:sp>
      <p:sp>
        <p:nvSpPr>
          <p:cNvPr id="7171" name="Rectangle 1">
            <a:extLst>
              <a:ext uri="{FF2B5EF4-FFF2-40B4-BE49-F238E27FC236}">
                <a16:creationId xmlns:a16="http://schemas.microsoft.com/office/drawing/2014/main" id="{BB77C5EF-03AD-4836-88B8-AD46130E99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F3011DDC-5C2C-451D-B855-123697D4A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07367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8CC022A9-3865-421D-A8E1-6D602E06820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97B334-7248-443E-9707-A6E1E0C6E7B9}" type="slidenum">
              <a:rPr lang="fr-FR" altLang="en-US" sz="1400" smtClean="0"/>
              <a:pPr>
                <a:spcBef>
                  <a:spcPct val="0"/>
                </a:spcBef>
              </a:pPr>
              <a:t>4</a:t>
            </a:fld>
            <a:endParaRPr lang="fr-FR" altLang="en-US" sz="1400"/>
          </a:p>
        </p:txBody>
      </p:sp>
      <p:sp>
        <p:nvSpPr>
          <p:cNvPr id="7171" name="Rectangle 1">
            <a:extLst>
              <a:ext uri="{FF2B5EF4-FFF2-40B4-BE49-F238E27FC236}">
                <a16:creationId xmlns:a16="http://schemas.microsoft.com/office/drawing/2014/main" id="{BB77C5EF-03AD-4836-88B8-AD46130E99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F3011DDC-5C2C-451D-B855-123697D4A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582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8CC022A9-3865-421D-A8E1-6D602E06820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97B334-7248-443E-9707-A6E1E0C6E7B9}" type="slidenum">
              <a:rPr lang="fr-FR" altLang="en-US" sz="1400" smtClean="0"/>
              <a:pPr>
                <a:spcBef>
                  <a:spcPct val="0"/>
                </a:spcBef>
              </a:pPr>
              <a:t>5</a:t>
            </a:fld>
            <a:endParaRPr lang="fr-FR" altLang="en-US" sz="1400"/>
          </a:p>
        </p:txBody>
      </p:sp>
      <p:sp>
        <p:nvSpPr>
          <p:cNvPr id="7171" name="Rectangle 1">
            <a:extLst>
              <a:ext uri="{FF2B5EF4-FFF2-40B4-BE49-F238E27FC236}">
                <a16:creationId xmlns:a16="http://schemas.microsoft.com/office/drawing/2014/main" id="{BB77C5EF-03AD-4836-88B8-AD46130E99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F3011DDC-5C2C-451D-B855-123697D4A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05933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8CC022A9-3865-421D-A8E1-6D602E06820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97B334-7248-443E-9707-A6E1E0C6E7B9}" type="slidenum">
              <a:rPr lang="fr-FR" altLang="en-US" sz="1400" smtClean="0"/>
              <a:pPr>
                <a:spcBef>
                  <a:spcPct val="0"/>
                </a:spcBef>
              </a:pPr>
              <a:t>6</a:t>
            </a:fld>
            <a:endParaRPr lang="fr-FR" altLang="en-US" sz="1400"/>
          </a:p>
        </p:txBody>
      </p:sp>
      <p:sp>
        <p:nvSpPr>
          <p:cNvPr id="7171" name="Rectangle 1">
            <a:extLst>
              <a:ext uri="{FF2B5EF4-FFF2-40B4-BE49-F238E27FC236}">
                <a16:creationId xmlns:a16="http://schemas.microsoft.com/office/drawing/2014/main" id="{BB77C5EF-03AD-4836-88B8-AD46130E99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F3011DDC-5C2C-451D-B855-123697D4A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7126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8CC022A9-3865-421D-A8E1-6D602E06820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97B334-7248-443E-9707-A6E1E0C6E7B9}" type="slidenum">
              <a:rPr lang="fr-FR" altLang="en-US" sz="1400" smtClean="0"/>
              <a:pPr>
                <a:spcBef>
                  <a:spcPct val="0"/>
                </a:spcBef>
              </a:pPr>
              <a:t>7</a:t>
            </a:fld>
            <a:endParaRPr lang="fr-FR" altLang="en-US" sz="1400"/>
          </a:p>
        </p:txBody>
      </p:sp>
      <p:sp>
        <p:nvSpPr>
          <p:cNvPr id="7171" name="Rectangle 1">
            <a:extLst>
              <a:ext uri="{FF2B5EF4-FFF2-40B4-BE49-F238E27FC236}">
                <a16:creationId xmlns:a16="http://schemas.microsoft.com/office/drawing/2014/main" id="{BB77C5EF-03AD-4836-88B8-AD46130E99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F3011DDC-5C2C-451D-B855-123697D4A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000" b="0" dirty="0">
                <a:solidFill>
                  <a:schemeClr val="tx1"/>
                </a:solidFill>
                <a:latin typeface="Gill Sans MT" panose="020B0502020104020203" pitchFamily="34" charset="0"/>
              </a:rPr>
              <a:t>1. Frontier Counties Development Council (FCDC), 2. North Rift Economic Bloc (NOREB), 3. Lake Region Economic Bloc (LREB), 4. </a:t>
            </a:r>
            <a:r>
              <a:rPr lang="en-US" sz="1000" b="0" dirty="0" err="1">
                <a:solidFill>
                  <a:schemeClr val="tx1"/>
                </a:solidFill>
                <a:latin typeface="Gill Sans MT" panose="020B0502020104020203" pitchFamily="34" charset="0"/>
              </a:rPr>
              <a:t>Jumuia</a:t>
            </a:r>
            <a:r>
              <a:rPr lang="en-US" sz="1000" b="0" dirty="0">
                <a:solidFill>
                  <a:schemeClr val="tx1"/>
                </a:solidFill>
                <a:latin typeface="Gill Sans MT" panose="020B0502020104020203" pitchFamily="34" charset="0"/>
              </a:rPr>
              <a:t> </a:t>
            </a:r>
            <a:r>
              <a:rPr lang="en-US" sz="1000" b="0" dirty="0" err="1">
                <a:solidFill>
                  <a:schemeClr val="tx1"/>
                </a:solidFill>
                <a:latin typeface="Gill Sans MT" panose="020B0502020104020203" pitchFamily="34" charset="0"/>
              </a:rPr>
              <a:t>ya</a:t>
            </a:r>
            <a:r>
              <a:rPr lang="en-US" sz="1000" b="0" dirty="0">
                <a:solidFill>
                  <a:schemeClr val="tx1"/>
                </a:solidFill>
                <a:latin typeface="Gill Sans MT" panose="020B0502020104020203" pitchFamily="34" charset="0"/>
              </a:rPr>
              <a:t> </a:t>
            </a:r>
            <a:r>
              <a:rPr lang="en-US" sz="1000" b="0" dirty="0" err="1">
                <a:solidFill>
                  <a:schemeClr val="tx1"/>
                </a:solidFill>
                <a:latin typeface="Gill Sans MT" panose="020B0502020104020203" pitchFamily="34" charset="0"/>
              </a:rPr>
              <a:t>Kaunti</a:t>
            </a:r>
            <a:r>
              <a:rPr lang="en-US" sz="1000" b="0" dirty="0">
                <a:solidFill>
                  <a:schemeClr val="tx1"/>
                </a:solidFill>
                <a:latin typeface="Gill Sans MT" panose="020B0502020104020203" pitchFamily="34" charset="0"/>
              </a:rPr>
              <a:t> za </a:t>
            </a:r>
            <a:r>
              <a:rPr lang="en-US" sz="1000" b="0" dirty="0" err="1">
                <a:solidFill>
                  <a:schemeClr val="tx1"/>
                </a:solidFill>
                <a:latin typeface="Gill Sans MT" panose="020B0502020104020203" pitchFamily="34" charset="0"/>
              </a:rPr>
              <a:t>Pwani</a:t>
            </a:r>
            <a:r>
              <a:rPr lang="en-US" sz="1000" b="0" dirty="0">
                <a:solidFill>
                  <a:schemeClr val="tx1"/>
                </a:solidFill>
                <a:latin typeface="Gill Sans MT" panose="020B0502020104020203" pitchFamily="34" charset="0"/>
              </a:rPr>
              <a:t>, 5. South-Eastern Kenya Economic Bloc &amp; 6. Mt. Kenya and </a:t>
            </a:r>
            <a:r>
              <a:rPr lang="en-US" sz="1000" b="0" dirty="0" err="1">
                <a:solidFill>
                  <a:schemeClr val="tx1"/>
                </a:solidFill>
                <a:latin typeface="Gill Sans MT" panose="020B0502020104020203" pitchFamily="34" charset="0"/>
              </a:rPr>
              <a:t>Aberdares</a:t>
            </a:r>
            <a:r>
              <a:rPr lang="en-US" sz="1000" b="0" dirty="0">
                <a:solidFill>
                  <a:schemeClr val="tx1"/>
                </a:solidFill>
                <a:latin typeface="Gill Sans MT" panose="020B0502020104020203" pitchFamily="34" charset="0"/>
              </a:rPr>
              <a:t> Region Economic Bloc</a:t>
            </a:r>
            <a:endParaRPr lang="en-US" altLang="en-US" sz="1000" b="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97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8CC022A9-3865-421D-A8E1-6D602E06820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97B334-7248-443E-9707-A6E1E0C6E7B9}" type="slidenum">
              <a:rPr lang="fr-FR" altLang="en-US" sz="1400" smtClean="0"/>
              <a:pPr>
                <a:spcBef>
                  <a:spcPct val="0"/>
                </a:spcBef>
              </a:pPr>
              <a:t>8</a:t>
            </a:fld>
            <a:endParaRPr lang="fr-FR" altLang="en-US" sz="1400"/>
          </a:p>
        </p:txBody>
      </p:sp>
      <p:sp>
        <p:nvSpPr>
          <p:cNvPr id="7171" name="Rectangle 1">
            <a:extLst>
              <a:ext uri="{FF2B5EF4-FFF2-40B4-BE49-F238E27FC236}">
                <a16:creationId xmlns:a16="http://schemas.microsoft.com/office/drawing/2014/main" id="{BB77C5EF-03AD-4836-88B8-AD46130E99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F3011DDC-5C2C-451D-B855-123697D4A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238563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8CC022A9-3865-421D-A8E1-6D602E06820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97B334-7248-443E-9707-A6E1E0C6E7B9}" type="slidenum">
              <a:rPr lang="fr-FR" altLang="en-US" sz="1400" smtClean="0"/>
              <a:pPr>
                <a:spcBef>
                  <a:spcPct val="0"/>
                </a:spcBef>
              </a:pPr>
              <a:t>9</a:t>
            </a:fld>
            <a:endParaRPr lang="fr-FR" altLang="en-US" sz="1400"/>
          </a:p>
        </p:txBody>
      </p:sp>
      <p:sp>
        <p:nvSpPr>
          <p:cNvPr id="7171" name="Rectangle 1">
            <a:extLst>
              <a:ext uri="{FF2B5EF4-FFF2-40B4-BE49-F238E27FC236}">
                <a16:creationId xmlns:a16="http://schemas.microsoft.com/office/drawing/2014/main" id="{BB77C5EF-03AD-4836-88B8-AD46130E99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F3011DDC-5C2C-451D-B855-123697D4A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dirty="0"/>
              <a:t>For each sub-indicator as well as for the composite vulnerability index, we classify areas as “much less”, “less”, more”, or “much more” vulnerable compared to the eight-region average index </a:t>
            </a:r>
          </a:p>
          <a:p>
            <a:r>
              <a:rPr lang="en-US" altLang="en-US" dirty="0"/>
              <a:t>For that purpose, we create a composite indicator that includes indicators on nutrition and food security, health infrastructure and access, and population density to measure and map vulnerability across local communities</a:t>
            </a:r>
          </a:p>
          <a:p>
            <a:r>
              <a:rPr lang="en-US" altLang="en-US" dirty="0"/>
              <a:t>The overlaying of multiple indicators provides a more nuanced picture of vulnerability at community level and allows identification of areas that would be missed if only a few factors were considered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6370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656A7D5-DD81-405F-AA41-26DCE7F52A4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DE02DC13-E218-422D-8171-EFC728AD9CD0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1E6FE-D43F-4E53-8C51-690F00C7069B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011894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3A0FFCA1-D672-4CA4-8566-E9ABFB39428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C026A97-B7A4-495D-815B-9C41DD11A5C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943ED-037F-45D8-9DDA-208AC44ABB63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747477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3050"/>
            <a:ext cx="2741613" cy="58562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3050"/>
            <a:ext cx="8077200" cy="58562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D1A99BEB-0C8F-45C5-8B64-96CDA2B8AA7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CD5FBCA-B8A7-4028-B50F-DC4519ADE11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C002A-5CE9-4473-A78F-E135E154F178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273381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1213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DC5C0D33-BA49-4490-94FC-2CF7007D389C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8EA8D5A-AC15-435D-9A1F-7B8E1447B9A3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3DF1F-3158-4E81-9F88-FEF8128CB1A9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3939258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CB499173-DC87-441C-8B8F-554D9770747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22B9CB0-EBD3-42FA-8840-82EA4A3A267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5012A-8ED3-43C0-809F-2B72B0175E1D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4740856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25B16341-50B3-4AFD-AC54-8F8F727D93A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B9A696C-34C0-41A1-AD85-890B6A0C8A4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1D213-E799-45D8-89D8-879F80BDBF32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704675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1E1E57F1-8493-4231-9640-62E2BCD4005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8533F6-B9E4-4644-94D2-86AD6A92E119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82DCE-3FEC-4AAA-A7B1-0A39A86556BC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744180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08613" cy="452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3" y="1604963"/>
            <a:ext cx="5410200" cy="452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238E23F-8E16-443D-9814-6D9DA5B9C3D0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398B164-C005-49AF-851A-E99DB9E898AC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A19A2-60AB-4F01-AACD-3903A1D8619A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453981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A584A3D5-F0CB-4AB0-9A28-21DCBC4AEEB0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0FEA6026-0F8E-4A29-B805-A11779311A3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A3AEB-4DD5-4B1A-804E-4C510C0137F4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1720894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C21F4EC-7044-4B2F-9D68-2C892BC1735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4A7DC6C-BAE1-46CB-91C8-F98D7E4F2560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3ADF5-1AFD-44A7-AB09-9380FC35322C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1305228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420B9A22-9167-4EB5-B029-C894D93D756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0702985-500E-4083-9EA2-CDE54A5A93E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27F1E-2843-4307-98F2-3DC3BB9FB4D7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501897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0AE356BF-9BE0-4B21-B53B-E02FD4C7CF1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A458575-D270-4C07-800A-B38032A1E3E0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924B5-B9DA-45C9-B0E1-91D363F8F796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5007296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6C96721D-822B-420A-89F2-868FB2D5C720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13FBFFD-C28E-4EB1-A310-73365E26298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4713F-0826-4D38-A39F-DA2808BA81E4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7440405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236A6AB-EE67-4629-8F31-36F90DB5E74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D50EDEB-C1FC-4E69-BA1A-0C3EC48E2CB7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BCDEC-2F24-43F2-84EE-E2C0BB50B3FF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2339813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4766DA9B-F5F5-4B1F-B054-9260841E3B5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791A52-94E7-455B-BA19-A030D335F4F0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D0CA2-F16A-4FC1-A490-7FB04DB1C6E7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4116461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122363"/>
            <a:ext cx="2741613" cy="50069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122363"/>
            <a:ext cx="8077200" cy="5006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604B0619-6428-4C2A-A990-18414CDB0BA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DCD599-E794-4A96-890F-D76C6020E01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518D0-5E90-4D2C-938C-0E3CEE18C839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5676576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2413" cy="23860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9D7676B-2F52-419E-B9AB-A05115A8244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61B1AE8-8C9A-440C-8C9D-5E4DD4F64DE6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F5278-038F-40A1-9991-31B2F825B222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4020649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CB846C78-9F40-4E6F-8903-B8E71CD21F4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2D1049E-D20D-4500-84DC-85E032DB3CAC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915CC-1330-4569-9D5D-D2BD4FCAE260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899519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08613" cy="452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3" y="1604963"/>
            <a:ext cx="5410200" cy="452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0783FD1-A130-44D9-A92A-46B38BC2D89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4F970C9E-1CBF-42CD-B93C-6DD7989C46D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8ECE9-CD85-42BD-976F-2529FB645AEB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578446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AF7E78F5-ECBC-4939-9E64-7AECB817DAC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5A8FB10-BDD8-4834-80E8-7AE465732387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1E1E0-56A9-472D-AE68-46772AB4A233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795479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D2FABF4D-1AF4-40EF-8D93-09D34520FAE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05D9DD3-756E-42D6-90E3-B3FDC344BA11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76E3E-50DC-46DD-9043-5EDB3F37F572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069052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FC82B73-3980-401A-8A69-5CAF0BF6144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0930C73F-E59E-4F1E-99D5-AEF430444E22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82CD7-184E-4DC0-B4E1-CB24288900BA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477858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A49EED88-0E7F-4B52-8F4E-11A6DF06F20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D9481DC8-458D-463E-AA78-A8635151DF8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55629-5D59-46A0-8CF0-C1623E5793B4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405459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AA64140B-86F6-49A0-A691-D5291874F6C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C58F962-5DEF-47B1-A0AC-77EDD4A55796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BB16F-3507-4170-9821-7E063C2039BD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123933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418B44F7-54DA-4CF7-AA8F-E40D0B0EAFD1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1613" cy="3635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n-lt"/>
                <a:cs typeface="Lucida Sans Unicode" panose="020B0602030504020204" pitchFamily="34" charset="0"/>
              </a:defRPr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1027" name="Text Box 2">
            <a:extLst>
              <a:ext uri="{FF2B5EF4-FFF2-40B4-BE49-F238E27FC236}">
                <a16:creationId xmlns:a16="http://schemas.microsoft.com/office/drawing/2014/main" id="{ADE90709-9981-48C1-81F4-EAB5D6336E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E9108C33-2D0E-4A13-AF9D-30AAF4C1CA36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1613" cy="3635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n-lt"/>
                <a:cs typeface="Lucida Sans Unicode" panose="020B0602030504020204" pitchFamily="34" charset="0"/>
              </a:defRPr>
            </a:lvl1pPr>
          </a:lstStyle>
          <a:p>
            <a:pPr>
              <a:defRPr/>
            </a:pPr>
            <a:fld id="{7803C0CB-FDF7-4979-AA8A-8211C8E2FBBC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1029" name="Rectangle 4">
            <a:extLst>
              <a:ext uri="{FF2B5EF4-FFF2-40B4-BE49-F238E27FC236}">
                <a16:creationId xmlns:a16="http://schemas.microsoft.com/office/drawing/2014/main" id="{802CA937-94A8-4386-AF99-9F884FA353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3050"/>
            <a:ext cx="1097121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Cliquez pour éditer le format du texte-titre</a:t>
            </a:r>
          </a:p>
        </p:txBody>
      </p:sp>
      <p:sp>
        <p:nvSpPr>
          <p:cNvPr id="1030" name="Rectangle 5">
            <a:extLst>
              <a:ext uri="{FF2B5EF4-FFF2-40B4-BE49-F238E27FC236}">
                <a16:creationId xmlns:a16="http://schemas.microsoft.com/office/drawing/2014/main" id="{F21B2E20-7F54-4E18-B5F0-EC720D523D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4963"/>
            <a:ext cx="109712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Cliquez pour éditer le format du plan de texte</a:t>
            </a:r>
          </a:p>
          <a:p>
            <a:pPr lvl="1"/>
            <a:r>
              <a:rPr lang="en-GB" altLang="en-US"/>
              <a:t>Second niveau de plan</a:t>
            </a:r>
          </a:p>
          <a:p>
            <a:pPr lvl="2"/>
            <a:r>
              <a:rPr lang="en-GB" altLang="en-US"/>
              <a:t>Troisième niveau de plan</a:t>
            </a:r>
          </a:p>
          <a:p>
            <a:pPr lvl="3"/>
            <a:r>
              <a:rPr lang="en-GB" altLang="en-US"/>
              <a:t>Quatrième niveau de plan</a:t>
            </a:r>
          </a:p>
          <a:p>
            <a:pPr lvl="4"/>
            <a:r>
              <a:rPr lang="en-GB" altLang="en-US"/>
              <a:t>Cinquième niveau de plan</a:t>
            </a:r>
          </a:p>
          <a:p>
            <a:pPr lvl="4"/>
            <a:r>
              <a:rPr lang="en-GB" altLang="en-US"/>
              <a:t>Sixième niveau de plan</a:t>
            </a:r>
          </a:p>
          <a:p>
            <a:pPr lvl="4"/>
            <a:r>
              <a:rPr lang="en-GB" altLang="en-US"/>
              <a:t>Septième niveau de plan</a:t>
            </a:r>
          </a:p>
          <a:p>
            <a:pPr lvl="4"/>
            <a:r>
              <a:rPr lang="en-GB" altLang="en-US"/>
              <a:t>Huitième niveau de plan</a:t>
            </a:r>
          </a:p>
          <a:p>
            <a:pPr lvl="4"/>
            <a:r>
              <a:rPr lang="en-GB" altLang="en-US"/>
              <a:t>Neuvième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 ftr="0"/>
  <p:txStyles>
    <p:titleStyle>
      <a:lvl1pPr algn="l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2pPr>
      <a:lvl3pPr algn="l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3pPr>
      <a:lvl4pPr algn="l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4pPr>
      <a:lvl5pPr algn="l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5pPr>
      <a:lvl6pPr marL="25146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6pPr>
      <a:lvl7pPr marL="29718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7pPr>
      <a:lvl8pPr marL="34290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8pPr>
      <a:lvl9pPr marL="38862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>
            <a:extLst>
              <a:ext uri="{FF2B5EF4-FFF2-40B4-BE49-F238E27FC236}">
                <a16:creationId xmlns:a16="http://schemas.microsoft.com/office/drawing/2014/main" id="{DC4A7783-917E-4FEF-A4D3-9CB7F789C2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122363"/>
            <a:ext cx="9142413" cy="238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Cliquez pour éditer le format du texte-titreClick to edit Master title style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AAEAD617-0AE9-4386-BFED-6D261F7729AE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1613" cy="3635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n-lt"/>
                <a:cs typeface="Lucida Sans Unicode" panose="020B0602030504020204" pitchFamily="34" charset="0"/>
              </a:defRPr>
            </a:lvl1pPr>
          </a:lstStyle>
          <a:p>
            <a:pPr>
              <a:defRPr/>
            </a:pPr>
            <a:r>
              <a:rPr lang="fr-FR" altLang="en-US"/>
              <a:t>24/08/2020</a:t>
            </a:r>
          </a:p>
        </p:txBody>
      </p:sp>
      <p:sp>
        <p:nvSpPr>
          <p:cNvPr id="2052" name="Text Box 3">
            <a:extLst>
              <a:ext uri="{FF2B5EF4-FFF2-40B4-BE49-F238E27FC236}">
                <a16:creationId xmlns:a16="http://schemas.microsoft.com/office/drawing/2014/main" id="{779372F3-15FC-465E-A79D-AF94F881E7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06687B4-3B21-450F-89E1-5C38F8352438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1613" cy="3635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n-lt"/>
                <a:cs typeface="Lucida Sans Unicode" panose="020B0602030504020204" pitchFamily="34" charset="0"/>
              </a:defRPr>
            </a:lvl1pPr>
          </a:lstStyle>
          <a:p>
            <a:pPr>
              <a:defRPr/>
            </a:pPr>
            <a:fld id="{EA08CE04-ED62-4416-8D38-F0E26D8B7BD3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2054" name="Rectangle 5">
            <a:extLst>
              <a:ext uri="{FF2B5EF4-FFF2-40B4-BE49-F238E27FC236}">
                <a16:creationId xmlns:a16="http://schemas.microsoft.com/office/drawing/2014/main" id="{C61B1CF5-D8B2-498E-9654-48F5CE794D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4963"/>
            <a:ext cx="109712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Cliquez pour éditer le format du plan de texte</a:t>
            </a:r>
          </a:p>
          <a:p>
            <a:pPr lvl="1"/>
            <a:r>
              <a:rPr lang="en-GB" altLang="en-US"/>
              <a:t>Second niveau de plan</a:t>
            </a:r>
          </a:p>
          <a:p>
            <a:pPr lvl="2"/>
            <a:r>
              <a:rPr lang="en-GB" altLang="en-US"/>
              <a:t>Troisième niveau de plan</a:t>
            </a:r>
          </a:p>
          <a:p>
            <a:pPr lvl="3"/>
            <a:r>
              <a:rPr lang="en-GB" altLang="en-US"/>
              <a:t>Quatrième niveau de plan</a:t>
            </a:r>
          </a:p>
          <a:p>
            <a:pPr lvl="4"/>
            <a:r>
              <a:rPr lang="en-GB" altLang="en-US"/>
              <a:t>Cinquième niveau de plan</a:t>
            </a:r>
          </a:p>
          <a:p>
            <a:pPr lvl="4"/>
            <a:r>
              <a:rPr lang="en-GB" altLang="en-US"/>
              <a:t>Sixième niveau de plan</a:t>
            </a:r>
          </a:p>
          <a:p>
            <a:pPr lvl="4"/>
            <a:r>
              <a:rPr lang="en-GB" altLang="en-US"/>
              <a:t>Septième niveau de plan</a:t>
            </a:r>
          </a:p>
          <a:p>
            <a:pPr lvl="4"/>
            <a:r>
              <a:rPr lang="en-GB" altLang="en-US"/>
              <a:t>Huitième niveau de plan</a:t>
            </a:r>
          </a:p>
          <a:p>
            <a:pPr lvl="4"/>
            <a:r>
              <a:rPr lang="en-GB" altLang="en-US"/>
              <a:t>Neuvième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/>
  <p:txStyles>
    <p:titleStyle>
      <a:lvl1pPr algn="l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2pPr>
      <a:lvl3pPr algn="l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3pPr>
      <a:lvl4pPr algn="l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4pPr>
      <a:lvl5pPr algn="l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5pPr>
      <a:lvl6pPr marL="25146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6pPr>
      <a:lvl7pPr marL="29718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7pPr>
      <a:lvl8pPr marL="34290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8pPr>
      <a:lvl9pPr marL="38862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5.png"/><Relationship Id="rId4" Type="http://schemas.openxmlformats.org/officeDocument/2006/relationships/image" Target="../media/image6.png"/><Relationship Id="rId9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7.png"/><Relationship Id="rId4" Type="http://schemas.openxmlformats.org/officeDocument/2006/relationships/image" Target="../media/image6.png"/><Relationship Id="rId9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9.png"/><Relationship Id="rId4" Type="http://schemas.openxmlformats.org/officeDocument/2006/relationships/image" Target="../media/image6.png"/><Relationship Id="rId9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.emf"/><Relationship Id="rId5" Type="http://schemas.openxmlformats.org/officeDocument/2006/relationships/image" Target="../media/image24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>
            <a:extLst>
              <a:ext uri="{FF2B5EF4-FFF2-40B4-BE49-F238E27FC236}">
                <a16:creationId xmlns:a16="http://schemas.microsoft.com/office/drawing/2014/main" id="{A512980F-FF40-45B6-9674-462484BEF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863" y="-9525"/>
            <a:ext cx="1795463" cy="686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>
            <a:extLst>
              <a:ext uri="{FF2B5EF4-FFF2-40B4-BE49-F238E27FC236}">
                <a16:creationId xmlns:a16="http://schemas.microsoft.com/office/drawing/2014/main" id="{CDFBEFE6-8EC0-4000-92E0-DA85E3932D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11300" y="1790700"/>
            <a:ext cx="2657475" cy="506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0" name="Picture 3">
            <a:extLst>
              <a:ext uri="{FF2B5EF4-FFF2-40B4-BE49-F238E27FC236}">
                <a16:creationId xmlns:a16="http://schemas.microsoft.com/office/drawing/2014/main" id="{63E6B52A-E47C-4650-BEFE-4D014342B5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3760" y="-9525"/>
            <a:ext cx="15875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1" name="Title 1">
            <a:extLst>
              <a:ext uri="{FF2B5EF4-FFF2-40B4-BE49-F238E27FC236}">
                <a16:creationId xmlns:a16="http://schemas.microsoft.com/office/drawing/2014/main" id="{15F82A09-87E3-4580-9E4F-2E4E362A6C0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524000" y="1527177"/>
            <a:ext cx="10134600" cy="1579561"/>
          </a:xfrm>
        </p:spPr>
        <p:txBody>
          <a:bodyPr/>
          <a:lstStyle/>
          <a:p>
            <a:r>
              <a:rPr lang="en-US" sz="3600" b="1" dirty="0">
                <a:solidFill>
                  <a:srgbClr val="00B0F0"/>
                </a:solidFill>
                <a:latin typeface="Gill Sans MT" panose="020B0502020104020203" pitchFamily="34" charset="0"/>
              </a:rPr>
              <a:t>Assessing community vulnerability </a:t>
            </a:r>
            <a:r>
              <a:rPr lang="en-US" sz="3600" b="1">
                <a:solidFill>
                  <a:srgbClr val="00B0F0"/>
                </a:solidFill>
                <a:latin typeface="Gill Sans MT" panose="020B0502020104020203" pitchFamily="34" charset="0"/>
              </a:rPr>
              <a:t>to COVID-19 </a:t>
            </a:r>
            <a:r>
              <a:rPr lang="en-US" sz="3600" b="1" dirty="0">
                <a:solidFill>
                  <a:srgbClr val="00B0F0"/>
                </a:solidFill>
                <a:latin typeface="Gill Sans MT" panose="020B0502020104020203" pitchFamily="34" charset="0"/>
              </a:rPr>
              <a:t>in Kenya:  A spatial outlook</a:t>
            </a:r>
            <a:endParaRPr lang="en-US" sz="3600" dirty="0">
              <a:solidFill>
                <a:srgbClr val="00B0F0"/>
              </a:solidFill>
              <a:latin typeface="Gill Sans MT" panose="020B0502020104020203" pitchFamily="34" charset="0"/>
            </a:endParaRPr>
          </a:p>
        </p:txBody>
      </p:sp>
      <p:sp>
        <p:nvSpPr>
          <p:cNvPr id="4102" name="Subtitle 2">
            <a:extLst>
              <a:ext uri="{FF2B5EF4-FFF2-40B4-BE49-F238E27FC236}">
                <a16:creationId xmlns:a16="http://schemas.microsoft.com/office/drawing/2014/main" id="{F0CB0641-D419-4E51-A170-6972DF77AAF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524000" y="3602038"/>
            <a:ext cx="9144000" cy="588962"/>
          </a:xfrm>
        </p:spPr>
        <p:txBody>
          <a:bodyPr/>
          <a:lstStyle/>
          <a:p>
            <a:pPr lvl="0">
              <a:defRPr/>
            </a:pPr>
            <a:r>
              <a:rPr 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203CCCC-C9CE-4261-988B-8E1DB8735E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8837" y="4102309"/>
            <a:ext cx="9448800" cy="1079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>
            <a:lvl1pPr marL="0" indent="0" algn="ctr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49263" rtl="0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fr-FR" altLang="en-US" b="1" dirty="0">
                <a:solidFill>
                  <a:schemeClr val="tx1"/>
                </a:solidFill>
                <a:latin typeface="Gill Sans MT" panose="020B0502020104020203" pitchFamily="34" charset="0"/>
              </a:rPr>
              <a:t>Paul Guthiga, Leonard Kirui, Joseph Karugia &amp; Mohammed Ahid</a:t>
            </a:r>
          </a:p>
          <a:p>
            <a:pPr eaLnBrk="1" hangingPunct="1"/>
            <a:r>
              <a:rPr lang="fr-FR" altLang="en-US" b="1" dirty="0">
                <a:solidFill>
                  <a:schemeClr val="tx1"/>
                </a:solidFill>
                <a:latin typeface="Gill Sans MT" panose="020B0502020104020203" pitchFamily="34" charset="0"/>
              </a:rPr>
              <a:t>April 22</a:t>
            </a:r>
            <a:r>
              <a:rPr lang="fr-FR" altLang="en-US" b="1" baseline="30000" dirty="0">
                <a:solidFill>
                  <a:schemeClr val="tx1"/>
                </a:solidFill>
                <a:latin typeface="Gill Sans MT" panose="020B0502020104020203" pitchFamily="34" charset="0"/>
              </a:rPr>
              <a:t>nd</a:t>
            </a:r>
            <a:r>
              <a:rPr lang="fr-FR" altLang="en-US" b="1" dirty="0">
                <a:solidFill>
                  <a:schemeClr val="tx1"/>
                </a:solidFill>
                <a:latin typeface="Gill Sans MT" panose="020B0502020104020203" pitchFamily="34" charset="0"/>
              </a:rPr>
              <a:t> 2021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54EEA9-2EFB-4303-9311-C7748EF7592D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7" y="5852424"/>
            <a:ext cx="31242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FB03D90-910E-43F3-BF28-0549A86ACB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4137" y="5181599"/>
            <a:ext cx="1899558" cy="166211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>
            <a:extLst>
              <a:ext uri="{FF2B5EF4-FFF2-40B4-BE49-F238E27FC236}">
                <a16:creationId xmlns:a16="http://schemas.microsoft.com/office/drawing/2014/main" id="{2FA497EF-2B57-450E-A131-8EA62B6FE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04925"/>
            <a:ext cx="1114425" cy="3952875"/>
          </a:xfrm>
          <a:prstGeom prst="rect">
            <a:avLst/>
          </a:prstGeom>
          <a:solidFill>
            <a:srgbClr val="9DC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E8540EEA-0B56-472E-BE81-696EB992B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1333500"/>
            <a:ext cx="1198563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3">
            <a:extLst>
              <a:ext uri="{FF2B5EF4-FFF2-40B4-BE49-F238E27FC236}">
                <a16:creationId xmlns:a16="http://schemas.microsoft.com/office/drawing/2014/main" id="{8814D9BD-9E12-4ECC-8942-AEE84365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6384925"/>
            <a:ext cx="3959225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id="{EEBBAA0C-0C72-4DF2-9400-86FE7752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638" y="6384925"/>
            <a:ext cx="102235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5">
            <a:extLst>
              <a:ext uri="{FF2B5EF4-FFF2-40B4-BE49-F238E27FC236}">
                <a16:creationId xmlns:a16="http://schemas.microsoft.com/office/drawing/2014/main" id="{2402A970-66D2-43E9-87E5-D0C980A6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6484938"/>
            <a:ext cx="367982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1" name="Picture 6">
            <a:extLst>
              <a:ext uri="{FF2B5EF4-FFF2-40B4-BE49-F238E27FC236}">
                <a16:creationId xmlns:a16="http://schemas.microsoft.com/office/drawing/2014/main" id="{6B8949AA-67F1-41F0-8FA1-04C1C74FA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333500"/>
            <a:ext cx="395288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>
            <a:extLst>
              <a:ext uri="{FF2B5EF4-FFF2-40B4-BE49-F238E27FC236}">
                <a16:creationId xmlns:a16="http://schemas.microsoft.com/office/drawing/2014/main" id="{41E0B021-D5BA-4987-9E2F-D20F65FD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3538" y="740"/>
            <a:ext cx="1177415" cy="1582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3" name="Title 1">
            <a:extLst>
              <a:ext uri="{FF2B5EF4-FFF2-40B4-BE49-F238E27FC236}">
                <a16:creationId xmlns:a16="http://schemas.microsoft.com/office/drawing/2014/main" id="{6DB98904-FB13-4247-AE40-0723FE63A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73050"/>
            <a:ext cx="10971213" cy="1031875"/>
          </a:xfrm>
        </p:spPr>
        <p:txBody>
          <a:bodyPr/>
          <a:lstStyle/>
          <a:p>
            <a:pPr algn="ctr" eaLnBrk="1" hangingPunct="1"/>
            <a:r>
              <a:rPr lang="en-US" altLang="en-US" sz="2800" b="1" dirty="0">
                <a:solidFill>
                  <a:srgbClr val="00B0F0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Computation of vulnerability index (3)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54" name="Content Placeholder 1">
                <a:extLst>
                  <a:ext uri="{FF2B5EF4-FFF2-40B4-BE49-F238E27FC236}">
                    <a16:creationId xmlns:a16="http://schemas.microsoft.com/office/drawing/2014/main" id="{3BF73989-620D-451E-937C-DCDCE2E315A7}"/>
                  </a:ext>
                </a:extLst>
              </p:cNvPr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1331913" y="1573536"/>
                <a:ext cx="10375900" cy="4419600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Gill Sans MT" panose="020B0502020104020203" pitchFamily="34" charset="0"/>
                  </a:rPr>
                  <a:t>And the following for indicators for which </a:t>
                </a:r>
                <a:r>
                  <a:rPr lang="en-US" sz="2400" b="1" dirty="0">
                    <a:latin typeface="Gill Sans MT" panose="020B0502020104020203" pitchFamily="34" charset="0"/>
                  </a:rPr>
                  <a:t>less is worse</a:t>
                </a:r>
                <a:r>
                  <a:rPr lang="en-US" sz="2400" dirty="0">
                    <a:latin typeface="Gill Sans MT" panose="020B0502020104020203" pitchFamily="34" charset="0"/>
                  </a:rPr>
                  <a:t>: -</a:t>
                </a:r>
              </a:p>
              <a:p>
                <a:pPr marL="0" indent="0"/>
                <a:endParaRPr lang="en-US" sz="2400" dirty="0">
                  <a:latin typeface="Gill Sans MT" panose="020B0502020104020203" pitchFamily="34" charset="0"/>
                </a:endParaRPr>
              </a:p>
              <a:p>
                <a:pPr lvl="0"/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67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𝑠𝑡𝑑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400" i="1" dirty="0">
                    <a:latin typeface="Gill Sans MT" panose="020B0502020104020203" pitchFamily="34" charset="0"/>
                  </a:rPr>
                  <a:t>	 	  		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:(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𝑀𝑢𝑐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𝑚𝑜𝑟𝑒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𝑣𝑢𝑙𝑛𝑒𝑟𝑎𝑏𝑙𝑒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latin typeface="Gill Sans MT" panose="020B0502020104020203" pitchFamily="34" charset="0"/>
                </a:endParaRP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67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𝑠𝑡𝑑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400" i="1" dirty="0">
                    <a:latin typeface="Gill Sans MT" panose="020B0502020104020203" pitchFamily="34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:(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𝑀𝑜𝑟𝑒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𝑣𝑢𝑙𝑛𝑒𝑟𝑎𝑏𝑙𝑒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latin typeface="Gill Sans MT" panose="020B0502020104020203" pitchFamily="34" charset="0"/>
                </a:endParaRP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67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𝑠𝑡𝑑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400" i="1" dirty="0">
                    <a:latin typeface="Gill Sans MT" panose="020B0502020104020203" pitchFamily="34" charset="0"/>
                  </a:rPr>
                  <a:t> 	 	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:(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𝐿𝑒𝑠𝑠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𝑣𝑢𝑙𝑛𝑒𝑟𝑎𝑏𝑙𝑒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latin typeface="Gill Sans MT" panose="020B0502020104020203" pitchFamily="34" charset="0"/>
                </a:endParaRPr>
              </a:p>
              <a:p>
                <a:pPr lvl="0"/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67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𝑠𝑡𝑑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400" i="1" dirty="0">
                    <a:latin typeface="Gill Sans MT" panose="020B0502020104020203" pitchFamily="34" charset="0"/>
                  </a:rPr>
                  <a:t> 		 		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:(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𝑀𝑢𝑐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𝑙𝑒𝑠𝑠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𝑣𝑢𝑙𝑛𝑒𝑟𝑎𝑏𝑙𝑒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latin typeface="Gill Sans MT" panose="020B0502020104020203" pitchFamily="34" charset="0"/>
                </a:endParaRPr>
              </a:p>
              <a:p>
                <a:pPr marL="457200" indent="-457200">
                  <a:lnSpc>
                    <a:spcPct val="120000"/>
                  </a:lnSpc>
                  <a:spcAft>
                    <a:spcPts val="0"/>
                  </a:spcAft>
                  <a:buFont typeface="Wingdings" panose="05000000000000000000" pitchFamily="2" charset="2"/>
                  <a:buChar char="§"/>
                  <a:defRPr/>
                </a:pPr>
                <a:endParaRPr lang="en-US" altLang="en-US" dirty="0"/>
              </a:p>
            </p:txBody>
          </p:sp>
        </mc:Choice>
        <mc:Fallback xmlns="">
          <p:sp>
            <p:nvSpPr>
              <p:cNvPr id="6154" name="Content Placeholder 1">
                <a:extLst>
                  <a:ext uri="{FF2B5EF4-FFF2-40B4-BE49-F238E27FC236}">
                    <a16:creationId xmlns:a16="http://schemas.microsoft.com/office/drawing/2014/main" id="{3BF73989-620D-451E-937C-DCDCE2E315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31913" y="1573536"/>
                <a:ext cx="10375900" cy="4419600"/>
              </a:xfrm>
              <a:blipFill>
                <a:blip r:embed="rId9"/>
                <a:stretch>
                  <a:fillRect l="-1644" t="-2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4156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>
            <a:extLst>
              <a:ext uri="{FF2B5EF4-FFF2-40B4-BE49-F238E27FC236}">
                <a16:creationId xmlns:a16="http://schemas.microsoft.com/office/drawing/2014/main" id="{2FA497EF-2B57-450E-A131-8EA62B6FE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04925"/>
            <a:ext cx="1114425" cy="3952875"/>
          </a:xfrm>
          <a:prstGeom prst="rect">
            <a:avLst/>
          </a:prstGeom>
          <a:solidFill>
            <a:srgbClr val="9DC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E8540EEA-0B56-472E-BE81-696EB992B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1333500"/>
            <a:ext cx="1198563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3">
            <a:extLst>
              <a:ext uri="{FF2B5EF4-FFF2-40B4-BE49-F238E27FC236}">
                <a16:creationId xmlns:a16="http://schemas.microsoft.com/office/drawing/2014/main" id="{8814D9BD-9E12-4ECC-8942-AEE84365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6384925"/>
            <a:ext cx="3959225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id="{EEBBAA0C-0C72-4DF2-9400-86FE7752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638" y="6384925"/>
            <a:ext cx="102235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5">
            <a:extLst>
              <a:ext uri="{FF2B5EF4-FFF2-40B4-BE49-F238E27FC236}">
                <a16:creationId xmlns:a16="http://schemas.microsoft.com/office/drawing/2014/main" id="{2402A970-66D2-43E9-87E5-D0C980A6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6484938"/>
            <a:ext cx="367982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1" name="Picture 6">
            <a:extLst>
              <a:ext uri="{FF2B5EF4-FFF2-40B4-BE49-F238E27FC236}">
                <a16:creationId xmlns:a16="http://schemas.microsoft.com/office/drawing/2014/main" id="{6B8949AA-67F1-41F0-8FA1-04C1C74FA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333500"/>
            <a:ext cx="395288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>
            <a:extLst>
              <a:ext uri="{FF2B5EF4-FFF2-40B4-BE49-F238E27FC236}">
                <a16:creationId xmlns:a16="http://schemas.microsoft.com/office/drawing/2014/main" id="{41E0B021-D5BA-4987-9E2F-D20F65FD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3538" y="740"/>
            <a:ext cx="1177415" cy="1582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3" name="Title 1">
            <a:extLst>
              <a:ext uri="{FF2B5EF4-FFF2-40B4-BE49-F238E27FC236}">
                <a16:creationId xmlns:a16="http://schemas.microsoft.com/office/drawing/2014/main" id="{6DB98904-FB13-4247-AE40-0723FE63A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73050"/>
            <a:ext cx="10971213" cy="1031875"/>
          </a:xfrm>
        </p:spPr>
        <p:txBody>
          <a:bodyPr/>
          <a:lstStyle/>
          <a:p>
            <a:pPr algn="ctr" eaLnBrk="1" hangingPunct="1"/>
            <a:r>
              <a:rPr lang="en-US" altLang="en-US" sz="2800" b="1" dirty="0">
                <a:solidFill>
                  <a:srgbClr val="00B0F0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Computation of vulnerability index (4)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54" name="Content Placeholder 1">
                <a:extLst>
                  <a:ext uri="{FF2B5EF4-FFF2-40B4-BE49-F238E27FC236}">
                    <a16:creationId xmlns:a16="http://schemas.microsoft.com/office/drawing/2014/main" id="{3BF73989-620D-451E-937C-DCDCE2E315A7}"/>
                  </a:ext>
                </a:extLst>
              </p:cNvPr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1331913" y="1573536"/>
                <a:ext cx="10375900" cy="4419600"/>
              </a:xfrm>
            </p:spPr>
            <p:txBody>
              <a:bodyPr/>
              <a:lstStyle/>
              <a:p>
                <a:pPr marL="685800"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Gill Sans MT" panose="020B0502020104020203" pitchFamily="34" charset="0"/>
                  </a:rPr>
                  <a:t>The composite vulnerability index is calculated by summing up all the indicators as follows: 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ar-AE" sz="24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𝑙𝑖𝑗𝑘</m:t>
                              </m:r>
                            </m:sub>
                          </m:sSub>
                        </m:e>
                      </m:nary>
                      <m:r>
                        <a:rPr lang="ar-AE" sz="2400" i="1">
                          <a:latin typeface="Cambria Math" panose="02040503050406030204" pitchFamily="18" charset="0"/>
                        </a:rPr>
                        <m:t>                </m:t>
                      </m:r>
                    </m:oMath>
                  </m:oMathPara>
                </a14:m>
                <a:endParaRPr lang="en-US" sz="2400" dirty="0">
                  <a:latin typeface="Gill Sans MT" panose="020B0502020104020203" pitchFamily="34" charset="0"/>
                </a:endParaRP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Gill Sans MT" panose="020B0502020104020203" pitchFamily="34" charset="0"/>
                  </a:rPr>
                  <a:t>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US" sz="2400" dirty="0">
                    <a:latin typeface="Gill Sans MT" panose="020B0502020104020203" pitchFamily="34" charset="0"/>
                  </a:rPr>
                  <a:t> represents the number of indicators included in the composite index,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𝑙𝑖𝑗𝑘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Gill Sans MT" panose="020B0502020104020203" pitchFamily="34" charset="0"/>
                  </a:rPr>
                  <a:t>the weight associated with the rank </a:t>
                </a:r>
                <a:r>
                  <a:rPr lang="en-US" sz="2400" i="1" dirty="0">
                    <a:latin typeface="Gill Sans MT" panose="020B0502020104020203" pitchFamily="34" charset="0"/>
                  </a:rPr>
                  <a:t>l </a:t>
                </a:r>
                <a:r>
                  <a:rPr lang="en-US" sz="2400" dirty="0">
                    <a:latin typeface="Gill Sans MT" panose="020B0502020104020203" pitchFamily="34" charset="0"/>
                  </a:rPr>
                  <a:t>(0, 1, 2, 3) of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p>
                  </m:oMath>
                </a14:m>
                <a:r>
                  <a:rPr lang="en-US" sz="2400" dirty="0">
                    <a:latin typeface="Gill Sans MT" panose="020B0502020104020203" pitchFamily="34" charset="0"/>
                  </a:rPr>
                  <a:t>indicator of region </a:t>
                </a:r>
                <a:r>
                  <a:rPr lang="en-US" sz="2400" i="1" dirty="0" err="1">
                    <a:latin typeface="Gill Sans MT" panose="020B0502020104020203" pitchFamily="34" charset="0"/>
                  </a:rPr>
                  <a:t>i</a:t>
                </a:r>
                <a:r>
                  <a:rPr lang="en-US" sz="2400" dirty="0">
                    <a:latin typeface="Gill Sans MT" panose="020B0502020104020203" pitchFamily="34" charset="0"/>
                  </a:rPr>
                  <a:t> in country </a:t>
                </a:r>
                <a:r>
                  <a:rPr lang="en-US" sz="2400" i="1" dirty="0">
                    <a:latin typeface="Gill Sans MT" panose="020B0502020104020203" pitchFamily="34" charset="0"/>
                  </a:rPr>
                  <a:t>j</a:t>
                </a:r>
                <a:endParaRPr lang="en-US" sz="2400" dirty="0">
                  <a:latin typeface="Gill Sans MT" panose="020B0502020104020203" pitchFamily="34" charset="0"/>
                </a:endParaRPr>
              </a:p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𝑙𝑖𝑗𝑘</m:t>
                          </m:r>
                        </m:sub>
                      </m:sSub>
                      <m:r>
                        <a:rPr lang="ar-AE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𝑖𝑗𝑘</m:t>
                              </m:r>
                            </m:sub>
                          </m:sSub>
                          <m:r>
                            <a:rPr lang="ar-AE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𝑖𝑗𝑘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latin typeface="Gill Sans MT" panose="020B0502020104020203" pitchFamily="34" charset="0"/>
                </a:endParaRPr>
              </a:p>
              <a:p>
                <a:pPr marL="457200" indent="-457200">
                  <a:lnSpc>
                    <a:spcPct val="120000"/>
                  </a:lnSpc>
                  <a:spcAft>
                    <a:spcPts val="0"/>
                  </a:spcAft>
                  <a:buFont typeface="Wingdings" panose="05000000000000000000" pitchFamily="2" charset="2"/>
                  <a:buChar char="§"/>
                  <a:defRPr/>
                </a:pPr>
                <a:endParaRPr lang="en-US" altLang="en-US" dirty="0"/>
              </a:p>
            </p:txBody>
          </p:sp>
        </mc:Choice>
        <mc:Fallback xmlns="">
          <p:sp>
            <p:nvSpPr>
              <p:cNvPr id="6154" name="Content Placeholder 1">
                <a:extLst>
                  <a:ext uri="{FF2B5EF4-FFF2-40B4-BE49-F238E27FC236}">
                    <a16:creationId xmlns:a16="http://schemas.microsoft.com/office/drawing/2014/main" id="{3BF73989-620D-451E-937C-DCDCE2E315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31913" y="1573536"/>
                <a:ext cx="10375900" cy="4419600"/>
              </a:xfrm>
              <a:blipFill>
                <a:blip r:embed="rId9"/>
                <a:stretch>
                  <a:fillRect t="-2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6809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EB956C-3673-4C7B-8A51-4A572759C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590800"/>
            <a:ext cx="10971213" cy="1600199"/>
          </a:xfrm>
        </p:spPr>
        <p:txBody>
          <a:bodyPr/>
          <a:lstStyle/>
          <a:p>
            <a:pPr algn="ctr"/>
            <a:endParaRPr lang="en-US" sz="3600" b="1" dirty="0">
              <a:solidFill>
                <a:srgbClr val="00B0F0"/>
              </a:solidFill>
              <a:latin typeface="Gill Sans MT" panose="020B0502020104020203" pitchFamily="34" charset="0"/>
            </a:endParaRPr>
          </a:p>
          <a:p>
            <a:pPr algn="ctr"/>
            <a:r>
              <a:rPr lang="en-US" sz="3600" b="1" dirty="0">
                <a:solidFill>
                  <a:srgbClr val="00B0F0"/>
                </a:solidFill>
                <a:latin typeface="Gill Sans MT" panose="020B0502020104020203" pitchFamily="34" charset="0"/>
              </a:rPr>
              <a:t>FINDINGS</a:t>
            </a:r>
            <a:endParaRPr lang="en-US" sz="3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781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>
            <a:extLst>
              <a:ext uri="{FF2B5EF4-FFF2-40B4-BE49-F238E27FC236}">
                <a16:creationId xmlns:a16="http://schemas.microsoft.com/office/drawing/2014/main" id="{2FA497EF-2B57-450E-A131-8EA62B6FE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04925"/>
            <a:ext cx="1114425" cy="3952875"/>
          </a:xfrm>
          <a:prstGeom prst="rect">
            <a:avLst/>
          </a:prstGeom>
          <a:solidFill>
            <a:srgbClr val="9DC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E8540EEA-0B56-472E-BE81-696EB992B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1333500"/>
            <a:ext cx="1198563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3">
            <a:extLst>
              <a:ext uri="{FF2B5EF4-FFF2-40B4-BE49-F238E27FC236}">
                <a16:creationId xmlns:a16="http://schemas.microsoft.com/office/drawing/2014/main" id="{8814D9BD-9E12-4ECC-8942-AEE84365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6384925"/>
            <a:ext cx="3959225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id="{EEBBAA0C-0C72-4DF2-9400-86FE7752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638" y="6384925"/>
            <a:ext cx="102235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5">
            <a:extLst>
              <a:ext uri="{FF2B5EF4-FFF2-40B4-BE49-F238E27FC236}">
                <a16:creationId xmlns:a16="http://schemas.microsoft.com/office/drawing/2014/main" id="{2402A970-66D2-43E9-87E5-D0C980A6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6484938"/>
            <a:ext cx="367982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1" name="Picture 6">
            <a:extLst>
              <a:ext uri="{FF2B5EF4-FFF2-40B4-BE49-F238E27FC236}">
                <a16:creationId xmlns:a16="http://schemas.microsoft.com/office/drawing/2014/main" id="{6B8949AA-67F1-41F0-8FA1-04C1C74FA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333500"/>
            <a:ext cx="395288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>
            <a:extLst>
              <a:ext uri="{FF2B5EF4-FFF2-40B4-BE49-F238E27FC236}">
                <a16:creationId xmlns:a16="http://schemas.microsoft.com/office/drawing/2014/main" id="{41E0B021-D5BA-4987-9E2F-D20F65FD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1550" y="0"/>
            <a:ext cx="1022350" cy="137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3" name="Title 1">
            <a:extLst>
              <a:ext uri="{FF2B5EF4-FFF2-40B4-BE49-F238E27FC236}">
                <a16:creationId xmlns:a16="http://schemas.microsoft.com/office/drawing/2014/main" id="{6DB98904-FB13-4247-AE40-0723FE63A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78115" y="-76261"/>
            <a:ext cx="9998074" cy="1374038"/>
          </a:xfrm>
        </p:spPr>
        <p:txBody>
          <a:bodyPr/>
          <a:lstStyle/>
          <a:p>
            <a:pPr algn="ctr">
              <a:defRPr/>
            </a:pPr>
            <a:br>
              <a:rPr lang="en-US" sz="2800" b="1" dirty="0">
                <a:solidFill>
                  <a:srgbClr val="FF0000"/>
                </a:solidFill>
                <a:latin typeface="Gill Sans MT" panose="020B0502020104020203" pitchFamily="34" charset="0"/>
              </a:rPr>
            </a:br>
            <a:br>
              <a:rPr lang="en-US" sz="2800" b="1" dirty="0">
                <a:solidFill>
                  <a:srgbClr val="FF0000"/>
                </a:solidFill>
                <a:latin typeface="Gill Sans MT" panose="020B0502020104020203" pitchFamily="34" charset="0"/>
              </a:rPr>
            </a:br>
            <a:br>
              <a:rPr lang="en-US" sz="2800" b="1" dirty="0">
                <a:solidFill>
                  <a:srgbClr val="FF0000"/>
                </a:solidFill>
                <a:latin typeface="Gill Sans MT" panose="020B0502020104020203" pitchFamily="34" charset="0"/>
              </a:rPr>
            </a:br>
            <a:br>
              <a:rPr lang="en-US" sz="2800" b="1" dirty="0">
                <a:solidFill>
                  <a:srgbClr val="FF0000"/>
                </a:solidFill>
                <a:latin typeface="Gill Sans MT" panose="020B0502020104020203" pitchFamily="34" charset="0"/>
              </a:rPr>
            </a:br>
            <a:r>
              <a:rPr lang="en-US" sz="2800" b="1" dirty="0">
                <a:solidFill>
                  <a:srgbClr val="00B0F0"/>
                </a:solidFill>
                <a:latin typeface="Gill Sans MT" panose="020B0502020104020203" pitchFamily="34" charset="0"/>
              </a:rPr>
              <a:t>Food and nutrition security</a:t>
            </a:r>
            <a:r>
              <a:rPr lang="en-US" sz="2800" b="1" dirty="0">
                <a:solidFill>
                  <a:srgbClr val="00B0F0"/>
                </a:solidFill>
              </a:rPr>
              <a:t> indicators </a:t>
            </a:r>
            <a:r>
              <a:rPr lang="en-US" sz="2800" b="1" dirty="0">
                <a:solidFill>
                  <a:srgbClr val="00B0F0"/>
                </a:solidFill>
                <a:latin typeface="Gill Sans MT" panose="020B0502020104020203" pitchFamily="34" charset="0"/>
              </a:rPr>
              <a:t>&amp; vulnerability to COVID-19</a:t>
            </a:r>
            <a:br>
              <a:rPr lang="en-US" sz="2800" b="1" dirty="0">
                <a:solidFill>
                  <a:srgbClr val="00B0F0"/>
                </a:solidFill>
                <a:latin typeface="Gill Sans MT" panose="020B0502020104020203" pitchFamily="34" charset="0"/>
              </a:rPr>
            </a:br>
            <a:endParaRPr lang="en-US" sz="2800" b="1" dirty="0">
              <a:solidFill>
                <a:srgbClr val="00B0F0"/>
              </a:solidFill>
              <a:latin typeface="Gill Sans MT" panose="020B0502020104020203" pitchFamily="34" charset="0"/>
            </a:endParaRP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81B7C261-0D38-4CB0-BC23-5D5200047FA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379" y="1185302"/>
            <a:ext cx="5065773" cy="377780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24DEBAD-D2EA-4E04-BF05-B3C11EF208EA}"/>
              </a:ext>
            </a:extLst>
          </p:cNvPr>
          <p:cNvSpPr txBox="1"/>
          <p:nvPr/>
        </p:nvSpPr>
        <p:spPr>
          <a:xfrm>
            <a:off x="1198563" y="4895573"/>
            <a:ext cx="1046003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latin typeface="Gill Sans MT" panose="020B0502020104020203" pitchFamily="34" charset="0"/>
              </a:rPr>
              <a:t>There is marked difference between the two nutrition and food security indicators</a:t>
            </a:r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en-US" dirty="0">
                <a:latin typeface="Gill Sans MT" panose="020B0502020104020203" pitchFamily="34" charset="0"/>
              </a:rPr>
              <a:t>Stunting in Kenya is not perfectly associated with poverty levels.</a:t>
            </a:r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en-US" dirty="0">
                <a:latin typeface="Gill Sans MT" panose="020B0502020104020203" pitchFamily="34" charset="0"/>
              </a:rPr>
              <a:t>It is influenced by a complex set of factors </a:t>
            </a:r>
            <a:r>
              <a:rPr lang="en-US" dirty="0" err="1">
                <a:latin typeface="Gill Sans MT" panose="020B0502020104020203" pitchFamily="34" charset="0"/>
              </a:rPr>
              <a:t>e.g</a:t>
            </a:r>
            <a:r>
              <a:rPr lang="en-US" dirty="0">
                <a:latin typeface="Gill Sans MT" panose="020B0502020104020203" pitchFamily="34" charset="0"/>
              </a:rPr>
              <a:t> such as dietary diversity, feeding and caregiving practices, access to adequate sanitation and disease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A5E155B-E1D1-4E92-84D6-7E392E4E4CAF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185302"/>
            <a:ext cx="4959350" cy="34628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8720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>
            <a:extLst>
              <a:ext uri="{FF2B5EF4-FFF2-40B4-BE49-F238E27FC236}">
                <a16:creationId xmlns:a16="http://schemas.microsoft.com/office/drawing/2014/main" id="{2FA497EF-2B57-450E-A131-8EA62B6FE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04925"/>
            <a:ext cx="1114425" cy="3952875"/>
          </a:xfrm>
          <a:prstGeom prst="rect">
            <a:avLst/>
          </a:prstGeom>
          <a:solidFill>
            <a:srgbClr val="9DC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E8540EEA-0B56-472E-BE81-696EB992B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1333500"/>
            <a:ext cx="1198563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3">
            <a:extLst>
              <a:ext uri="{FF2B5EF4-FFF2-40B4-BE49-F238E27FC236}">
                <a16:creationId xmlns:a16="http://schemas.microsoft.com/office/drawing/2014/main" id="{8814D9BD-9E12-4ECC-8942-AEE84365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6384925"/>
            <a:ext cx="3959225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id="{EEBBAA0C-0C72-4DF2-9400-86FE7752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638" y="6384925"/>
            <a:ext cx="102235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5">
            <a:extLst>
              <a:ext uri="{FF2B5EF4-FFF2-40B4-BE49-F238E27FC236}">
                <a16:creationId xmlns:a16="http://schemas.microsoft.com/office/drawing/2014/main" id="{2402A970-66D2-43E9-87E5-D0C980A6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6484938"/>
            <a:ext cx="367982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1" name="Picture 6">
            <a:extLst>
              <a:ext uri="{FF2B5EF4-FFF2-40B4-BE49-F238E27FC236}">
                <a16:creationId xmlns:a16="http://schemas.microsoft.com/office/drawing/2014/main" id="{6B8949AA-67F1-41F0-8FA1-04C1C74FA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333500"/>
            <a:ext cx="395288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>
            <a:extLst>
              <a:ext uri="{FF2B5EF4-FFF2-40B4-BE49-F238E27FC236}">
                <a16:creationId xmlns:a16="http://schemas.microsoft.com/office/drawing/2014/main" id="{41E0B021-D5BA-4987-9E2F-D20F65FD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1550" y="0"/>
            <a:ext cx="1022350" cy="137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3" name="Title 1">
            <a:extLst>
              <a:ext uri="{FF2B5EF4-FFF2-40B4-BE49-F238E27FC236}">
                <a16:creationId xmlns:a16="http://schemas.microsoft.com/office/drawing/2014/main" id="{6DB98904-FB13-4247-AE40-0723FE63A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00944" y="236738"/>
            <a:ext cx="9790112" cy="805864"/>
          </a:xfrm>
        </p:spPr>
        <p:txBody>
          <a:bodyPr/>
          <a:lstStyle/>
          <a:p>
            <a:pPr algn="ctr">
              <a:defRPr/>
            </a:pPr>
            <a:r>
              <a:rPr lang="en-US" sz="2800" b="1" dirty="0">
                <a:solidFill>
                  <a:srgbClr val="00B0F0"/>
                </a:solidFill>
              </a:rPr>
              <a:t>Health infrastructure and access indicators </a:t>
            </a:r>
            <a:r>
              <a:rPr lang="en-US" sz="2800" b="1" dirty="0">
                <a:solidFill>
                  <a:srgbClr val="00B0F0"/>
                </a:solidFill>
                <a:latin typeface="Gill Sans MT" panose="020B0502020104020203" pitchFamily="34" charset="0"/>
              </a:rPr>
              <a:t>&amp; vulnerability to COVID-19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0F60EED2-9D4D-4221-9CEB-C10E7959706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501" y="1265418"/>
            <a:ext cx="6042947" cy="383998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D528C45-AE65-4603-8B00-6B5442683FD1}"/>
              </a:ext>
            </a:extLst>
          </p:cNvPr>
          <p:cNvSpPr txBox="1"/>
          <p:nvPr/>
        </p:nvSpPr>
        <p:spPr>
          <a:xfrm>
            <a:off x="1326638" y="5019455"/>
            <a:ext cx="9848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Gill Sans MT" panose="020B0502020104020203" pitchFamily="34" charset="0"/>
              </a:rPr>
              <a:t>Similar trends in the regions for the two indicators, high rates in North Eastern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9009E7C-862B-4548-8785-2F3B8D282A67}"/>
              </a:ext>
            </a:extLst>
          </p:cNvPr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238380"/>
            <a:ext cx="5430837" cy="37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53734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>
            <a:extLst>
              <a:ext uri="{FF2B5EF4-FFF2-40B4-BE49-F238E27FC236}">
                <a16:creationId xmlns:a16="http://schemas.microsoft.com/office/drawing/2014/main" id="{2FA497EF-2B57-450E-A131-8EA62B6FE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04925"/>
            <a:ext cx="1114425" cy="3952875"/>
          </a:xfrm>
          <a:prstGeom prst="rect">
            <a:avLst/>
          </a:prstGeom>
          <a:solidFill>
            <a:srgbClr val="9DC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E8540EEA-0B56-472E-BE81-696EB992B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1333500"/>
            <a:ext cx="1198563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3">
            <a:extLst>
              <a:ext uri="{FF2B5EF4-FFF2-40B4-BE49-F238E27FC236}">
                <a16:creationId xmlns:a16="http://schemas.microsoft.com/office/drawing/2014/main" id="{8814D9BD-9E12-4ECC-8942-AEE84365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6384925"/>
            <a:ext cx="3959225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id="{EEBBAA0C-0C72-4DF2-9400-86FE7752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638" y="6384925"/>
            <a:ext cx="102235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5">
            <a:extLst>
              <a:ext uri="{FF2B5EF4-FFF2-40B4-BE49-F238E27FC236}">
                <a16:creationId xmlns:a16="http://schemas.microsoft.com/office/drawing/2014/main" id="{2402A970-66D2-43E9-87E5-D0C980A6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6484938"/>
            <a:ext cx="367982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1" name="Picture 6">
            <a:extLst>
              <a:ext uri="{FF2B5EF4-FFF2-40B4-BE49-F238E27FC236}">
                <a16:creationId xmlns:a16="http://schemas.microsoft.com/office/drawing/2014/main" id="{6B8949AA-67F1-41F0-8FA1-04C1C74FA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333500"/>
            <a:ext cx="395288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>
            <a:extLst>
              <a:ext uri="{FF2B5EF4-FFF2-40B4-BE49-F238E27FC236}">
                <a16:creationId xmlns:a16="http://schemas.microsoft.com/office/drawing/2014/main" id="{41E0B021-D5BA-4987-9E2F-D20F65FD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1550" y="0"/>
            <a:ext cx="1022350" cy="137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3" name="Title 1">
            <a:extLst>
              <a:ext uri="{FF2B5EF4-FFF2-40B4-BE49-F238E27FC236}">
                <a16:creationId xmlns:a16="http://schemas.microsoft.com/office/drawing/2014/main" id="{6DB98904-FB13-4247-AE40-0723FE63A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55918" y="197464"/>
            <a:ext cx="10217150" cy="990599"/>
          </a:xfrm>
        </p:spPr>
        <p:txBody>
          <a:bodyPr/>
          <a:lstStyle/>
          <a:p>
            <a:r>
              <a:rPr lang="en-US" sz="2800" b="1" dirty="0">
                <a:solidFill>
                  <a:srgbClr val="00B0F0"/>
                </a:solidFill>
                <a:latin typeface="Gill Sans MT" panose="020B0502020104020203" pitchFamily="34" charset="0"/>
              </a:rPr>
              <a:t>Disease burden indicators &amp; vulnerability to COVID-19</a:t>
            </a:r>
            <a:endParaRPr lang="en-US" sz="2800" dirty="0">
              <a:solidFill>
                <a:srgbClr val="00B0F0"/>
              </a:solidFill>
              <a:latin typeface="Gill Sans MT" panose="020B0502020104020203" pitchFamily="34" charset="0"/>
            </a:endParaRP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85DC6E13-2662-446E-8DEA-FA4BC00B19F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440" y="1304924"/>
            <a:ext cx="5503916" cy="39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3A29B1-4BEF-4F4E-8D1C-DE80A3D16AED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493" y="1304925"/>
            <a:ext cx="5167925" cy="39528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E252007-F06B-4413-9AFF-1EFC10213267}"/>
              </a:ext>
            </a:extLst>
          </p:cNvPr>
          <p:cNvSpPr/>
          <p:nvPr/>
        </p:nvSpPr>
        <p:spPr>
          <a:xfrm>
            <a:off x="1152525" y="5120157"/>
            <a:ext cx="106231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latin typeface="Gill Sans MT" panose="020B0502020104020203" pitchFamily="34" charset="0"/>
              </a:rPr>
              <a:t>North Eastern region shows remarkable difference for the two indicators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latin typeface="Gill Sans MT" panose="020B05020201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latin typeface="Gill Sans MT" panose="020B0502020104020203" pitchFamily="34" charset="0"/>
              </a:rPr>
              <a:t>The region has a much higher level of vulnerability to severity of contagion and consequences of COVID-19, but it is much less vulnerable with respect to the prevalence of diabetes </a:t>
            </a:r>
          </a:p>
        </p:txBody>
      </p:sp>
    </p:spTree>
    <p:extLst>
      <p:ext uri="{BB962C8B-B14F-4D97-AF65-F5344CB8AC3E}">
        <p14:creationId xmlns:p14="http://schemas.microsoft.com/office/powerpoint/2010/main" val="15024216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>
            <a:extLst>
              <a:ext uri="{FF2B5EF4-FFF2-40B4-BE49-F238E27FC236}">
                <a16:creationId xmlns:a16="http://schemas.microsoft.com/office/drawing/2014/main" id="{2FA497EF-2B57-450E-A131-8EA62B6FE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04925"/>
            <a:ext cx="1114425" cy="3952875"/>
          </a:xfrm>
          <a:prstGeom prst="rect">
            <a:avLst/>
          </a:prstGeom>
          <a:solidFill>
            <a:srgbClr val="9DC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E8540EEA-0B56-472E-BE81-696EB992B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1333500"/>
            <a:ext cx="1198563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3">
            <a:extLst>
              <a:ext uri="{FF2B5EF4-FFF2-40B4-BE49-F238E27FC236}">
                <a16:creationId xmlns:a16="http://schemas.microsoft.com/office/drawing/2014/main" id="{8814D9BD-9E12-4ECC-8942-AEE84365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6384925"/>
            <a:ext cx="3959225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id="{EEBBAA0C-0C72-4DF2-9400-86FE7752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638" y="6384925"/>
            <a:ext cx="102235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5">
            <a:extLst>
              <a:ext uri="{FF2B5EF4-FFF2-40B4-BE49-F238E27FC236}">
                <a16:creationId xmlns:a16="http://schemas.microsoft.com/office/drawing/2014/main" id="{2402A970-66D2-43E9-87E5-D0C980A6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6484938"/>
            <a:ext cx="367982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1" name="Picture 6">
            <a:extLst>
              <a:ext uri="{FF2B5EF4-FFF2-40B4-BE49-F238E27FC236}">
                <a16:creationId xmlns:a16="http://schemas.microsoft.com/office/drawing/2014/main" id="{6B8949AA-67F1-41F0-8FA1-04C1C74FA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333500"/>
            <a:ext cx="395288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>
            <a:extLst>
              <a:ext uri="{FF2B5EF4-FFF2-40B4-BE49-F238E27FC236}">
                <a16:creationId xmlns:a16="http://schemas.microsoft.com/office/drawing/2014/main" id="{41E0B021-D5BA-4987-9E2F-D20F65FD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1550" y="0"/>
            <a:ext cx="1022350" cy="137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3" name="Title 1">
            <a:extLst>
              <a:ext uri="{FF2B5EF4-FFF2-40B4-BE49-F238E27FC236}">
                <a16:creationId xmlns:a16="http://schemas.microsoft.com/office/drawing/2014/main" id="{6DB98904-FB13-4247-AE40-0723FE63A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00944" y="199827"/>
            <a:ext cx="9790112" cy="882064"/>
          </a:xfrm>
        </p:spPr>
        <p:txBody>
          <a:bodyPr/>
          <a:lstStyle/>
          <a:p>
            <a:pPr algn="ctr">
              <a:defRPr/>
            </a:pPr>
            <a:r>
              <a:rPr lang="en-US" sz="2800" b="1" dirty="0">
                <a:solidFill>
                  <a:srgbClr val="00B0F0"/>
                </a:solidFill>
                <a:latin typeface="Gill Sans MT" panose="020B0502020104020203" pitchFamily="34" charset="0"/>
              </a:rPr>
              <a:t>Demographic structures &amp; vulnerability to COVID-19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1D65B6D4-99C9-4A88-8F1C-0565464CE2A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258" y="1374038"/>
            <a:ext cx="5350187" cy="384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B1FAFF-0E2F-489C-8338-1A70CDD07BA5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445" y="1455175"/>
            <a:ext cx="5286276" cy="376611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15D5BB8-62C7-4E8B-8E9F-94770EDED8BF}"/>
              </a:ext>
            </a:extLst>
          </p:cNvPr>
          <p:cNvSpPr/>
          <p:nvPr/>
        </p:nvSpPr>
        <p:spPr>
          <a:xfrm>
            <a:off x="1114425" y="5141387"/>
            <a:ext cx="108489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latin typeface="Gill Sans MT" panose="020B05020201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Central, Nyanza, Western and Nairobi regions are much more vulnerable to severity of contagion and consequences of COVID-19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latin typeface="Gill Sans MT" panose="020B05020201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latin typeface="Gill Sans MT" panose="020B0502020104020203" pitchFamily="34" charset="0"/>
              </a:rPr>
              <a:t>The rest of the regions are less vulnerable due to low population density</a:t>
            </a:r>
          </a:p>
        </p:txBody>
      </p:sp>
    </p:spTree>
    <p:extLst>
      <p:ext uri="{BB962C8B-B14F-4D97-AF65-F5344CB8AC3E}">
        <p14:creationId xmlns:p14="http://schemas.microsoft.com/office/powerpoint/2010/main" val="40675891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>
            <a:extLst>
              <a:ext uri="{FF2B5EF4-FFF2-40B4-BE49-F238E27FC236}">
                <a16:creationId xmlns:a16="http://schemas.microsoft.com/office/drawing/2014/main" id="{2FA497EF-2B57-450E-A131-8EA62B6FE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04925"/>
            <a:ext cx="1114425" cy="3952875"/>
          </a:xfrm>
          <a:prstGeom prst="rect">
            <a:avLst/>
          </a:prstGeom>
          <a:solidFill>
            <a:srgbClr val="9DC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E8540EEA-0B56-472E-BE81-696EB992B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1333500"/>
            <a:ext cx="1198563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3">
            <a:extLst>
              <a:ext uri="{FF2B5EF4-FFF2-40B4-BE49-F238E27FC236}">
                <a16:creationId xmlns:a16="http://schemas.microsoft.com/office/drawing/2014/main" id="{8814D9BD-9E12-4ECC-8942-AEE84365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6384925"/>
            <a:ext cx="3959225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id="{EEBBAA0C-0C72-4DF2-9400-86FE7752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638" y="6384925"/>
            <a:ext cx="102235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5">
            <a:extLst>
              <a:ext uri="{FF2B5EF4-FFF2-40B4-BE49-F238E27FC236}">
                <a16:creationId xmlns:a16="http://schemas.microsoft.com/office/drawing/2014/main" id="{2402A970-66D2-43E9-87E5-D0C980A6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6484938"/>
            <a:ext cx="367982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1" name="Picture 6">
            <a:extLst>
              <a:ext uri="{FF2B5EF4-FFF2-40B4-BE49-F238E27FC236}">
                <a16:creationId xmlns:a16="http://schemas.microsoft.com/office/drawing/2014/main" id="{6B8949AA-67F1-41F0-8FA1-04C1C74FA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333500"/>
            <a:ext cx="395288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>
            <a:extLst>
              <a:ext uri="{FF2B5EF4-FFF2-40B4-BE49-F238E27FC236}">
                <a16:creationId xmlns:a16="http://schemas.microsoft.com/office/drawing/2014/main" id="{41E0B021-D5BA-4987-9E2F-D20F65FD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1550" y="0"/>
            <a:ext cx="1022350" cy="137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3" name="Title 1">
            <a:extLst>
              <a:ext uri="{FF2B5EF4-FFF2-40B4-BE49-F238E27FC236}">
                <a16:creationId xmlns:a16="http://schemas.microsoft.com/office/drawing/2014/main" id="{6DB98904-FB13-4247-AE40-0723FE63A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5100" y="171081"/>
            <a:ext cx="11031538" cy="743319"/>
          </a:xfrm>
        </p:spPr>
        <p:txBody>
          <a:bodyPr/>
          <a:lstStyle/>
          <a:p>
            <a:pPr algn="ctr"/>
            <a:r>
              <a:rPr lang="en-US" sz="3200" b="1" dirty="0">
                <a:solidFill>
                  <a:srgbClr val="00B0F0"/>
                </a:solidFill>
                <a:latin typeface="Gill Sans MT" panose="020B0502020104020203" pitchFamily="34" charset="0"/>
              </a:rPr>
              <a:t>Overall patterns of vulnerability to COVID-19</a:t>
            </a:r>
            <a:endParaRPr lang="en-US" sz="3200" dirty="0">
              <a:solidFill>
                <a:srgbClr val="00B0F0"/>
              </a:solidFill>
              <a:latin typeface="Gill Sans MT" panose="020B0502020104020203" pitchFamily="34" charset="0"/>
            </a:endParaRP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6458720-8D18-488D-A235-037AE5AF2D2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550" y="989832"/>
            <a:ext cx="7010400" cy="370998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5DD01D-8D63-4695-BA9D-E4E5430A8010}"/>
              </a:ext>
            </a:extLst>
          </p:cNvPr>
          <p:cNvSpPr txBox="1"/>
          <p:nvPr/>
        </p:nvSpPr>
        <p:spPr>
          <a:xfrm>
            <a:off x="1297448" y="4652111"/>
            <a:ext cx="104521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Gill Sans MT" panose="020B0502020104020203" pitchFamily="34" charset="0"/>
              </a:rPr>
              <a:t>Vulnerability is highest in Western region, followed by Nyanza and North-Eastern regions.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Gill Sans MT" panose="020B05020201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Gill Sans MT" panose="020B0502020104020203" pitchFamily="34" charset="0"/>
              </a:rPr>
              <a:t>Rift Valley, Eastern and Coast are less vulnerable </a:t>
            </a:r>
          </a:p>
          <a:p>
            <a:endParaRPr lang="en-US" sz="2000" dirty="0">
              <a:latin typeface="Gill Sans MT" panose="020B05020201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latin typeface="Gill Sans MT" panose="020B0502020104020203" pitchFamily="34" charset="0"/>
              </a:rPr>
              <a:t>Lowest-vulnerability areas - central part of the country and Nairobi </a:t>
            </a:r>
          </a:p>
        </p:txBody>
      </p:sp>
    </p:spTree>
    <p:extLst>
      <p:ext uri="{BB962C8B-B14F-4D97-AF65-F5344CB8AC3E}">
        <p14:creationId xmlns:p14="http://schemas.microsoft.com/office/powerpoint/2010/main" val="15876642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>
            <a:extLst>
              <a:ext uri="{FF2B5EF4-FFF2-40B4-BE49-F238E27FC236}">
                <a16:creationId xmlns:a16="http://schemas.microsoft.com/office/drawing/2014/main" id="{2FA497EF-2B57-450E-A131-8EA62B6FE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04925"/>
            <a:ext cx="1114425" cy="3952875"/>
          </a:xfrm>
          <a:prstGeom prst="rect">
            <a:avLst/>
          </a:prstGeom>
          <a:solidFill>
            <a:srgbClr val="9DC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E8540EEA-0B56-472E-BE81-696EB992B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1333500"/>
            <a:ext cx="1198563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3">
            <a:extLst>
              <a:ext uri="{FF2B5EF4-FFF2-40B4-BE49-F238E27FC236}">
                <a16:creationId xmlns:a16="http://schemas.microsoft.com/office/drawing/2014/main" id="{8814D9BD-9E12-4ECC-8942-AEE84365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6384925"/>
            <a:ext cx="3959225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id="{EEBBAA0C-0C72-4DF2-9400-86FE7752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638" y="6384925"/>
            <a:ext cx="102235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5">
            <a:extLst>
              <a:ext uri="{FF2B5EF4-FFF2-40B4-BE49-F238E27FC236}">
                <a16:creationId xmlns:a16="http://schemas.microsoft.com/office/drawing/2014/main" id="{2402A970-66D2-43E9-87E5-D0C980A6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6484938"/>
            <a:ext cx="367982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1" name="Picture 6">
            <a:extLst>
              <a:ext uri="{FF2B5EF4-FFF2-40B4-BE49-F238E27FC236}">
                <a16:creationId xmlns:a16="http://schemas.microsoft.com/office/drawing/2014/main" id="{6B8949AA-67F1-41F0-8FA1-04C1C74FA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333500"/>
            <a:ext cx="395288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>
            <a:extLst>
              <a:ext uri="{FF2B5EF4-FFF2-40B4-BE49-F238E27FC236}">
                <a16:creationId xmlns:a16="http://schemas.microsoft.com/office/drawing/2014/main" id="{41E0B021-D5BA-4987-9E2F-D20F65FD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3371" y="18473"/>
            <a:ext cx="1377102" cy="18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3" name="Title 1">
            <a:extLst>
              <a:ext uri="{FF2B5EF4-FFF2-40B4-BE49-F238E27FC236}">
                <a16:creationId xmlns:a16="http://schemas.microsoft.com/office/drawing/2014/main" id="{6DB98904-FB13-4247-AE40-0723FE63A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69587" y="423351"/>
            <a:ext cx="8848725" cy="764640"/>
          </a:xfrm>
        </p:spPr>
        <p:txBody>
          <a:bodyPr/>
          <a:lstStyle/>
          <a:p>
            <a:pPr algn="ctr" eaLnBrk="1" hangingPunct="1"/>
            <a:r>
              <a:rPr lang="en-US" altLang="en-US" sz="2000" b="1" cap="all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en-US" sz="2800" b="1" cap="all" dirty="0">
                <a:solidFill>
                  <a:srgbClr val="00B0F0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conclusions (1)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F3B6F9-62AF-48B7-902C-999B07E62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4426" y="1676400"/>
            <a:ext cx="10204450" cy="4469220"/>
          </a:xfrm>
        </p:spPr>
        <p:txBody>
          <a:bodyPr/>
          <a:lstStyle/>
          <a:p>
            <a:pPr marL="800100" indent="-457200" algn="just">
              <a:buFont typeface="Wingdings" panose="05000000000000000000" pitchFamily="2" charset="2"/>
              <a:buChar char="§"/>
            </a:pPr>
            <a:r>
              <a:rPr lang="en-US" dirty="0">
                <a:latin typeface="Gill Sans MT" panose="020B0502020104020203" pitchFamily="34" charset="0"/>
              </a:rPr>
              <a:t>Examined the vulnerability of eight regions: -</a:t>
            </a:r>
          </a:p>
          <a:p>
            <a:pPr marL="1200150" lvl="1" indent="-457200" algn="just">
              <a:buFont typeface="Wingdings" panose="05000000000000000000" pitchFamily="2" charset="2"/>
              <a:buChar char="§"/>
            </a:pPr>
            <a:r>
              <a:rPr lang="en-US" dirty="0">
                <a:latin typeface="Gill Sans MT" panose="020B0502020104020203" pitchFamily="34" charset="0"/>
              </a:rPr>
              <a:t>With respect to existing food and nutrition security, health infrastructure and access, health outcomes, and population density and demographic structure</a:t>
            </a:r>
          </a:p>
          <a:p>
            <a:pPr lvl="1" indent="0" algn="just"/>
            <a:endParaRPr lang="en-US" dirty="0">
              <a:latin typeface="Gill Sans MT" panose="020B0502020104020203" pitchFamily="34" charset="0"/>
            </a:endParaRPr>
          </a:p>
          <a:p>
            <a:pPr marL="800100" indent="-457200" algn="just">
              <a:buFont typeface="Wingdings" panose="05000000000000000000" pitchFamily="2" charset="2"/>
              <a:buChar char="§"/>
            </a:pPr>
            <a:r>
              <a:rPr lang="en-US" dirty="0">
                <a:latin typeface="Gill Sans MT" panose="020B0502020104020203" pitchFamily="34" charset="0"/>
              </a:rPr>
              <a:t>The vulnerability indices revealed widespread inequalities across the regions of Kenya</a:t>
            </a:r>
          </a:p>
          <a:p>
            <a:pPr marL="800100" indent="-457200" algn="just">
              <a:buFont typeface="Wingdings" panose="05000000000000000000" pitchFamily="2" charset="2"/>
              <a:buChar char="§"/>
            </a:pPr>
            <a:endParaRPr lang="en-US" dirty="0">
              <a:latin typeface="Gill Sans MT" panose="020B0502020104020203" pitchFamily="34" charset="0"/>
            </a:endParaRPr>
          </a:p>
          <a:p>
            <a:pPr marL="800100" indent="-457200" algn="just">
              <a:buFont typeface="Wingdings" panose="05000000000000000000" pitchFamily="2" charset="2"/>
              <a:buChar char="§"/>
            </a:pPr>
            <a:r>
              <a:rPr lang="en-US" dirty="0">
                <a:latin typeface="Gill Sans MT" panose="020B0502020104020203" pitchFamily="34" charset="0"/>
              </a:rPr>
              <a:t>These factors are likely to raise the probability for a location to suffer more severe effects from shocks of Covid-19 pandemic</a:t>
            </a:r>
          </a:p>
        </p:txBody>
      </p:sp>
    </p:spTree>
    <p:extLst>
      <p:ext uri="{BB962C8B-B14F-4D97-AF65-F5344CB8AC3E}">
        <p14:creationId xmlns:p14="http://schemas.microsoft.com/office/powerpoint/2010/main" val="11219225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>
            <a:extLst>
              <a:ext uri="{FF2B5EF4-FFF2-40B4-BE49-F238E27FC236}">
                <a16:creationId xmlns:a16="http://schemas.microsoft.com/office/drawing/2014/main" id="{2FA497EF-2B57-450E-A131-8EA62B6FE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04925"/>
            <a:ext cx="1114425" cy="3952875"/>
          </a:xfrm>
          <a:prstGeom prst="rect">
            <a:avLst/>
          </a:prstGeom>
          <a:solidFill>
            <a:srgbClr val="9DC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E8540EEA-0B56-472E-BE81-696EB992B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1333500"/>
            <a:ext cx="1198563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3">
            <a:extLst>
              <a:ext uri="{FF2B5EF4-FFF2-40B4-BE49-F238E27FC236}">
                <a16:creationId xmlns:a16="http://schemas.microsoft.com/office/drawing/2014/main" id="{8814D9BD-9E12-4ECC-8942-AEE84365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6384925"/>
            <a:ext cx="3959225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id="{EEBBAA0C-0C72-4DF2-9400-86FE7752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638" y="6384925"/>
            <a:ext cx="102235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5">
            <a:extLst>
              <a:ext uri="{FF2B5EF4-FFF2-40B4-BE49-F238E27FC236}">
                <a16:creationId xmlns:a16="http://schemas.microsoft.com/office/drawing/2014/main" id="{2402A970-66D2-43E9-87E5-D0C980A6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6484938"/>
            <a:ext cx="367982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1" name="Picture 6">
            <a:extLst>
              <a:ext uri="{FF2B5EF4-FFF2-40B4-BE49-F238E27FC236}">
                <a16:creationId xmlns:a16="http://schemas.microsoft.com/office/drawing/2014/main" id="{6B8949AA-67F1-41F0-8FA1-04C1C74FA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333500"/>
            <a:ext cx="395288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>
            <a:extLst>
              <a:ext uri="{FF2B5EF4-FFF2-40B4-BE49-F238E27FC236}">
                <a16:creationId xmlns:a16="http://schemas.microsoft.com/office/drawing/2014/main" id="{41E0B021-D5BA-4987-9E2F-D20F65FD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3371" y="18473"/>
            <a:ext cx="1377102" cy="18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3" name="Title 1">
            <a:extLst>
              <a:ext uri="{FF2B5EF4-FFF2-40B4-BE49-F238E27FC236}">
                <a16:creationId xmlns:a16="http://schemas.microsoft.com/office/drawing/2014/main" id="{6DB98904-FB13-4247-AE40-0723FE63A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47800" y="712530"/>
            <a:ext cx="8848725" cy="764640"/>
          </a:xfrm>
        </p:spPr>
        <p:txBody>
          <a:bodyPr/>
          <a:lstStyle/>
          <a:p>
            <a:pPr algn="ctr" eaLnBrk="1" hangingPunct="1"/>
            <a:r>
              <a:rPr lang="en-US" altLang="en-US" sz="2000" b="1" cap="all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en-US" sz="2800" b="1" cap="all" dirty="0">
                <a:solidFill>
                  <a:srgbClr val="00B0F0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conclusions (2)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F3B6F9-62AF-48B7-902C-999B07E62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8262" y="1766483"/>
            <a:ext cx="10091738" cy="4100917"/>
          </a:xfrm>
        </p:spPr>
        <p:txBody>
          <a:bodyPr/>
          <a:lstStyle/>
          <a:p>
            <a:pPr marL="685800" algn="just">
              <a:buFont typeface="Wingdings" panose="05000000000000000000" pitchFamily="2" charset="2"/>
              <a:buChar char="§"/>
            </a:pPr>
            <a:r>
              <a:rPr lang="en-US" dirty="0">
                <a:latin typeface="Gill Sans MT" panose="020B0502020104020203" pitchFamily="34" charset="0"/>
              </a:rPr>
              <a:t>More susceptible regions to infections and spread - northern, western and eastern parts </a:t>
            </a:r>
          </a:p>
          <a:p>
            <a:pPr marL="1085850" lvl="1" algn="just">
              <a:buFont typeface="Wingdings" panose="05000000000000000000" pitchFamily="2" charset="2"/>
              <a:buChar char="§"/>
            </a:pPr>
            <a:r>
              <a:rPr lang="en-US" dirty="0">
                <a:latin typeface="Gill Sans MT" panose="020B0502020104020203" pitchFamily="34" charset="0"/>
              </a:rPr>
              <a:t>They have poor access to food, constrained access to health infrastructure, and have poor health outcomes</a:t>
            </a:r>
          </a:p>
          <a:p>
            <a:pPr indent="0" algn="just"/>
            <a:endParaRPr lang="en-US" dirty="0">
              <a:latin typeface="Gill Sans MT" panose="020B0502020104020203" pitchFamily="34" charset="0"/>
            </a:endParaRPr>
          </a:p>
          <a:p>
            <a:pPr marL="685800" algn="just">
              <a:buFont typeface="Wingdings" panose="05000000000000000000" pitchFamily="2" charset="2"/>
              <a:buChar char="§"/>
            </a:pPr>
            <a:r>
              <a:rPr lang="en-US" dirty="0">
                <a:latin typeface="Gill Sans MT" panose="020B0502020104020203" pitchFamily="34" charset="0"/>
              </a:rPr>
              <a:t>The least vulnerable regions are mainly located in the central parts of Kenya and Nairobi</a:t>
            </a:r>
            <a:endParaRPr lang="fr-FR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1118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>
            <a:extLst>
              <a:ext uri="{FF2B5EF4-FFF2-40B4-BE49-F238E27FC236}">
                <a16:creationId xmlns:a16="http://schemas.microsoft.com/office/drawing/2014/main" id="{2FA497EF-2B57-450E-A131-8EA62B6FE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04925"/>
            <a:ext cx="1114425" cy="3952875"/>
          </a:xfrm>
          <a:prstGeom prst="rect">
            <a:avLst/>
          </a:prstGeom>
          <a:solidFill>
            <a:srgbClr val="9DC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E8540EEA-0B56-472E-BE81-696EB992B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1333500"/>
            <a:ext cx="1198563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3">
            <a:extLst>
              <a:ext uri="{FF2B5EF4-FFF2-40B4-BE49-F238E27FC236}">
                <a16:creationId xmlns:a16="http://schemas.microsoft.com/office/drawing/2014/main" id="{8814D9BD-9E12-4ECC-8942-AEE84365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6384925"/>
            <a:ext cx="3959225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id="{EEBBAA0C-0C72-4DF2-9400-86FE7752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638" y="6384925"/>
            <a:ext cx="102235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5">
            <a:extLst>
              <a:ext uri="{FF2B5EF4-FFF2-40B4-BE49-F238E27FC236}">
                <a16:creationId xmlns:a16="http://schemas.microsoft.com/office/drawing/2014/main" id="{2402A970-66D2-43E9-87E5-D0C980A6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6484938"/>
            <a:ext cx="367982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1" name="Picture 6">
            <a:extLst>
              <a:ext uri="{FF2B5EF4-FFF2-40B4-BE49-F238E27FC236}">
                <a16:creationId xmlns:a16="http://schemas.microsoft.com/office/drawing/2014/main" id="{6B8949AA-67F1-41F0-8FA1-04C1C74FA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333500"/>
            <a:ext cx="395288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>
            <a:extLst>
              <a:ext uri="{FF2B5EF4-FFF2-40B4-BE49-F238E27FC236}">
                <a16:creationId xmlns:a16="http://schemas.microsoft.com/office/drawing/2014/main" id="{41E0B021-D5BA-4987-9E2F-D20F65FD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1302" y="0"/>
            <a:ext cx="1203325" cy="1617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3" name="Title 1">
            <a:extLst>
              <a:ext uri="{FF2B5EF4-FFF2-40B4-BE49-F238E27FC236}">
                <a16:creationId xmlns:a16="http://schemas.microsoft.com/office/drawing/2014/main" id="{6DB98904-FB13-4247-AE40-0723FE63A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73051"/>
            <a:ext cx="10971213" cy="946150"/>
          </a:xfrm>
        </p:spPr>
        <p:txBody>
          <a:bodyPr/>
          <a:lstStyle/>
          <a:p>
            <a:pPr algn="ctr" eaLnBrk="1" hangingPunct="1"/>
            <a:r>
              <a:rPr lang="en-US" altLang="en-US" sz="2800" b="1" dirty="0">
                <a:solidFill>
                  <a:srgbClr val="00B0F0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OUTLINE</a:t>
            </a:r>
          </a:p>
        </p:txBody>
      </p:sp>
      <p:sp>
        <p:nvSpPr>
          <p:cNvPr id="6154" name="Content Placeholder 1">
            <a:extLst>
              <a:ext uri="{FF2B5EF4-FFF2-40B4-BE49-F238E27FC236}">
                <a16:creationId xmlns:a16="http://schemas.microsoft.com/office/drawing/2014/main" id="{3BF73989-620D-451E-937C-DCDCE2E315A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82700" y="1454946"/>
            <a:ext cx="10298113" cy="4979986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en-NG" dirty="0">
                <a:solidFill>
                  <a:schemeClr val="tx1"/>
                </a:solidFill>
                <a:latin typeface="Gill Sans MT" panose="020B0502020104020203" pitchFamily="34" charset="0"/>
              </a:rPr>
              <a:t>Introduction</a:t>
            </a:r>
            <a:endParaRPr lang="en-US" dirty="0">
              <a:solidFill>
                <a:schemeClr val="tx1"/>
              </a:solidFill>
              <a:latin typeface="Gill Sans MT" panose="020B0502020104020203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chemeClr val="tx1"/>
                </a:solidFill>
                <a:latin typeface="Gill Sans MT" panose="020B0502020104020203" pitchFamily="34" charset="0"/>
              </a:rPr>
              <a:t>Methodology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chemeClr val="tx1"/>
                </a:solidFill>
                <a:latin typeface="Gill Sans MT" panose="020B0502020104020203" pitchFamily="34" charset="0"/>
              </a:rPr>
              <a:t>Findings</a:t>
            </a:r>
            <a:endParaRPr lang="en-ZA" dirty="0">
              <a:solidFill>
                <a:schemeClr val="tx1"/>
              </a:solidFill>
              <a:latin typeface="Gill Sans MT" panose="020B0502020104020203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chemeClr val="tx1"/>
                </a:solidFill>
                <a:latin typeface="Gill Sans MT" panose="020B0502020104020203" pitchFamily="34" charset="0"/>
              </a:rPr>
              <a:t>Conclusions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chemeClr val="tx1"/>
                </a:solidFill>
                <a:latin typeface="Gill Sans MT" panose="020B0502020104020203" pitchFamily="34" charset="0"/>
              </a:rPr>
              <a:t>Implications</a:t>
            </a:r>
          </a:p>
          <a:p>
            <a:endParaRPr lang="en-US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>
            <a:extLst>
              <a:ext uri="{FF2B5EF4-FFF2-40B4-BE49-F238E27FC236}">
                <a16:creationId xmlns:a16="http://schemas.microsoft.com/office/drawing/2014/main" id="{2FA497EF-2B57-450E-A131-8EA62B6FE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04925"/>
            <a:ext cx="1114425" cy="3952875"/>
          </a:xfrm>
          <a:prstGeom prst="rect">
            <a:avLst/>
          </a:prstGeom>
          <a:solidFill>
            <a:srgbClr val="9DC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E8540EEA-0B56-472E-BE81-696EB992B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1333500"/>
            <a:ext cx="1198563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3">
            <a:extLst>
              <a:ext uri="{FF2B5EF4-FFF2-40B4-BE49-F238E27FC236}">
                <a16:creationId xmlns:a16="http://schemas.microsoft.com/office/drawing/2014/main" id="{8814D9BD-9E12-4ECC-8942-AEE84365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6384925"/>
            <a:ext cx="3959225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id="{EEBBAA0C-0C72-4DF2-9400-86FE7752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638" y="6384925"/>
            <a:ext cx="102235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5">
            <a:extLst>
              <a:ext uri="{FF2B5EF4-FFF2-40B4-BE49-F238E27FC236}">
                <a16:creationId xmlns:a16="http://schemas.microsoft.com/office/drawing/2014/main" id="{2402A970-66D2-43E9-87E5-D0C980A6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6484938"/>
            <a:ext cx="367982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1" name="Picture 6">
            <a:extLst>
              <a:ext uri="{FF2B5EF4-FFF2-40B4-BE49-F238E27FC236}">
                <a16:creationId xmlns:a16="http://schemas.microsoft.com/office/drawing/2014/main" id="{6B8949AA-67F1-41F0-8FA1-04C1C74FA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333500"/>
            <a:ext cx="395288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>
            <a:extLst>
              <a:ext uri="{FF2B5EF4-FFF2-40B4-BE49-F238E27FC236}">
                <a16:creationId xmlns:a16="http://schemas.microsoft.com/office/drawing/2014/main" id="{41E0B021-D5BA-4987-9E2F-D20F65FD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3371" y="18473"/>
            <a:ext cx="1377102" cy="18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3" name="Title 1">
            <a:extLst>
              <a:ext uri="{FF2B5EF4-FFF2-40B4-BE49-F238E27FC236}">
                <a16:creationId xmlns:a16="http://schemas.microsoft.com/office/drawing/2014/main" id="{6DB98904-FB13-4247-AE40-0723FE63A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71637" y="540285"/>
            <a:ext cx="8848725" cy="764640"/>
          </a:xfrm>
        </p:spPr>
        <p:txBody>
          <a:bodyPr/>
          <a:lstStyle/>
          <a:p>
            <a:pPr algn="ctr" eaLnBrk="1" hangingPunct="1"/>
            <a:r>
              <a:rPr lang="en-US" altLang="en-US" sz="2800" b="1" cap="all" dirty="0">
                <a:solidFill>
                  <a:srgbClr val="00B0F0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IMPLICATIONS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F3B6F9-62AF-48B7-902C-999B07E62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8262" y="1500341"/>
            <a:ext cx="9980613" cy="4817374"/>
          </a:xfrm>
        </p:spPr>
        <p:txBody>
          <a:bodyPr/>
          <a:lstStyle/>
          <a:p>
            <a:pPr marL="685800">
              <a:buFont typeface="Wingdings" panose="05000000000000000000" pitchFamily="2" charset="2"/>
              <a:buChar char="§"/>
            </a:pPr>
            <a:r>
              <a:rPr lang="en-US" dirty="0">
                <a:latin typeface="Gill Sans MT" panose="020B0502020104020203" pitchFamily="34" charset="0"/>
              </a:rPr>
              <a:t>For government of Kenya and other stakeholders:</a:t>
            </a:r>
          </a:p>
          <a:p>
            <a:pPr marL="1485900" lvl="2">
              <a:buFont typeface="Wingdings" panose="05000000000000000000" pitchFamily="2" charset="2"/>
              <a:buChar char="§"/>
            </a:pPr>
            <a:r>
              <a:rPr lang="en-US" sz="2400" dirty="0">
                <a:latin typeface="Gill Sans MT" panose="020B0502020104020203" pitchFamily="34" charset="0"/>
              </a:rPr>
              <a:t>Information useful to guide and inform their interventions spatially in the short term </a:t>
            </a:r>
          </a:p>
          <a:p>
            <a:pPr marL="1257300" lvl="2" indent="0"/>
            <a:endParaRPr lang="en-US" sz="2400" dirty="0">
              <a:latin typeface="Gill Sans MT" panose="020B0502020104020203" pitchFamily="34" charset="0"/>
            </a:endParaRPr>
          </a:p>
          <a:p>
            <a:pPr marL="685800">
              <a:buFont typeface="Wingdings" panose="05000000000000000000" pitchFamily="2" charset="2"/>
              <a:buChar char="§"/>
            </a:pPr>
            <a:r>
              <a:rPr lang="en-US" dirty="0">
                <a:latin typeface="Gill Sans MT" panose="020B0502020104020203" pitchFamily="34" charset="0"/>
              </a:rPr>
              <a:t>There is a need to reduce inequalities in the longer term, beyond the current COVID-19 pandemic</a:t>
            </a:r>
          </a:p>
          <a:p>
            <a:pPr marL="1485900" lvl="2">
              <a:buFont typeface="Wingdings" panose="05000000000000000000" pitchFamily="2" charset="2"/>
              <a:buChar char="§"/>
            </a:pPr>
            <a:r>
              <a:rPr lang="en-US" dirty="0">
                <a:latin typeface="Gill Sans MT" panose="020B0502020104020203" pitchFamily="34" charset="0"/>
              </a:rPr>
              <a:t> </a:t>
            </a:r>
            <a:r>
              <a:rPr lang="en-US" sz="2400" dirty="0">
                <a:latin typeface="Gill Sans MT" panose="020B0502020104020203" pitchFamily="34" charset="0"/>
              </a:rPr>
              <a:t>Preparation for future pandemics and other health shocks that are inevitable</a:t>
            </a:r>
          </a:p>
          <a:p>
            <a:pPr marL="1485900" lvl="2">
              <a:buFont typeface="Wingdings" panose="05000000000000000000" pitchFamily="2" charset="2"/>
              <a:buChar char="§"/>
            </a:pPr>
            <a:r>
              <a:rPr lang="en-US" sz="2400" dirty="0">
                <a:latin typeface="Gill Sans MT" panose="020B0502020104020203" pitchFamily="34" charset="0"/>
              </a:rPr>
              <a:t>Implement policies that reduce vulnerability to such shocks in the future</a:t>
            </a:r>
          </a:p>
          <a:p>
            <a:pPr marL="1257300" lvl="2" indent="0"/>
            <a:endParaRPr lang="en-US" sz="24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7688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>
            <a:extLst>
              <a:ext uri="{FF2B5EF4-FFF2-40B4-BE49-F238E27FC236}">
                <a16:creationId xmlns:a16="http://schemas.microsoft.com/office/drawing/2014/main" id="{23E2222B-B5AF-49FF-8439-AE6E7057B7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627" name="Picture 2">
            <a:extLst>
              <a:ext uri="{FF2B5EF4-FFF2-40B4-BE49-F238E27FC236}">
                <a16:creationId xmlns:a16="http://schemas.microsoft.com/office/drawing/2014/main" id="{790603A2-3A80-4267-BE68-48177606C3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350" y="6253163"/>
            <a:ext cx="3959225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628" name="Picture 3">
            <a:extLst>
              <a:ext uri="{FF2B5EF4-FFF2-40B4-BE49-F238E27FC236}">
                <a16:creationId xmlns:a16="http://schemas.microsoft.com/office/drawing/2014/main" id="{16324570-40F1-487B-A099-F679FCBA68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225" y="6621463"/>
            <a:ext cx="4681538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29" name="Rectangle 4">
            <a:extLst>
              <a:ext uri="{FF2B5EF4-FFF2-40B4-BE49-F238E27FC236}">
                <a16:creationId xmlns:a16="http://schemas.microsoft.com/office/drawing/2014/main" id="{8B9AF1D7-20C6-45DE-835F-76FC2B5FB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2057400"/>
            <a:ext cx="7620000" cy="374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lnSpc>
                <a:spcPct val="92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2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2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2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2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</a:pPr>
            <a:r>
              <a:rPr lang="fr-FR" altLang="en-US" sz="12000" b="1" dirty="0" err="1">
                <a:latin typeface="Chathura" charset="0"/>
              </a:rPr>
              <a:t>Thank</a:t>
            </a:r>
            <a:r>
              <a:rPr lang="fr-FR" altLang="en-US" sz="12000" b="1" dirty="0">
                <a:latin typeface="Chathura" charset="0"/>
              </a:rPr>
              <a:t> You</a:t>
            </a:r>
          </a:p>
        </p:txBody>
      </p:sp>
      <p:pic>
        <p:nvPicPr>
          <p:cNvPr id="26630" name="Picture 5">
            <a:extLst>
              <a:ext uri="{FF2B5EF4-FFF2-40B4-BE49-F238E27FC236}">
                <a16:creationId xmlns:a16="http://schemas.microsoft.com/office/drawing/2014/main" id="{B11379D5-CBB1-4752-B8CA-3B3977AFE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2613" y="7938"/>
            <a:ext cx="3671888" cy="685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>
            <a:extLst>
              <a:ext uri="{FF2B5EF4-FFF2-40B4-BE49-F238E27FC236}">
                <a16:creationId xmlns:a16="http://schemas.microsoft.com/office/drawing/2014/main" id="{2FA497EF-2B57-450E-A131-8EA62B6FE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04925"/>
            <a:ext cx="1114425" cy="3952875"/>
          </a:xfrm>
          <a:prstGeom prst="rect">
            <a:avLst/>
          </a:prstGeom>
          <a:solidFill>
            <a:srgbClr val="9DC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E8540EEA-0B56-472E-BE81-696EB992B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1333500"/>
            <a:ext cx="1198563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3">
            <a:extLst>
              <a:ext uri="{FF2B5EF4-FFF2-40B4-BE49-F238E27FC236}">
                <a16:creationId xmlns:a16="http://schemas.microsoft.com/office/drawing/2014/main" id="{8814D9BD-9E12-4ECC-8942-AEE84365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6384925"/>
            <a:ext cx="3959225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id="{EEBBAA0C-0C72-4DF2-9400-86FE7752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638" y="6384925"/>
            <a:ext cx="102235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5">
            <a:extLst>
              <a:ext uri="{FF2B5EF4-FFF2-40B4-BE49-F238E27FC236}">
                <a16:creationId xmlns:a16="http://schemas.microsoft.com/office/drawing/2014/main" id="{2402A970-66D2-43E9-87E5-D0C980A6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6484938"/>
            <a:ext cx="367982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1" name="Picture 6">
            <a:extLst>
              <a:ext uri="{FF2B5EF4-FFF2-40B4-BE49-F238E27FC236}">
                <a16:creationId xmlns:a16="http://schemas.microsoft.com/office/drawing/2014/main" id="{6B8949AA-67F1-41F0-8FA1-04C1C74FA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333500"/>
            <a:ext cx="395288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>
            <a:extLst>
              <a:ext uri="{FF2B5EF4-FFF2-40B4-BE49-F238E27FC236}">
                <a16:creationId xmlns:a16="http://schemas.microsoft.com/office/drawing/2014/main" id="{41E0B021-D5BA-4987-9E2F-D20F65FD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1302" y="0"/>
            <a:ext cx="1203325" cy="1617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3" name="Title 1">
            <a:extLst>
              <a:ext uri="{FF2B5EF4-FFF2-40B4-BE49-F238E27FC236}">
                <a16:creationId xmlns:a16="http://schemas.microsoft.com/office/drawing/2014/main" id="{6DB98904-FB13-4247-AE40-0723FE63A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95375" y="2482850"/>
            <a:ext cx="10971213" cy="946150"/>
          </a:xfrm>
        </p:spPr>
        <p:txBody>
          <a:bodyPr/>
          <a:lstStyle/>
          <a:p>
            <a:pPr algn="ctr" eaLnBrk="1" hangingPunct="1"/>
            <a:r>
              <a:rPr lang="en-US" altLang="en-US" sz="3600" b="1" dirty="0">
                <a:solidFill>
                  <a:srgbClr val="00B0F0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9849114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>
            <a:extLst>
              <a:ext uri="{FF2B5EF4-FFF2-40B4-BE49-F238E27FC236}">
                <a16:creationId xmlns:a16="http://schemas.microsoft.com/office/drawing/2014/main" id="{2FA497EF-2B57-450E-A131-8EA62B6FE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04925"/>
            <a:ext cx="1114425" cy="3952875"/>
          </a:xfrm>
          <a:prstGeom prst="rect">
            <a:avLst/>
          </a:prstGeom>
          <a:solidFill>
            <a:srgbClr val="9DC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E8540EEA-0B56-472E-BE81-696EB992B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1333500"/>
            <a:ext cx="1198563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3">
            <a:extLst>
              <a:ext uri="{FF2B5EF4-FFF2-40B4-BE49-F238E27FC236}">
                <a16:creationId xmlns:a16="http://schemas.microsoft.com/office/drawing/2014/main" id="{8814D9BD-9E12-4ECC-8942-AEE84365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6384925"/>
            <a:ext cx="3959225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id="{EEBBAA0C-0C72-4DF2-9400-86FE7752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638" y="6384925"/>
            <a:ext cx="102235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5">
            <a:extLst>
              <a:ext uri="{FF2B5EF4-FFF2-40B4-BE49-F238E27FC236}">
                <a16:creationId xmlns:a16="http://schemas.microsoft.com/office/drawing/2014/main" id="{2402A970-66D2-43E9-87E5-D0C980A6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6484938"/>
            <a:ext cx="367982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1" name="Picture 6">
            <a:extLst>
              <a:ext uri="{FF2B5EF4-FFF2-40B4-BE49-F238E27FC236}">
                <a16:creationId xmlns:a16="http://schemas.microsoft.com/office/drawing/2014/main" id="{6B8949AA-67F1-41F0-8FA1-04C1C74FA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9" y="1370012"/>
            <a:ext cx="395288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>
            <a:extLst>
              <a:ext uri="{FF2B5EF4-FFF2-40B4-BE49-F238E27FC236}">
                <a16:creationId xmlns:a16="http://schemas.microsoft.com/office/drawing/2014/main" id="{41E0B021-D5BA-4987-9E2F-D20F65FD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5257" y="0"/>
            <a:ext cx="1177415" cy="1582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3" name="Title 1">
            <a:extLst>
              <a:ext uri="{FF2B5EF4-FFF2-40B4-BE49-F238E27FC236}">
                <a16:creationId xmlns:a16="http://schemas.microsoft.com/office/drawing/2014/main" id="{6DB98904-FB13-4247-AE40-0723FE63A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73051"/>
            <a:ext cx="10971213" cy="869950"/>
          </a:xfrm>
        </p:spPr>
        <p:txBody>
          <a:bodyPr/>
          <a:lstStyle/>
          <a:p>
            <a:pPr algn="ctr" eaLnBrk="1" hangingPunct="1"/>
            <a:r>
              <a:rPr lang="en-US" altLang="en-US" sz="2800" b="1" cap="all" dirty="0">
                <a:solidFill>
                  <a:srgbClr val="00B0F0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I</a:t>
            </a:r>
            <a:r>
              <a:rPr lang="en-US" altLang="en-US" sz="2800" b="1" dirty="0">
                <a:solidFill>
                  <a:srgbClr val="00B0F0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ntroduction (1)</a:t>
            </a:r>
            <a:endParaRPr lang="en-US" altLang="en-US" sz="2800" b="1" cap="all" dirty="0">
              <a:solidFill>
                <a:srgbClr val="00B0F0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</p:txBody>
      </p:sp>
      <p:sp>
        <p:nvSpPr>
          <p:cNvPr id="6154" name="Content Placeholder 1">
            <a:extLst>
              <a:ext uri="{FF2B5EF4-FFF2-40B4-BE49-F238E27FC236}">
                <a16:creationId xmlns:a16="http://schemas.microsoft.com/office/drawing/2014/main" id="{3BF73989-620D-451E-937C-DCDCE2E315A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98562" y="1416052"/>
            <a:ext cx="10764837" cy="4959348"/>
          </a:xfrm>
        </p:spPr>
        <p:txBody>
          <a:bodyPr/>
          <a:lstStyle/>
          <a:p>
            <a:pPr marL="457200" indent="-4572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Gill Sans MT" panose="020B0502020104020203" pitchFamily="34" charset="0"/>
              </a:rPr>
              <a:t>Disease and disaster governance have gained urgency as a public policy concern</a:t>
            </a:r>
          </a:p>
          <a:p>
            <a:pPr marL="1257300" lvl="2" indent="-4572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latin typeface="Gill Sans MT" panose="020B0502020104020203" pitchFamily="34" charset="0"/>
              </a:rPr>
              <a:t>Especially since the emergence of the novel coronavirus disease (COVID-19)</a:t>
            </a:r>
          </a:p>
          <a:p>
            <a:pPr marL="800100" lvl="2" indent="0">
              <a:lnSpc>
                <a:spcPct val="120000"/>
              </a:lnSpc>
              <a:spcAft>
                <a:spcPts val="0"/>
              </a:spcAft>
              <a:defRPr/>
            </a:pPr>
            <a:endParaRPr lang="en-US" sz="2000" dirty="0">
              <a:latin typeface="Gill Sans MT" panose="020B0502020104020203" pitchFamily="34" charset="0"/>
            </a:endParaRPr>
          </a:p>
          <a:p>
            <a:pPr marL="457200" indent="-4572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Gill Sans MT" panose="020B0502020104020203" pitchFamily="34" charset="0"/>
              </a:rPr>
              <a:t>COVID-19 pandemic has spread worldwide and affected individuals, communities &amp; national and global economy</a:t>
            </a:r>
          </a:p>
          <a:p>
            <a:pPr marL="457200" indent="-4572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US" sz="2400" dirty="0">
              <a:latin typeface="Gill Sans MT" panose="020B0502020104020203" pitchFamily="34" charset="0"/>
            </a:endParaRPr>
          </a:p>
          <a:p>
            <a:pPr marL="457200" indent="-4572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Gill Sans MT" panose="020B0502020104020203" pitchFamily="34" charset="0"/>
              </a:rPr>
              <a:t>Effective and efficient response to this pandemic requires resources be directed to the most vulnerable sections and areas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defRPr/>
            </a:pPr>
            <a:endParaRPr lang="en-US" sz="2400" dirty="0">
              <a:latin typeface="Gill Sans MT" panose="020B0502020104020203" pitchFamily="34" charset="0"/>
            </a:endParaRPr>
          </a:p>
          <a:p>
            <a:pPr marL="457200" indent="-4572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Gill Sans MT" panose="020B0502020104020203" pitchFamily="34" charset="0"/>
              </a:rPr>
              <a:t>To be effective and efficient such response must be informed by data and evidence</a:t>
            </a:r>
            <a:endParaRPr lang="en-US" altLang="en-US" sz="24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3066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>
            <a:extLst>
              <a:ext uri="{FF2B5EF4-FFF2-40B4-BE49-F238E27FC236}">
                <a16:creationId xmlns:a16="http://schemas.microsoft.com/office/drawing/2014/main" id="{2FA497EF-2B57-450E-A131-8EA62B6FE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04925"/>
            <a:ext cx="1114425" cy="3952875"/>
          </a:xfrm>
          <a:prstGeom prst="rect">
            <a:avLst/>
          </a:prstGeom>
          <a:solidFill>
            <a:srgbClr val="9DC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E8540EEA-0B56-472E-BE81-696EB992B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1333500"/>
            <a:ext cx="1198563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3">
            <a:extLst>
              <a:ext uri="{FF2B5EF4-FFF2-40B4-BE49-F238E27FC236}">
                <a16:creationId xmlns:a16="http://schemas.microsoft.com/office/drawing/2014/main" id="{8814D9BD-9E12-4ECC-8942-AEE84365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6384925"/>
            <a:ext cx="3959225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id="{EEBBAA0C-0C72-4DF2-9400-86FE7752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638" y="6384925"/>
            <a:ext cx="102235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5">
            <a:extLst>
              <a:ext uri="{FF2B5EF4-FFF2-40B4-BE49-F238E27FC236}">
                <a16:creationId xmlns:a16="http://schemas.microsoft.com/office/drawing/2014/main" id="{2402A970-66D2-43E9-87E5-D0C980A6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6484938"/>
            <a:ext cx="367982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1" name="Picture 6">
            <a:extLst>
              <a:ext uri="{FF2B5EF4-FFF2-40B4-BE49-F238E27FC236}">
                <a16:creationId xmlns:a16="http://schemas.microsoft.com/office/drawing/2014/main" id="{6B8949AA-67F1-41F0-8FA1-04C1C74FA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333500"/>
            <a:ext cx="395288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>
            <a:extLst>
              <a:ext uri="{FF2B5EF4-FFF2-40B4-BE49-F238E27FC236}">
                <a16:creationId xmlns:a16="http://schemas.microsoft.com/office/drawing/2014/main" id="{41E0B021-D5BA-4987-9E2F-D20F65FD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5257" y="0"/>
            <a:ext cx="1177415" cy="1582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3" name="Title 1">
            <a:extLst>
              <a:ext uri="{FF2B5EF4-FFF2-40B4-BE49-F238E27FC236}">
                <a16:creationId xmlns:a16="http://schemas.microsoft.com/office/drawing/2014/main" id="{6DB98904-FB13-4247-AE40-0723FE63A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73051"/>
            <a:ext cx="10355657" cy="641349"/>
          </a:xfrm>
        </p:spPr>
        <p:txBody>
          <a:bodyPr/>
          <a:lstStyle/>
          <a:p>
            <a:pPr algn="ctr" eaLnBrk="1" hangingPunct="1"/>
            <a:r>
              <a:rPr lang="en-US" altLang="en-US" sz="2800" b="1" cap="all" dirty="0">
                <a:solidFill>
                  <a:srgbClr val="00B0F0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I</a:t>
            </a:r>
            <a:r>
              <a:rPr lang="en-US" altLang="en-US" sz="2800" b="1" dirty="0">
                <a:solidFill>
                  <a:srgbClr val="00B0F0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ntroduction (2)</a:t>
            </a:r>
            <a:endParaRPr lang="en-US" altLang="en-US" sz="2800" b="1" cap="all" dirty="0">
              <a:solidFill>
                <a:srgbClr val="00B0F0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</p:txBody>
      </p:sp>
      <p:sp>
        <p:nvSpPr>
          <p:cNvPr id="6154" name="Content Placeholder 1">
            <a:extLst>
              <a:ext uri="{FF2B5EF4-FFF2-40B4-BE49-F238E27FC236}">
                <a16:creationId xmlns:a16="http://schemas.microsoft.com/office/drawing/2014/main" id="{3BF73989-620D-451E-937C-DCDCE2E315A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44297" y="1230316"/>
            <a:ext cx="10355656" cy="5354633"/>
          </a:xfrm>
        </p:spPr>
        <p:txBody>
          <a:bodyPr/>
          <a:lstStyle/>
          <a:p>
            <a:pPr marL="457200" indent="-4572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Gill Sans MT" panose="020B0502020104020203" pitchFamily="34" charset="0"/>
              </a:rPr>
              <a:t>Due to limited resources - prioritize the most vulnerable communities where the effects of the pandemic are likely to be proportionately more devastating </a:t>
            </a:r>
          </a:p>
          <a:p>
            <a:pPr marL="457200" indent="-4572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US" sz="2400" dirty="0">
              <a:latin typeface="Gill Sans MT" panose="020B0502020104020203" pitchFamily="34" charset="0"/>
            </a:endParaRPr>
          </a:p>
          <a:p>
            <a:pPr marL="1257300" lvl="2" indent="-3429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000" b="1" i="1" dirty="0">
                <a:latin typeface="Gill Sans MT" panose="020B0502020104020203" pitchFamily="34" charset="0"/>
              </a:rPr>
              <a:t>Vulnerability</a:t>
            </a:r>
            <a:r>
              <a:rPr lang="en-US" sz="2000" i="1" dirty="0">
                <a:latin typeface="Gill Sans MT" panose="020B0502020104020203" pitchFamily="34" charset="0"/>
              </a:rPr>
              <a:t> is defined as  the propensity of an area to be exposed to the spread of Covid-19 combined with limited capacity to control the it and care for infected people, as well as high exposure to negative food security impacts</a:t>
            </a:r>
          </a:p>
          <a:p>
            <a:pPr marL="457200" indent="-4572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Gill Sans MT" panose="020B0502020104020203" pitchFamily="34" charset="0"/>
              </a:rPr>
              <a:t>Vulnerability is not geographically uniform</a:t>
            </a:r>
          </a:p>
          <a:p>
            <a:pPr marL="457200" indent="-4572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Gill Sans MT" panose="020B0502020104020203" pitchFamily="34" charset="0"/>
              </a:rPr>
              <a:t>This study focused on the differentiated spatial vulnerability using an overlay of indicators: -</a:t>
            </a:r>
          </a:p>
          <a:p>
            <a:pPr lvl="3" indent="-34290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i="1" dirty="0">
                <a:latin typeface="Gill Sans MT" panose="020B0502020104020203" pitchFamily="34" charset="0"/>
              </a:rPr>
              <a:t>Food and nutrition security, </a:t>
            </a:r>
          </a:p>
          <a:p>
            <a:pPr lvl="3" indent="-34290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i="1" dirty="0">
                <a:latin typeface="Gill Sans MT" panose="020B0502020104020203" pitchFamily="34" charset="0"/>
              </a:rPr>
              <a:t>Disease burden,</a:t>
            </a:r>
          </a:p>
          <a:p>
            <a:pPr lvl="3" indent="-34290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i="1" dirty="0">
                <a:latin typeface="Gill Sans MT" panose="020B0502020104020203" pitchFamily="34" charset="0"/>
              </a:rPr>
              <a:t>Health infrastructure and outcomes, </a:t>
            </a:r>
          </a:p>
          <a:p>
            <a:pPr lvl="3" indent="-34290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i="1" dirty="0">
                <a:latin typeface="Gill Sans MT" panose="020B0502020104020203" pitchFamily="34" charset="0"/>
              </a:rPr>
              <a:t>Population density </a:t>
            </a:r>
          </a:p>
          <a:p>
            <a:pPr marL="457200" indent="-4572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US" sz="2400" dirty="0">
              <a:latin typeface="Gill Sans MT" panose="020B0502020104020203" pitchFamily="34" charset="0"/>
            </a:endParaRPr>
          </a:p>
          <a:p>
            <a:pPr marL="457200" indent="-4572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US" dirty="0"/>
          </a:p>
          <a:p>
            <a:pPr marL="457200" indent="-4572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US" altLang="en-US" sz="24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9856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>
            <a:extLst>
              <a:ext uri="{FF2B5EF4-FFF2-40B4-BE49-F238E27FC236}">
                <a16:creationId xmlns:a16="http://schemas.microsoft.com/office/drawing/2014/main" id="{2FA497EF-2B57-450E-A131-8EA62B6FE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04925"/>
            <a:ext cx="1114425" cy="3952875"/>
          </a:xfrm>
          <a:prstGeom prst="rect">
            <a:avLst/>
          </a:prstGeom>
          <a:solidFill>
            <a:srgbClr val="9DC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E8540EEA-0B56-472E-BE81-696EB992B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1333500"/>
            <a:ext cx="1198563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3">
            <a:extLst>
              <a:ext uri="{FF2B5EF4-FFF2-40B4-BE49-F238E27FC236}">
                <a16:creationId xmlns:a16="http://schemas.microsoft.com/office/drawing/2014/main" id="{8814D9BD-9E12-4ECC-8942-AEE84365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6384925"/>
            <a:ext cx="3959225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id="{EEBBAA0C-0C72-4DF2-9400-86FE7752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638" y="6384925"/>
            <a:ext cx="102235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5">
            <a:extLst>
              <a:ext uri="{FF2B5EF4-FFF2-40B4-BE49-F238E27FC236}">
                <a16:creationId xmlns:a16="http://schemas.microsoft.com/office/drawing/2014/main" id="{2402A970-66D2-43E9-87E5-D0C980A6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6484938"/>
            <a:ext cx="367982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1" name="Picture 6">
            <a:extLst>
              <a:ext uri="{FF2B5EF4-FFF2-40B4-BE49-F238E27FC236}">
                <a16:creationId xmlns:a16="http://schemas.microsoft.com/office/drawing/2014/main" id="{6B8949AA-67F1-41F0-8FA1-04C1C74FA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333500"/>
            <a:ext cx="395288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>
            <a:extLst>
              <a:ext uri="{FF2B5EF4-FFF2-40B4-BE49-F238E27FC236}">
                <a16:creationId xmlns:a16="http://schemas.microsoft.com/office/drawing/2014/main" id="{41E0B021-D5BA-4987-9E2F-D20F65FD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3538" y="740"/>
            <a:ext cx="1177415" cy="1582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3" name="Title 1">
            <a:extLst>
              <a:ext uri="{FF2B5EF4-FFF2-40B4-BE49-F238E27FC236}">
                <a16:creationId xmlns:a16="http://schemas.microsoft.com/office/drawing/2014/main" id="{6DB98904-FB13-4247-AE40-0723FE63A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30288" y="2212181"/>
            <a:ext cx="10971213" cy="1031875"/>
          </a:xfrm>
        </p:spPr>
        <p:txBody>
          <a:bodyPr/>
          <a:lstStyle/>
          <a:p>
            <a:pPr algn="ctr" eaLnBrk="1" hangingPunct="1"/>
            <a:r>
              <a:rPr lang="en-US" altLang="en-US" sz="3600" b="1" dirty="0">
                <a:solidFill>
                  <a:srgbClr val="00B0F0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METHODOLOGY</a:t>
            </a:r>
          </a:p>
        </p:txBody>
      </p:sp>
    </p:spTree>
    <p:extLst>
      <p:ext uri="{BB962C8B-B14F-4D97-AF65-F5344CB8AC3E}">
        <p14:creationId xmlns:p14="http://schemas.microsoft.com/office/powerpoint/2010/main" val="317241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>
            <a:extLst>
              <a:ext uri="{FF2B5EF4-FFF2-40B4-BE49-F238E27FC236}">
                <a16:creationId xmlns:a16="http://schemas.microsoft.com/office/drawing/2014/main" id="{2FA497EF-2B57-450E-A131-8EA62B6FE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04925"/>
            <a:ext cx="1114425" cy="3952875"/>
          </a:xfrm>
          <a:prstGeom prst="rect">
            <a:avLst/>
          </a:prstGeom>
          <a:solidFill>
            <a:srgbClr val="9DC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E8540EEA-0B56-472E-BE81-696EB992B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1333500"/>
            <a:ext cx="1198563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3">
            <a:extLst>
              <a:ext uri="{FF2B5EF4-FFF2-40B4-BE49-F238E27FC236}">
                <a16:creationId xmlns:a16="http://schemas.microsoft.com/office/drawing/2014/main" id="{8814D9BD-9E12-4ECC-8942-AEE84365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6384925"/>
            <a:ext cx="3959225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id="{EEBBAA0C-0C72-4DF2-9400-86FE7752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638" y="6384925"/>
            <a:ext cx="102235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5">
            <a:extLst>
              <a:ext uri="{FF2B5EF4-FFF2-40B4-BE49-F238E27FC236}">
                <a16:creationId xmlns:a16="http://schemas.microsoft.com/office/drawing/2014/main" id="{2402A970-66D2-43E9-87E5-D0C980A6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6484938"/>
            <a:ext cx="367982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1" name="Picture 6">
            <a:extLst>
              <a:ext uri="{FF2B5EF4-FFF2-40B4-BE49-F238E27FC236}">
                <a16:creationId xmlns:a16="http://schemas.microsoft.com/office/drawing/2014/main" id="{6B8949AA-67F1-41F0-8FA1-04C1C74FA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333500"/>
            <a:ext cx="395288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>
            <a:extLst>
              <a:ext uri="{FF2B5EF4-FFF2-40B4-BE49-F238E27FC236}">
                <a16:creationId xmlns:a16="http://schemas.microsoft.com/office/drawing/2014/main" id="{41E0B021-D5BA-4987-9E2F-D20F65FD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3538" y="740"/>
            <a:ext cx="1177415" cy="1582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3" name="Title 1">
            <a:extLst>
              <a:ext uri="{FF2B5EF4-FFF2-40B4-BE49-F238E27FC236}">
                <a16:creationId xmlns:a16="http://schemas.microsoft.com/office/drawing/2014/main" id="{6DB98904-FB13-4247-AE40-0723FE63A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73050"/>
            <a:ext cx="10971213" cy="668661"/>
          </a:xfrm>
        </p:spPr>
        <p:txBody>
          <a:bodyPr/>
          <a:lstStyle/>
          <a:p>
            <a:pPr algn="ctr" eaLnBrk="1" hangingPunct="1"/>
            <a:r>
              <a:rPr lang="en-US" altLang="en-US" sz="2800" b="1" dirty="0">
                <a:solidFill>
                  <a:srgbClr val="00B0F0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Spatial classification of regions</a:t>
            </a:r>
          </a:p>
        </p:txBody>
      </p:sp>
      <p:sp>
        <p:nvSpPr>
          <p:cNvPr id="6154" name="Content Placeholder 1">
            <a:extLst>
              <a:ext uri="{FF2B5EF4-FFF2-40B4-BE49-F238E27FC236}">
                <a16:creationId xmlns:a16="http://schemas.microsoft.com/office/drawing/2014/main" id="{3BF73989-620D-451E-937C-DCDCE2E315A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80007" y="1114009"/>
            <a:ext cx="10375900" cy="5370929"/>
          </a:xfrm>
        </p:spPr>
        <p:txBody>
          <a:bodyPr/>
          <a:lstStyle/>
          <a:p>
            <a:pPr marL="457200" indent="-4572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Gill Sans MT" panose="020B0502020104020203" pitchFamily="34" charset="0"/>
              </a:rPr>
              <a:t>The study used 8 regions of the country based on data available in the DHS survey data (2014)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defRPr/>
            </a:pPr>
            <a:endParaRPr lang="en-US" sz="2400" dirty="0">
              <a:latin typeface="Gill Sans MT" panose="020B0502020104020203" pitchFamily="34" charset="0"/>
            </a:endParaRPr>
          </a:p>
          <a:p>
            <a:pPr marL="1257300" lvl="2" indent="-457200">
              <a:lnSpc>
                <a:spcPct val="120000"/>
              </a:lnSpc>
              <a:spcAft>
                <a:spcPts val="0"/>
              </a:spcAft>
              <a:buFont typeface="+mj-lt"/>
              <a:buAutoNum type="romanLcPeriod"/>
              <a:defRPr/>
            </a:pPr>
            <a:r>
              <a:rPr lang="en-US" sz="2000" dirty="0">
                <a:latin typeface="Gill Sans MT" panose="020B0502020104020203" pitchFamily="34" charset="0"/>
              </a:rPr>
              <a:t>Western</a:t>
            </a:r>
          </a:p>
          <a:p>
            <a:pPr marL="1257300" lvl="2" indent="-457200">
              <a:lnSpc>
                <a:spcPct val="120000"/>
              </a:lnSpc>
              <a:spcAft>
                <a:spcPts val="0"/>
              </a:spcAft>
              <a:buFont typeface="+mj-lt"/>
              <a:buAutoNum type="romanLcPeriod"/>
              <a:defRPr/>
            </a:pPr>
            <a:r>
              <a:rPr lang="en-US" sz="2000" dirty="0">
                <a:latin typeface="Gill Sans MT" panose="020B0502020104020203" pitchFamily="34" charset="0"/>
              </a:rPr>
              <a:t>Nyanza</a:t>
            </a:r>
          </a:p>
          <a:p>
            <a:pPr marL="1257300" lvl="2" indent="-457200">
              <a:lnSpc>
                <a:spcPct val="120000"/>
              </a:lnSpc>
              <a:spcAft>
                <a:spcPts val="0"/>
              </a:spcAft>
              <a:buFont typeface="+mj-lt"/>
              <a:buAutoNum type="romanLcPeriod"/>
              <a:defRPr/>
            </a:pPr>
            <a:r>
              <a:rPr lang="en-US" sz="2000" dirty="0">
                <a:latin typeface="Gill Sans MT" panose="020B0502020104020203" pitchFamily="34" charset="0"/>
              </a:rPr>
              <a:t>Rift Valley</a:t>
            </a:r>
          </a:p>
          <a:p>
            <a:pPr marL="1257300" lvl="2" indent="-457200">
              <a:lnSpc>
                <a:spcPct val="120000"/>
              </a:lnSpc>
              <a:spcAft>
                <a:spcPts val="0"/>
              </a:spcAft>
              <a:buFont typeface="+mj-lt"/>
              <a:buAutoNum type="romanLcPeriod"/>
              <a:defRPr/>
            </a:pPr>
            <a:r>
              <a:rPr lang="en-US" sz="2000" dirty="0">
                <a:latin typeface="Gill Sans MT" panose="020B0502020104020203" pitchFamily="34" charset="0"/>
              </a:rPr>
              <a:t>Nairobi</a:t>
            </a:r>
          </a:p>
          <a:p>
            <a:pPr marL="1257300" lvl="2" indent="-457200">
              <a:lnSpc>
                <a:spcPct val="120000"/>
              </a:lnSpc>
              <a:spcAft>
                <a:spcPts val="0"/>
              </a:spcAft>
              <a:buFont typeface="+mj-lt"/>
              <a:buAutoNum type="romanLcPeriod"/>
              <a:defRPr/>
            </a:pPr>
            <a:r>
              <a:rPr lang="en-US" sz="2000" dirty="0">
                <a:latin typeface="Gill Sans MT" panose="020B0502020104020203" pitchFamily="34" charset="0"/>
              </a:rPr>
              <a:t>Eastern</a:t>
            </a:r>
          </a:p>
          <a:p>
            <a:pPr marL="1257300" lvl="2" indent="-457200">
              <a:lnSpc>
                <a:spcPct val="120000"/>
              </a:lnSpc>
              <a:spcAft>
                <a:spcPts val="0"/>
              </a:spcAft>
              <a:buFont typeface="+mj-lt"/>
              <a:buAutoNum type="romanLcPeriod"/>
              <a:defRPr/>
            </a:pPr>
            <a:r>
              <a:rPr lang="en-US" sz="2000" dirty="0">
                <a:latin typeface="Gill Sans MT" panose="020B0502020104020203" pitchFamily="34" charset="0"/>
              </a:rPr>
              <a:t>North-Eastern</a:t>
            </a:r>
          </a:p>
          <a:p>
            <a:pPr marL="1257300" lvl="2" indent="-457200">
              <a:lnSpc>
                <a:spcPct val="120000"/>
              </a:lnSpc>
              <a:spcAft>
                <a:spcPts val="0"/>
              </a:spcAft>
              <a:buFont typeface="+mj-lt"/>
              <a:buAutoNum type="romanLcPeriod"/>
              <a:defRPr/>
            </a:pPr>
            <a:r>
              <a:rPr lang="en-US" sz="2000" dirty="0">
                <a:latin typeface="Gill Sans MT" panose="020B0502020104020203" pitchFamily="34" charset="0"/>
              </a:rPr>
              <a:t>Coast</a:t>
            </a:r>
          </a:p>
          <a:p>
            <a:pPr marL="1257300" lvl="2" indent="-457200">
              <a:lnSpc>
                <a:spcPct val="120000"/>
              </a:lnSpc>
              <a:spcAft>
                <a:spcPts val="0"/>
              </a:spcAft>
              <a:buFont typeface="+mj-lt"/>
              <a:buAutoNum type="romanLcPeriod"/>
              <a:defRPr/>
            </a:pPr>
            <a:endParaRPr lang="en-US" sz="2000" dirty="0">
              <a:latin typeface="Gill Sans MT" panose="020B0502020104020203" pitchFamily="34" charset="0"/>
            </a:endParaRPr>
          </a:p>
          <a:p>
            <a:pPr marL="1257300" lvl="2" indent="-457200">
              <a:lnSpc>
                <a:spcPct val="120000"/>
              </a:lnSpc>
              <a:spcAft>
                <a:spcPts val="0"/>
              </a:spcAft>
              <a:buFont typeface="+mj-lt"/>
              <a:buAutoNum type="romanLcPeriod"/>
              <a:defRPr/>
            </a:pPr>
            <a:endParaRPr lang="en-US" sz="2000" dirty="0">
              <a:latin typeface="Gill Sans MT" panose="020B0502020104020203" pitchFamily="34" charset="0"/>
            </a:endParaRPr>
          </a:p>
          <a:p>
            <a:pPr marL="457200" indent="-457200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Gill Sans MT" panose="020B0502020104020203" pitchFamily="34" charset="0"/>
              </a:rPr>
              <a:t>Largely coincide with the 6 reginal economic blocks</a:t>
            </a:r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C24F2D-4229-4B01-8251-639957A259E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17026" y="1558471"/>
            <a:ext cx="4267200" cy="431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8938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>
            <a:extLst>
              <a:ext uri="{FF2B5EF4-FFF2-40B4-BE49-F238E27FC236}">
                <a16:creationId xmlns:a16="http://schemas.microsoft.com/office/drawing/2014/main" id="{2FA497EF-2B57-450E-A131-8EA62B6FE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04925"/>
            <a:ext cx="1114425" cy="3952875"/>
          </a:xfrm>
          <a:prstGeom prst="rect">
            <a:avLst/>
          </a:prstGeom>
          <a:solidFill>
            <a:srgbClr val="9DC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E8540EEA-0B56-472E-BE81-696EB992B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1333500"/>
            <a:ext cx="1198563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3">
            <a:extLst>
              <a:ext uri="{FF2B5EF4-FFF2-40B4-BE49-F238E27FC236}">
                <a16:creationId xmlns:a16="http://schemas.microsoft.com/office/drawing/2014/main" id="{8814D9BD-9E12-4ECC-8942-AEE84365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6384925"/>
            <a:ext cx="3959225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id="{EEBBAA0C-0C72-4DF2-9400-86FE7752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638" y="6384925"/>
            <a:ext cx="102235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5">
            <a:extLst>
              <a:ext uri="{FF2B5EF4-FFF2-40B4-BE49-F238E27FC236}">
                <a16:creationId xmlns:a16="http://schemas.microsoft.com/office/drawing/2014/main" id="{2402A970-66D2-43E9-87E5-D0C980A6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6484938"/>
            <a:ext cx="367982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1" name="Picture 6">
            <a:extLst>
              <a:ext uri="{FF2B5EF4-FFF2-40B4-BE49-F238E27FC236}">
                <a16:creationId xmlns:a16="http://schemas.microsoft.com/office/drawing/2014/main" id="{6B8949AA-67F1-41F0-8FA1-04C1C74FA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333500"/>
            <a:ext cx="395288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>
            <a:extLst>
              <a:ext uri="{FF2B5EF4-FFF2-40B4-BE49-F238E27FC236}">
                <a16:creationId xmlns:a16="http://schemas.microsoft.com/office/drawing/2014/main" id="{41E0B021-D5BA-4987-9E2F-D20F65FD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1550" y="0"/>
            <a:ext cx="1022350" cy="137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3" name="Title 1">
            <a:extLst>
              <a:ext uri="{FF2B5EF4-FFF2-40B4-BE49-F238E27FC236}">
                <a16:creationId xmlns:a16="http://schemas.microsoft.com/office/drawing/2014/main" id="{6DB98904-FB13-4247-AE40-0723FE63A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80748" y="64501"/>
            <a:ext cx="10521950" cy="867361"/>
          </a:xfrm>
        </p:spPr>
        <p:txBody>
          <a:bodyPr/>
          <a:lstStyle/>
          <a:p>
            <a:pPr algn="ctr" eaLnBrk="1" hangingPunct="1"/>
            <a:r>
              <a:rPr lang="en-US" altLang="en-US" sz="2800" b="1" dirty="0">
                <a:solidFill>
                  <a:srgbClr val="00B0F0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Data sources</a:t>
            </a:r>
          </a:p>
        </p:txBody>
      </p:sp>
      <p:sp>
        <p:nvSpPr>
          <p:cNvPr id="6154" name="Content Placeholder 1">
            <a:extLst>
              <a:ext uri="{FF2B5EF4-FFF2-40B4-BE49-F238E27FC236}">
                <a16:creationId xmlns:a16="http://schemas.microsoft.com/office/drawing/2014/main" id="{3BF73989-620D-451E-937C-DCDCE2E315A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82699" y="1031875"/>
            <a:ext cx="10756899" cy="4419600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Gill Sans MT" panose="020B0502020104020203" pitchFamily="34" charset="0"/>
              </a:rPr>
              <a:t>Various data sources were considered, and choice made as follows:-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alt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79EC1AF-EA8D-4B28-99B2-134BDDE2C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815703"/>
              </p:ext>
            </p:extLst>
          </p:nvPr>
        </p:nvGraphicFramePr>
        <p:xfrm>
          <a:off x="1366836" y="1613059"/>
          <a:ext cx="10672763" cy="3743801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681164">
                  <a:extLst>
                    <a:ext uri="{9D8B030D-6E8A-4147-A177-3AD203B41FA5}">
                      <a16:colId xmlns:a16="http://schemas.microsoft.com/office/drawing/2014/main" val="2896408755"/>
                    </a:ext>
                  </a:extLst>
                </a:gridCol>
                <a:gridCol w="5165667">
                  <a:extLst>
                    <a:ext uri="{9D8B030D-6E8A-4147-A177-3AD203B41FA5}">
                      <a16:colId xmlns:a16="http://schemas.microsoft.com/office/drawing/2014/main" val="546333260"/>
                    </a:ext>
                  </a:extLst>
                </a:gridCol>
                <a:gridCol w="3825932">
                  <a:extLst>
                    <a:ext uri="{9D8B030D-6E8A-4147-A177-3AD203B41FA5}">
                      <a16:colId xmlns:a16="http://schemas.microsoft.com/office/drawing/2014/main" val="2471676559"/>
                    </a:ext>
                  </a:extLst>
                </a:gridCol>
              </a:tblGrid>
              <a:tr h="25317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  <a:latin typeface="Gill Sans MT" panose="020B0502020104020203" pitchFamily="34" charset="0"/>
                        </a:rPr>
                        <a:t>Variable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  <a:latin typeface="Gill Sans MT" panose="020B0502020104020203" pitchFamily="34" charset="0"/>
                        </a:rPr>
                        <a:t>Description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  <a:latin typeface="Gill Sans MT" panose="020B0502020104020203" pitchFamily="34" charset="0"/>
                        </a:rPr>
                        <a:t>DATA SOURCE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076127221"/>
                  </a:ext>
                </a:extLst>
              </a:tr>
              <a:tr h="49868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Gill Sans MT" panose="020B0502020104020203" pitchFamily="34" charset="0"/>
                        </a:rPr>
                        <a:t>hfa2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Gill Sans MT" panose="020B0502020104020203" pitchFamily="34" charset="0"/>
                        </a:rPr>
                        <a:t>Height-for-age (Prevalence of stunting)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Gill Sans MT" panose="020B0502020104020203" pitchFamily="34" charset="0"/>
                        </a:rPr>
                        <a:t>Demographic and Health Survey (DHS) 2014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65257746"/>
                  </a:ext>
                </a:extLst>
              </a:tr>
              <a:tr h="36814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  <a:latin typeface="Gill Sans MT" panose="020B0502020104020203" pitchFamily="34" charset="0"/>
                        </a:rPr>
                        <a:t>diab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Gill Sans MT" panose="020B0502020104020203" pitchFamily="34" charset="0"/>
                        </a:rPr>
                        <a:t>Prevalence of diabetes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Gill Sans MT" panose="020B0502020104020203" pitchFamily="34" charset="0"/>
                        </a:rPr>
                        <a:t>(DHS) 2014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54130972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Gill Sans MT" panose="020B0502020104020203" pitchFamily="34" charset="0"/>
                        </a:rPr>
                        <a:t>bloodp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Gill Sans MT" panose="020B0502020104020203" pitchFamily="34" charset="0"/>
                        </a:rPr>
                        <a:t>Prevalence of high blood pressure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Gill Sans MT" panose="020B0502020104020203" pitchFamily="34" charset="0"/>
                        </a:rPr>
                        <a:t>(DHS) 2014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11987119"/>
                  </a:ext>
                </a:extLst>
              </a:tr>
              <a:tr h="49868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Gill Sans MT" panose="020B0502020104020203" pitchFamily="34" charset="0"/>
                        </a:rPr>
                        <a:t>Assis_pp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Gill Sans MT" panose="020B0502020104020203" pitchFamily="34" charset="0"/>
                        </a:rPr>
                        <a:t>Proportion of females (15-49) getting assistance from doctor, nurse/midwife,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Gill Sans MT" panose="020B0502020104020203" pitchFamily="34" charset="0"/>
                        </a:rPr>
                        <a:t>(DHS) 2014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18361889"/>
                  </a:ext>
                </a:extLst>
              </a:tr>
              <a:tr h="49868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Gill Sans MT" panose="020B0502020104020203" pitchFamily="34" charset="0"/>
                        </a:rPr>
                        <a:t>medhelp_disthf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Gill Sans MT" panose="020B0502020104020203" pitchFamily="34" charset="0"/>
                        </a:rPr>
                        <a:t>Proportion of females (15-49) for whom distance to health facility is a big problem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Gill Sans MT" panose="020B0502020104020203" pitchFamily="34" charset="0"/>
                        </a:rPr>
                        <a:t>(DHS) 2014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257731581"/>
                  </a:ext>
                </a:extLst>
              </a:tr>
              <a:tr h="25317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Gill Sans MT" panose="020B0502020104020203" pitchFamily="34" charset="0"/>
                        </a:rPr>
                        <a:t>pcfood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Gill Sans MT" panose="020B0502020104020203" pitchFamily="34" charset="0"/>
                        </a:rPr>
                        <a:t>Food expenditure per capita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Gill Sans MT" panose="020B0502020104020203" pitchFamily="34" charset="0"/>
                        </a:rPr>
                        <a:t>KNBS Statistical abstract 2020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37667118"/>
                  </a:ext>
                </a:extLst>
              </a:tr>
              <a:tr h="2819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Gill Sans MT" panose="020B0502020104020203" pitchFamily="34" charset="0"/>
                        </a:rPr>
                        <a:t>pop_above_50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Gill Sans MT" panose="020B0502020104020203" pitchFamily="34" charset="0"/>
                        </a:rPr>
                        <a:t>Proportion of persons above 50 years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Gill Sans MT" panose="020B0502020104020203" pitchFamily="34" charset="0"/>
                        </a:rPr>
                        <a:t>Population and Housing Census (2019)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05481440"/>
                  </a:ext>
                </a:extLst>
              </a:tr>
              <a:tr h="49868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Gill Sans MT" panose="020B0502020104020203" pitchFamily="34" charset="0"/>
                        </a:rPr>
                        <a:t>density_pop_sup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latin typeface="Gill Sans MT" panose="020B0502020104020203" pitchFamily="34" charset="0"/>
                        </a:rPr>
                        <a:t>Density of inhabited areas (estimated through remote sensing)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Gill Sans MT" panose="020B0502020104020203" pitchFamily="34" charset="0"/>
                        </a:rPr>
                        <a:t>Population and Housing Census (2019)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443876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95181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>
            <a:extLst>
              <a:ext uri="{FF2B5EF4-FFF2-40B4-BE49-F238E27FC236}">
                <a16:creationId xmlns:a16="http://schemas.microsoft.com/office/drawing/2014/main" id="{2FA497EF-2B57-450E-A131-8EA62B6FE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04925"/>
            <a:ext cx="1114425" cy="3952875"/>
          </a:xfrm>
          <a:prstGeom prst="rect">
            <a:avLst/>
          </a:prstGeom>
          <a:solidFill>
            <a:srgbClr val="9DC3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00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en-US"/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E8540EEA-0B56-472E-BE81-696EB992B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1333500"/>
            <a:ext cx="1198563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3">
            <a:extLst>
              <a:ext uri="{FF2B5EF4-FFF2-40B4-BE49-F238E27FC236}">
                <a16:creationId xmlns:a16="http://schemas.microsoft.com/office/drawing/2014/main" id="{8814D9BD-9E12-4ECC-8942-AEE843652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6384925"/>
            <a:ext cx="3959225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id="{EEBBAA0C-0C72-4DF2-9400-86FE7752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638" y="6384925"/>
            <a:ext cx="102235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5">
            <a:extLst>
              <a:ext uri="{FF2B5EF4-FFF2-40B4-BE49-F238E27FC236}">
                <a16:creationId xmlns:a16="http://schemas.microsoft.com/office/drawing/2014/main" id="{2402A970-66D2-43E9-87E5-D0C980A6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6484938"/>
            <a:ext cx="367982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1" name="Picture 6">
            <a:extLst>
              <a:ext uri="{FF2B5EF4-FFF2-40B4-BE49-F238E27FC236}">
                <a16:creationId xmlns:a16="http://schemas.microsoft.com/office/drawing/2014/main" id="{6B8949AA-67F1-41F0-8FA1-04C1C74FA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333500"/>
            <a:ext cx="395288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7">
            <a:extLst>
              <a:ext uri="{FF2B5EF4-FFF2-40B4-BE49-F238E27FC236}">
                <a16:creationId xmlns:a16="http://schemas.microsoft.com/office/drawing/2014/main" id="{41E0B021-D5BA-4987-9E2F-D20F65FD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3538" y="740"/>
            <a:ext cx="1177415" cy="1582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3" name="Title 1">
            <a:extLst>
              <a:ext uri="{FF2B5EF4-FFF2-40B4-BE49-F238E27FC236}">
                <a16:creationId xmlns:a16="http://schemas.microsoft.com/office/drawing/2014/main" id="{6DB98904-FB13-4247-AE40-0723FE63A1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73050"/>
            <a:ext cx="10971213" cy="1031875"/>
          </a:xfrm>
        </p:spPr>
        <p:txBody>
          <a:bodyPr/>
          <a:lstStyle/>
          <a:p>
            <a:pPr algn="ctr" eaLnBrk="1" hangingPunct="1"/>
            <a:r>
              <a:rPr lang="en-US" altLang="en-US" sz="2800" b="1" dirty="0">
                <a:solidFill>
                  <a:srgbClr val="00B0F0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Computation of vulnerability index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54" name="Content Placeholder 1">
                <a:extLst>
                  <a:ext uri="{FF2B5EF4-FFF2-40B4-BE49-F238E27FC236}">
                    <a16:creationId xmlns:a16="http://schemas.microsoft.com/office/drawing/2014/main" id="{3BF73989-620D-451E-937C-DCDCE2E315A7}"/>
                  </a:ext>
                </a:extLst>
              </p:cNvPr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1331913" y="1573536"/>
                <a:ext cx="10375900" cy="4419600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400" dirty="0">
                    <a:latin typeface="Gill Sans MT" panose="020B0502020104020203" pitchFamily="34" charset="0"/>
                  </a:rPr>
                  <a:t> represents the mean of the k</a:t>
                </a:r>
                <a:r>
                  <a:rPr lang="en-US" sz="2400" i="1" baseline="30000" dirty="0">
                    <a:latin typeface="Gill Sans MT" panose="020B0502020104020203" pitchFamily="34" charset="0"/>
                  </a:rPr>
                  <a:t>th</a:t>
                </a:r>
                <a:r>
                  <a:rPr lang="en-US" sz="2400" dirty="0">
                    <a:latin typeface="Gill Sans MT" panose="020B0502020104020203" pitchFamily="34" charset="0"/>
                  </a:rPr>
                  <a:t> indicator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𝑠𝑡𝑑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400" dirty="0">
                    <a:latin typeface="Gill Sans MT" panose="020B0502020104020203" pitchFamily="34" charset="0"/>
                  </a:rPr>
                  <a:t>the corresponding  standard deviation; 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Gill Sans MT" panose="020B0502020104020203" pitchFamily="34" charset="0"/>
                  </a:rPr>
                  <a:t>The following classes were defined for indicators for which </a:t>
                </a:r>
                <a:r>
                  <a:rPr lang="en-US" sz="2400" b="1" dirty="0">
                    <a:latin typeface="Gill Sans MT" panose="020B0502020104020203" pitchFamily="34" charset="0"/>
                  </a:rPr>
                  <a:t>less is better</a:t>
                </a:r>
                <a:r>
                  <a:rPr lang="en-US" sz="2400" dirty="0">
                    <a:latin typeface="Gill Sans MT" panose="020B0502020104020203" pitchFamily="34" charset="0"/>
                  </a:rPr>
                  <a:t>:  </a:t>
                </a:r>
              </a:p>
              <a:p>
                <a:pPr lvl="0"/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67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𝑠𝑡𝑑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400" i="1" dirty="0">
                    <a:latin typeface="Gill Sans MT" panose="020B0502020104020203" pitchFamily="34" charset="0"/>
                  </a:rPr>
                  <a:t>	 	         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:(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𝑀𝑢𝑐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𝑚𝑜𝑟𝑒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𝑣𝑢𝑙𝑛𝑒𝑟𝑎𝑏𝑙𝑒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latin typeface="Gill Sans MT" panose="020B0502020104020203" pitchFamily="34" charset="0"/>
                </a:endParaRP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67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𝑠𝑡𝑑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400" i="1" dirty="0">
                    <a:latin typeface="Gill Sans MT" panose="020B0502020104020203" pitchFamily="34" charset="0"/>
                  </a:rPr>
                  <a:t>		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:(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𝑀𝑜𝑟𝑒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𝑣𝑢𝑙𝑛𝑒𝑟𝑎𝑏𝑙𝑒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latin typeface="Gill Sans MT" panose="020B0502020104020203" pitchFamily="34" charset="0"/>
                </a:endParaRP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67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𝑠𝑡𝑑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400" i="1" dirty="0">
                    <a:latin typeface="Gill Sans MT" panose="020B0502020104020203" pitchFamily="34" charset="0"/>
                  </a:rPr>
                  <a:t> 	 	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:(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𝐿𝑒𝑠𝑠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𝑣𝑢𝑙𝑛𝑒𝑟𝑎𝑏𝑙𝑒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latin typeface="Gill Sans MT" panose="020B0502020104020203" pitchFamily="34" charset="0"/>
                </a:endParaRPr>
              </a:p>
              <a:p>
                <a:pPr lvl="0"/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67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𝑠𝑡𝑑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400" i="1" dirty="0">
                    <a:latin typeface="Gill Sans MT" panose="020B0502020104020203" pitchFamily="34" charset="0"/>
                  </a:rPr>
                  <a:t>		         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:(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𝑀𝑢𝑐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𝑙𝑒𝑠𝑠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𝑣𝑢𝑙𝑛𝑒𝑟𝑎𝑏𝑙𝑒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latin typeface="Gill Sans MT" panose="020B0502020104020203" pitchFamily="34" charset="0"/>
                </a:endParaRPr>
              </a:p>
              <a:p>
                <a:pPr marL="457200" indent="-457200">
                  <a:lnSpc>
                    <a:spcPct val="120000"/>
                  </a:lnSpc>
                  <a:spcAft>
                    <a:spcPts val="0"/>
                  </a:spcAft>
                  <a:buFont typeface="Wingdings" panose="05000000000000000000" pitchFamily="2" charset="2"/>
                  <a:buChar char="§"/>
                  <a:defRPr/>
                </a:pPr>
                <a:endParaRPr lang="en-US" altLang="en-US" dirty="0"/>
              </a:p>
            </p:txBody>
          </p:sp>
        </mc:Choice>
        <mc:Fallback xmlns="">
          <p:sp>
            <p:nvSpPr>
              <p:cNvPr id="6154" name="Content Placeholder 1">
                <a:extLst>
                  <a:ext uri="{FF2B5EF4-FFF2-40B4-BE49-F238E27FC236}">
                    <a16:creationId xmlns:a16="http://schemas.microsoft.com/office/drawing/2014/main" id="{3BF73989-620D-451E-937C-DCDCE2E315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31913" y="1573536"/>
                <a:ext cx="10375900" cy="4419600"/>
              </a:xfrm>
              <a:blipFill>
                <a:blip r:embed="rId9"/>
                <a:stretch>
                  <a:fillRect l="-1644" t="-2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14038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6151</TotalTime>
  <Words>1243</Words>
  <Application>Microsoft Office PowerPoint</Application>
  <PresentationFormat>Widescreen</PresentationFormat>
  <Paragraphs>159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Cambria Math</vt:lpstr>
      <vt:lpstr>Chathura</vt:lpstr>
      <vt:lpstr>Gill Sans MT</vt:lpstr>
      <vt:lpstr>Times New Roman</vt:lpstr>
      <vt:lpstr>Wingdings</vt:lpstr>
      <vt:lpstr>Office Theme</vt:lpstr>
      <vt:lpstr>Office Theme</vt:lpstr>
      <vt:lpstr>Assessing community vulnerability to COVID-19 in Kenya:  A spatial outlook</vt:lpstr>
      <vt:lpstr>OUTLINE</vt:lpstr>
      <vt:lpstr>INTRODUCTION</vt:lpstr>
      <vt:lpstr>Introduction (1)</vt:lpstr>
      <vt:lpstr>Introduction (2)</vt:lpstr>
      <vt:lpstr>METHODOLOGY</vt:lpstr>
      <vt:lpstr>Spatial classification of regions</vt:lpstr>
      <vt:lpstr>Data sources</vt:lpstr>
      <vt:lpstr>Computation of vulnerability index</vt:lpstr>
      <vt:lpstr>Computation of vulnerability index (3)</vt:lpstr>
      <vt:lpstr>Computation of vulnerability index (4)</vt:lpstr>
      <vt:lpstr>PowerPoint Presentation</vt:lpstr>
      <vt:lpstr>    Food and nutrition security indicators &amp; vulnerability to COVID-19 </vt:lpstr>
      <vt:lpstr>Health infrastructure and access indicators &amp; vulnerability to COVID-19</vt:lpstr>
      <vt:lpstr>Disease burden indicators &amp; vulnerability to COVID-19</vt:lpstr>
      <vt:lpstr>Demographic structures &amp; vulnerability to COVID-19</vt:lpstr>
      <vt:lpstr>Overall patterns of vulnerability to COVID-19</vt:lpstr>
      <vt:lpstr>  conclusions (1)</vt:lpstr>
      <vt:lpstr>  conclusions (2)</vt:lpstr>
      <vt:lpstr>IMPLICATIONS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sodjo</dc:creator>
  <cp:lastModifiedBy>Kimani, Judy (ILRI)</cp:lastModifiedBy>
  <cp:revision>281</cp:revision>
  <cp:lastPrinted>1601-01-01T00:00:00Z</cp:lastPrinted>
  <dcterms:created xsi:type="dcterms:W3CDTF">1601-01-01T00:00:00Z</dcterms:created>
  <dcterms:modified xsi:type="dcterms:W3CDTF">2021-06-11T07:51:17Z</dcterms:modified>
</cp:coreProperties>
</file>