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36" r:id="rId4"/>
  </p:sldMasterIdLst>
  <p:notesMasterIdLst>
    <p:notesMasterId r:id="rId12"/>
  </p:notesMasterIdLst>
  <p:handoutMasterIdLst>
    <p:handoutMasterId r:id="rId13"/>
  </p:handoutMasterIdLst>
  <p:sldIdLst>
    <p:sldId id="6159" r:id="rId5"/>
    <p:sldId id="6160" r:id="rId6"/>
    <p:sldId id="6164" r:id="rId7"/>
    <p:sldId id="6168" r:id="rId8"/>
    <p:sldId id="6166" r:id="rId9"/>
    <p:sldId id="6167" r:id="rId10"/>
    <p:sldId id="6162" r:id="rId11"/>
  </p:sldIdLst>
  <p:sldSz cx="12192000" cy="6858000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8" userDrawn="1">
          <p15:clr>
            <a:srgbClr val="A4A3A4"/>
          </p15:clr>
        </p15:guide>
        <p15:guide id="2" pos="2568" userDrawn="1">
          <p15:clr>
            <a:srgbClr val="A4A3A4"/>
          </p15:clr>
        </p15:guide>
        <p15:guide id="3" orient="horz" pos="6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58A35A-1F21-3FFA-8472-2082BF65E6D9}" name="Bravo, Aura (Alliance Bioversity-CIAT)" initials="BA(BC" userId="S::A.bravo@cgiar.org::f0b0c0cf-8335-42d5-84b5-77e815f4d5ff" providerId="AD"/>
  <p188:author id="{5C914585-BB8B-4425-D5C1-E73A4516461C}" name="Lim, Florine (WorldFish)" initials="L(" userId="S::f.lim@cgiar.org::8a16678b-ac28-47a9-abf3-a733e46cb1c4" providerId="AD"/>
  <p188:author id="{980AB4B1-58AA-CEBC-5861-2C8C8B72E8C8}" name="Johnson, Toby (CGIAR System Organization)" initials="JT(SO" userId="S::t.johnson@cgiar.org::60ca22a3-a1be-4e54-9ebf-a2fdf70a49d7" providerId="AD"/>
  <p188:author id="{7807AEB6-EB18-1FAB-5AC8-4878DBBC5A26}" name="Chua, Seong Lee (WorldFish)" initials="C(" userId="S::s.chua@cgiar.org::582bd3ec-1c5a-4200-8674-e2d91e31fa17" providerId="AD"/>
  <p188:author id="{8A3692B8-B9CC-0D95-F700-0F02CA512C87}" name="Hebebrand, Charlotte (IFPRI)" initials="H(" userId="S::c.hebebrand@cgiar.org::349e9781-62e4-4293-9398-69ccf02f1342" providerId="AD"/>
  <p188:author id="{30A21FD6-5426-73BC-3682-E2B8F1D3768C}" name="Goldstein, Peter (HarvestPlus)" initials="G(" userId="S::p.goldstein@cgiar.org::68e7f4e6-a097-4c82-96f0-f2639051e46f" providerId="AD"/>
  <p188:author id="{DE1684E8-2694-99C2-1844-7140E51577E9}" name="Poire, Valerie (CGIAR System Organization)" initials="PO" userId="S::v.poire@cgiar.org::aa6ecc9c-c4e6-4d04-853a-06a1f3d8768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9" name="Hilary Wild" initials="KCB" lastIdx="1" clrIdx="28">
    <p:extLst>
      <p:ext uri="{19B8F6BF-5375-455C-9EA6-DF929625EA0E}">
        <p15:presenceInfo xmlns:p15="http://schemas.microsoft.com/office/powerpoint/2012/main" userId="Hilary Wild" providerId="None"/>
      </p:ext>
    </p:extLst>
  </p:cmAuthor>
  <p:cmAuthor id="1" name="SMO" initials="SMO" lastIdx="42" clrIdx="0">
    <p:extLst>
      <p:ext uri="{19B8F6BF-5375-455C-9EA6-DF929625EA0E}">
        <p15:presenceInfo xmlns:p15="http://schemas.microsoft.com/office/powerpoint/2012/main" userId="SMO" providerId="None"/>
      </p:ext>
    </p:extLst>
  </p:cmAuthor>
  <p:cmAuthor id="30" name="Stiger, Porscha (CGIAR System Organization)" initials="SO" lastIdx="1" clrIdx="29">
    <p:extLst>
      <p:ext uri="{19B8F6BF-5375-455C-9EA6-DF929625EA0E}">
        <p15:presenceInfo xmlns:p15="http://schemas.microsoft.com/office/powerpoint/2012/main" userId="S::p.stiger@cgiar.org::b227045f-2210-4e02-abb8-75ff04991e61" providerId="AD"/>
      </p:ext>
    </p:extLst>
  </p:cmAuthor>
  <p:cmAuthor id="2" name="Quinn, Sara (CGIAR System Organization)" initials="QO" lastIdx="16" clrIdx="1">
    <p:extLst>
      <p:ext uri="{19B8F6BF-5375-455C-9EA6-DF929625EA0E}">
        <p15:presenceInfo xmlns:p15="http://schemas.microsoft.com/office/powerpoint/2012/main" userId="S::s.quinn@cgiar.org::e47d3906-c87f-4279-96ef-102eef59e167" providerId="AD"/>
      </p:ext>
    </p:extLst>
  </p:cmAuthor>
  <p:cmAuthor id="31" name="Guest User" initials="GU" lastIdx="7" clrIdx="30">
    <p:extLst>
      <p:ext uri="{19B8F6BF-5375-455C-9EA6-DF929625EA0E}">
        <p15:presenceInfo xmlns:p15="http://schemas.microsoft.com/office/powerpoint/2012/main" userId="S::urn:spo:anon#0404871ba695701a10a0162af294714e4cdcc206fa77375f1959f691b90d81d2::" providerId="AD"/>
      </p:ext>
    </p:extLst>
  </p:cmAuthor>
  <p:cmAuthor id="3" name="Cussen, Olwen (CGIAR System Organization)" initials="CO(SO" lastIdx="15" clrIdx="2">
    <p:extLst>
      <p:ext uri="{19B8F6BF-5375-455C-9EA6-DF929625EA0E}">
        <p15:presenceInfo xmlns:p15="http://schemas.microsoft.com/office/powerpoint/2012/main" userId="S-1-5-21-1606980848-162531612-839522115-24247" providerId="AD"/>
      </p:ext>
    </p:extLst>
  </p:cmAuthor>
  <p:cmAuthor id="32" name="Krivonos, Ekaterina (CGIAR System Organization)" initials="KE(SO)" lastIdx="6" clrIdx="31">
    <p:extLst>
      <p:ext uri="{19B8F6BF-5375-455C-9EA6-DF929625EA0E}">
        <p15:presenceInfo xmlns:p15="http://schemas.microsoft.com/office/powerpoint/2012/main" userId="Krivonos, Ekaterina (CGIAR System Organization)" providerId="None"/>
      </p:ext>
    </p:extLst>
  </p:cmAuthor>
  <p:cmAuthor id="4" name="Compton, Julia (System Org - Consultant)" initials="CC" lastIdx="15" clrIdx="3">
    <p:extLst>
      <p:ext uri="{19B8F6BF-5375-455C-9EA6-DF929625EA0E}">
        <p15:presenceInfo xmlns:p15="http://schemas.microsoft.com/office/powerpoint/2012/main" userId="S::j.compton@cgiar.org::a345051f-47b9-4aa0-a315-f5825f871d12" providerId="AD"/>
      </p:ext>
    </p:extLst>
  </p:cmAuthor>
  <p:cmAuthor id="33" name="Menzies, Donald (CGIAR System Organization)" initials="MD(SO" lastIdx="1" clrIdx="32">
    <p:extLst>
      <p:ext uri="{19B8F6BF-5375-455C-9EA6-DF929625EA0E}">
        <p15:presenceInfo xmlns:p15="http://schemas.microsoft.com/office/powerpoint/2012/main" userId="S::D.Menzies@cgiar.org::63bac19d-d8c5-47d7-88a7-7f5ef5579d37" providerId="AD"/>
      </p:ext>
    </p:extLst>
  </p:cmAuthor>
  <p:cmAuthor id="5" name="Manning-Thomas, Nadia (CGIAR System Organization)" initials="MO" lastIdx="43" clrIdx="4">
    <p:extLst>
      <p:ext uri="{19B8F6BF-5375-455C-9EA6-DF929625EA0E}">
        <p15:presenceInfo xmlns:p15="http://schemas.microsoft.com/office/powerpoint/2012/main" userId="S::n.manning-thomas@cgiar.org::ee10a1cf-a826-4e78-830f-408c70a5cff8" providerId="AD"/>
      </p:ext>
    </p:extLst>
  </p:cmAuthor>
  <p:cmAuthor id="6" name="Manning-Thomas, Nadia (CGIAR System Organization)" initials="MN(SO" lastIdx="17" clrIdx="5">
    <p:extLst>
      <p:ext uri="{19B8F6BF-5375-455C-9EA6-DF929625EA0E}">
        <p15:presenceInfo xmlns:p15="http://schemas.microsoft.com/office/powerpoint/2012/main" userId="S-1-12-1-3994067407-1316530214-2353008515-4174357872" providerId="AD"/>
      </p:ext>
    </p:extLst>
  </p:cmAuthor>
  <p:cmAuthor id="7" name="Samuel Stacey" initials="SS" lastIdx="8" clrIdx="6">
    <p:extLst>
      <p:ext uri="{19B8F6BF-5375-455C-9EA6-DF929625EA0E}">
        <p15:presenceInfo xmlns:p15="http://schemas.microsoft.com/office/powerpoint/2012/main" userId="73e9e930-5ebd-41ab-a84c-43886a41a844" providerId="Windows Live"/>
      </p:ext>
    </p:extLst>
  </p:cmAuthor>
  <p:cmAuthor id="8" name="AZ" initials="ZA(" lastIdx="8" clrIdx="7">
    <p:extLst>
      <p:ext uri="{19B8F6BF-5375-455C-9EA6-DF929625EA0E}">
        <p15:presenceInfo xmlns:p15="http://schemas.microsoft.com/office/powerpoint/2012/main" userId="AZ" providerId="None"/>
      </p:ext>
    </p:extLst>
  </p:cmAuthor>
  <p:cmAuthor id="9" name="CGIAR SMO" initials="SMO" lastIdx="40" clrIdx="8">
    <p:extLst>
      <p:ext uri="{19B8F6BF-5375-455C-9EA6-DF929625EA0E}">
        <p15:presenceInfo xmlns:p15="http://schemas.microsoft.com/office/powerpoint/2012/main" userId="CGIAR SMO" providerId="None"/>
      </p:ext>
    </p:extLst>
  </p:cmAuthor>
  <p:cmAuthor id="10" name="Grainger-Jones, Elwyn (CGIAR System Organization)" initials="GO" lastIdx="10" clrIdx="9">
    <p:extLst>
      <p:ext uri="{19B8F6BF-5375-455C-9EA6-DF929625EA0E}">
        <p15:presenceInfo xmlns:p15="http://schemas.microsoft.com/office/powerpoint/2012/main" userId="S::egraingerjones@cgiar.org::68712cb9-d77d-4e25-9a1a-b1c2e9a3748b" providerId="AD"/>
      </p:ext>
    </p:extLst>
  </p:cmAuthor>
  <p:cmAuthor id="11" name="Colomer, Julien (CGIAR System Organization)" initials="CJ(SO" lastIdx="9" clrIdx="10">
    <p:extLst>
      <p:ext uri="{19B8F6BF-5375-455C-9EA6-DF929625EA0E}">
        <p15:presenceInfo xmlns:p15="http://schemas.microsoft.com/office/powerpoint/2012/main" userId="S::J.Colomer@cgiar.org::b2411d90-1fdc-4700-bb9a-fbe80d4d111c" providerId="AD"/>
      </p:ext>
    </p:extLst>
  </p:cmAuthor>
  <p:cmAuthor id="12" name="Smith, Andrew (CGIAR System Organization)" initials="SA(SO" lastIdx="21" clrIdx="11">
    <p:extLst>
      <p:ext uri="{19B8F6BF-5375-455C-9EA6-DF929625EA0E}">
        <p15:presenceInfo xmlns:p15="http://schemas.microsoft.com/office/powerpoint/2012/main" userId="S::A.J.Smith@cgiar.org::8a06fa0c-eddd-41d8-b9af-fa582b122ae0" providerId="AD"/>
      </p:ext>
    </p:extLst>
  </p:cmAuthor>
  <p:cmAuthor id="13" name="Craig, Jamie (CGIAR System Organization)" initials="CJ(SO" lastIdx="13" clrIdx="12">
    <p:extLst>
      <p:ext uri="{19B8F6BF-5375-455C-9EA6-DF929625EA0E}">
        <p15:presenceInfo xmlns:p15="http://schemas.microsoft.com/office/powerpoint/2012/main" userId="S::J.Craig@cgiar.org::267bf317-b355-4c71-b132-eff8930cd9d0" providerId="AD"/>
      </p:ext>
    </p:extLst>
  </p:cmAuthor>
  <p:cmAuthor id="14" name="Zandstra, Andre (CGIAR System Organization)" initials="ZO" lastIdx="7" clrIdx="13">
    <p:extLst>
      <p:ext uri="{19B8F6BF-5375-455C-9EA6-DF929625EA0E}">
        <p15:presenceInfo xmlns:p15="http://schemas.microsoft.com/office/powerpoint/2012/main" userId="S::a.zandstra@cgiar.org::ecab230e-e994-4cc7-af01-3de217e03e50" providerId="AD"/>
      </p:ext>
    </p:extLst>
  </p:cmAuthor>
  <p:cmAuthor id="15" name="Sundstrom, Roland (CGIAR System Organization)" initials="SR(SO" lastIdx="42" clrIdx="14">
    <p:extLst>
      <p:ext uri="{19B8F6BF-5375-455C-9EA6-DF929625EA0E}">
        <p15:presenceInfo xmlns:p15="http://schemas.microsoft.com/office/powerpoint/2012/main" userId="S::R.Sundstrom@cgiar.org::30fde8fb-5bdf-4c9b-b55e-ee8834a87165" providerId="AD"/>
      </p:ext>
    </p:extLst>
  </p:cmAuthor>
  <p:cmAuthor id="16" name="Bennett, Karmen (CGIAR System Organization)" initials="BO" lastIdx="5" clrIdx="15">
    <p:extLst>
      <p:ext uri="{19B8F6BF-5375-455C-9EA6-DF929625EA0E}">
        <p15:presenceInfo xmlns:p15="http://schemas.microsoft.com/office/powerpoint/2012/main" userId="S::k.bennett@cgiar.org::7ce980d7-af5d-4d40-85e4-4f613acfcee5" providerId="AD"/>
      </p:ext>
    </p:extLst>
  </p:cmAuthor>
  <p:cmAuthor id="17" name="Karmen" initials="KCB" lastIdx="12" clrIdx="16">
    <p:extLst>
      <p:ext uri="{19B8F6BF-5375-455C-9EA6-DF929625EA0E}">
        <p15:presenceInfo xmlns:p15="http://schemas.microsoft.com/office/powerpoint/2012/main" userId="Karmen" providerId="None"/>
      </p:ext>
    </p:extLst>
  </p:cmAuthor>
  <p:cmAuthor id="18" name="Author" initials="Author" lastIdx="7" clrIdx="17">
    <p:extLst>
      <p:ext uri="{19B8F6BF-5375-455C-9EA6-DF929625EA0E}">
        <p15:presenceInfo xmlns:p15="http://schemas.microsoft.com/office/powerpoint/2012/main" userId="Author" providerId="None"/>
      </p:ext>
    </p:extLst>
  </p:cmAuthor>
  <p:cmAuthor id="19" name="System Organization" initials="SO" lastIdx="1" clrIdx="18">
    <p:extLst>
      <p:ext uri="{19B8F6BF-5375-455C-9EA6-DF929625EA0E}">
        <p15:presenceInfo xmlns:p15="http://schemas.microsoft.com/office/powerpoint/2012/main" userId="System Organization" providerId="None"/>
      </p:ext>
    </p:extLst>
  </p:cmAuthor>
  <p:cmAuthor id="20" name="Olwen Cussen" initials="OC" lastIdx="47" clrIdx="19">
    <p:extLst>
      <p:ext uri="{19B8F6BF-5375-455C-9EA6-DF929625EA0E}">
        <p15:presenceInfo xmlns:p15="http://schemas.microsoft.com/office/powerpoint/2012/main" userId="Olwen Cussen" providerId="None"/>
      </p:ext>
    </p:extLst>
  </p:cmAuthor>
  <p:cmAuthor id="21" name="CGIAR" initials="CGIAR" lastIdx="34" clrIdx="20">
    <p:extLst>
      <p:ext uri="{19B8F6BF-5375-455C-9EA6-DF929625EA0E}">
        <p15:presenceInfo xmlns:p15="http://schemas.microsoft.com/office/powerpoint/2012/main" userId="CGIAR" providerId="None"/>
      </p:ext>
    </p:extLst>
  </p:cmAuthor>
  <p:cmAuthor id="22" name="Solomos, Georgios (CGIAR System Organization)" initials="SG(SO" lastIdx="1" clrIdx="21">
    <p:extLst>
      <p:ext uri="{19B8F6BF-5375-455C-9EA6-DF929625EA0E}">
        <p15:presenceInfo xmlns:p15="http://schemas.microsoft.com/office/powerpoint/2012/main" userId="S::G.Solomos@cgiar.org::f5765543-009b-41bd-8170-034be5f9e1ea" providerId="AD"/>
      </p:ext>
    </p:extLst>
  </p:cmAuthor>
  <p:cmAuthor id="23" name="Elwyn" initials="EGJ" lastIdx="23" clrIdx="22">
    <p:extLst>
      <p:ext uri="{19B8F6BF-5375-455C-9EA6-DF929625EA0E}">
        <p15:presenceInfo xmlns:p15="http://schemas.microsoft.com/office/powerpoint/2012/main" userId="Elwyn" providerId="None"/>
      </p:ext>
    </p:extLst>
  </p:cmAuthor>
  <p:cmAuthor id="24" name="Sinosi, Isobel (CGIAR System Organization)" initials="SI(SO" lastIdx="1" clrIdx="23">
    <p:extLst>
      <p:ext uri="{19B8F6BF-5375-455C-9EA6-DF929625EA0E}">
        <p15:presenceInfo xmlns:p15="http://schemas.microsoft.com/office/powerpoint/2012/main" userId="S::i.sinosi@cgiar.org::a17db583-3546-473a-8f5a-bdaeb28beadd" providerId="AD"/>
      </p:ext>
    </p:extLst>
  </p:cmAuthor>
  <p:cmAuthor id="25" name="Vermeulen, Sonja (CGIAR System Organization)" initials="VO" lastIdx="11" clrIdx="24">
    <p:extLst>
      <p:ext uri="{19B8F6BF-5375-455C-9EA6-DF929625EA0E}">
        <p15:presenceInfo xmlns:p15="http://schemas.microsoft.com/office/powerpoint/2012/main" userId="S::s.vermeulen@cgiar.org::7f3eeccc-c54f-466f-9870-0d205a5c6de4" providerId="AD"/>
      </p:ext>
    </p:extLst>
  </p:cmAuthor>
  <p:cmAuthor id="26" name="Karmen Bennett" initials="KCB" lastIdx="16" clrIdx="25">
    <p:extLst>
      <p:ext uri="{19B8F6BF-5375-455C-9EA6-DF929625EA0E}">
        <p15:presenceInfo xmlns:p15="http://schemas.microsoft.com/office/powerpoint/2012/main" userId="Karmen Bennett" providerId="None"/>
      </p:ext>
    </p:extLst>
  </p:cmAuthor>
  <p:cmAuthor id="27" name="Poire, Valerie (CGIAR System Organization)" initials="PO" lastIdx="1" clrIdx="26">
    <p:extLst>
      <p:ext uri="{19B8F6BF-5375-455C-9EA6-DF929625EA0E}">
        <p15:presenceInfo xmlns:p15="http://schemas.microsoft.com/office/powerpoint/2012/main" userId="S::v.poire@cgiar.org::aa6ecc9c-c4e6-4d04-853a-06a1f3d87686" providerId="AD"/>
      </p:ext>
    </p:extLst>
  </p:cmAuthor>
  <p:cmAuthor id="28" name="Sadoff, Claudia (One CGIAR)" initials="SC" lastIdx="10" clrIdx="27">
    <p:extLst>
      <p:ext uri="{19B8F6BF-5375-455C-9EA6-DF929625EA0E}">
        <p15:presenceInfo xmlns:p15="http://schemas.microsoft.com/office/powerpoint/2012/main" userId="S::c.sadoff@cgiar.org::9c4fb457-88be-4c22-a8f2-ef36117e7e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284"/>
    <a:srgbClr val="FF5050"/>
    <a:srgbClr val="CE412C"/>
    <a:srgbClr val="F4A21B"/>
    <a:srgbClr val="F79520"/>
    <a:srgbClr val="FFC000"/>
    <a:srgbClr val="FFD676"/>
    <a:srgbClr val="F08620"/>
    <a:srgbClr val="0165BD"/>
    <a:srgbClr val="79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B04B6F-195C-4775-BF5D-69998268CFD5}" v="4" dt="2022-09-13T14:04:43.8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1"/>
    <p:restoredTop sz="94694"/>
  </p:normalViewPr>
  <p:slideViewPr>
    <p:cSldViewPr snapToGrid="0">
      <p:cViewPr varScale="1">
        <p:scale>
          <a:sx n="67" d="100"/>
          <a:sy n="67" d="100"/>
        </p:scale>
        <p:origin x="716" y="44"/>
      </p:cViewPr>
      <p:guideLst>
        <p:guide orient="horz" pos="1248"/>
        <p:guide pos="2568"/>
        <p:guide orient="horz" pos="6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480" y="59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DD928-0C3E-4ED8-90AE-E560853C5428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5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5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AF5AE-4922-40B3-BC52-D142E057D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52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CBDEE-9154-4ECF-BD19-2512E89EA232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82296"/>
            <a:ext cx="5486400" cy="3667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5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5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E8625-ABA9-47AC-97D8-2031586E3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49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7">
            <a:extLst>
              <a:ext uri="{FF2B5EF4-FFF2-40B4-BE49-F238E27FC236}">
                <a16:creationId xmlns:a16="http://schemas.microsoft.com/office/drawing/2014/main" id="{BCD1F3BD-7F2F-444E-BE41-8A3E836CF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3" y="-17742"/>
            <a:ext cx="12173781" cy="68484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55C749B-CF4F-E746-98AA-7DAFB049B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7108" y="2024160"/>
            <a:ext cx="5337098" cy="2275765"/>
          </a:xfrm>
        </p:spPr>
        <p:txBody>
          <a:bodyPr anchor="b">
            <a:noAutofit/>
          </a:bodyPr>
          <a:lstStyle>
            <a:lvl1pPr algn="l">
              <a:defRPr sz="4400" b="1" i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0D13D8CB-B082-0242-994C-AB48C4D21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7106" y="4825291"/>
            <a:ext cx="5337097" cy="831952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AB8FE9A3-D792-F848-80BC-E61BCE6E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478" y="6356352"/>
            <a:ext cx="11235219" cy="365125"/>
          </a:xfrm>
        </p:spPr>
        <p:txBody>
          <a:bodyPr/>
          <a:lstStyle>
            <a:lvl1pPr algn="l"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r>
              <a:rPr lang="en-US" dirty="0"/>
              <a:t>Footer</a:t>
            </a:r>
          </a:p>
        </p:txBody>
      </p:sp>
      <p:cxnSp>
        <p:nvCxnSpPr>
          <p:cNvPr id="21" name="Straight Connector 12">
            <a:extLst>
              <a:ext uri="{FF2B5EF4-FFF2-40B4-BE49-F238E27FC236}">
                <a16:creationId xmlns:a16="http://schemas.microsoft.com/office/drawing/2014/main" id="{3E5620C9-4863-FD41-B02D-0D6AC464B8BB}"/>
              </a:ext>
            </a:extLst>
          </p:cNvPr>
          <p:cNvCxnSpPr>
            <a:cxnSpLocks/>
          </p:cNvCxnSpPr>
          <p:nvPr userDrawn="1"/>
        </p:nvCxnSpPr>
        <p:spPr>
          <a:xfrm>
            <a:off x="0" y="4570312"/>
            <a:ext cx="1030420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Date Placeholder 5">
            <a:extLst>
              <a:ext uri="{FF2B5EF4-FFF2-40B4-BE49-F238E27FC236}">
                <a16:creationId xmlns:a16="http://schemas.microsoft.com/office/drawing/2014/main" id="{19D55F78-2FD3-D643-B7AC-F01E7065250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683986" y="295903"/>
            <a:ext cx="2202712" cy="365125"/>
          </a:xfrm>
        </p:spPr>
        <p:txBody>
          <a:bodyPr/>
          <a:lstStyle>
            <a:lvl1pPr algn="r">
              <a:defRPr b="0" i="0">
                <a:solidFill>
                  <a:srgbClr val="898989"/>
                </a:solidFill>
                <a:latin typeface="Avenir Medium" panose="02000503020000020003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7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6">
            <a:extLst>
              <a:ext uri="{FF2B5EF4-FFF2-40B4-BE49-F238E27FC236}">
                <a16:creationId xmlns:a16="http://schemas.microsoft.com/office/drawing/2014/main" id="{924DE002-8A97-944A-B72A-49728725A8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" y="5144"/>
            <a:ext cx="12171000" cy="684770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5318A8F-1C23-7341-8E53-86265BBB9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29" y="334497"/>
            <a:ext cx="9039655" cy="776459"/>
          </a:xfrm>
        </p:spPr>
        <p:txBody>
          <a:bodyPr anchor="b">
            <a:normAutofit/>
          </a:bodyPr>
          <a:lstStyle>
            <a:lvl1pPr>
              <a:defRPr sz="3200" b="1" i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E62EC41-3279-794B-98B4-896255B9579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4928" y="1358781"/>
            <a:ext cx="10688139" cy="481818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1pPr>
            <a:lvl2pPr marL="685800" indent="-2286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2pPr>
            <a:lvl3pPr marL="1143000" indent="-228600">
              <a:buClr>
                <a:schemeClr val="tx1"/>
              </a:buClr>
              <a:buFont typeface=".AppleSystemUIFont" charset="-120"/>
              <a:buChar char="-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3pPr>
            <a:lvl4pPr>
              <a:buClr>
                <a:schemeClr val="tx1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BD0FC2-DA89-EC42-9072-F82DBAB52CAA}"/>
              </a:ext>
            </a:extLst>
          </p:cNvPr>
          <p:cNvSpPr txBox="1">
            <a:spLocks/>
          </p:cNvSpPr>
          <p:nvPr userDrawn="1"/>
        </p:nvSpPr>
        <p:spPr>
          <a:xfrm>
            <a:off x="630923" y="6256048"/>
            <a:ext cx="9039655" cy="3651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Calibri" charset="0"/>
              </a:defRPr>
            </a:lvl1pPr>
          </a:lstStyle>
          <a:p>
            <a:r>
              <a:rPr lang="en-US" sz="1000" b="0">
                <a:solidFill>
                  <a:schemeClr val="bg1">
                    <a:lumMod val="65000"/>
                  </a:schemeClr>
                </a:solidFill>
                <a:latin typeface="Montserrat" panose="02000505000000020004" pitchFamily="2" charset="0"/>
              </a:rPr>
              <a:t>www.cgiar.org</a:t>
            </a:r>
          </a:p>
        </p:txBody>
      </p:sp>
    </p:spTree>
    <p:extLst>
      <p:ext uri="{BB962C8B-B14F-4D97-AF65-F5344CB8AC3E}">
        <p14:creationId xmlns:p14="http://schemas.microsoft.com/office/powerpoint/2010/main" val="873049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D149EA-1B07-4ED5-A223-D843C4D947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" y="0"/>
            <a:ext cx="12190811" cy="685799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B41CF72-518C-CF42-A323-83BED2EBD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29" y="334497"/>
            <a:ext cx="9039655" cy="776459"/>
          </a:xfrm>
        </p:spPr>
        <p:txBody>
          <a:bodyPr anchor="b">
            <a:normAutofit/>
          </a:bodyPr>
          <a:lstStyle>
            <a:lvl1pPr>
              <a:defRPr sz="3200" b="1" i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411C58-0491-9F47-BC20-7E2DF647243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4928" y="1358781"/>
            <a:ext cx="10688139" cy="481818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1pPr>
            <a:lvl2pPr marL="685800" indent="-228600"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2pPr>
            <a:lvl3pPr marL="1143000" indent="-228600">
              <a:buClr>
                <a:schemeClr val="tx1"/>
              </a:buClr>
              <a:buFont typeface=".AppleSystemUIFont" charset="-120"/>
              <a:buChar char="-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3pPr>
            <a:lvl4pPr>
              <a:buClr>
                <a:schemeClr val="tx1"/>
              </a:buCl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599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10">
            <a:extLst>
              <a:ext uri="{FF2B5EF4-FFF2-40B4-BE49-F238E27FC236}">
                <a16:creationId xmlns:a16="http://schemas.microsoft.com/office/drawing/2014/main" id="{7DC3DF47-9AC9-754B-9528-EAC486DF6A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" y="5572"/>
            <a:ext cx="12170999" cy="684685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917B4808-403E-834C-826B-A1BB046BE6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52217" y="1914261"/>
            <a:ext cx="6729283" cy="1666393"/>
          </a:xfrm>
        </p:spPr>
        <p:txBody>
          <a:bodyPr>
            <a:noAutofit/>
          </a:bodyPr>
          <a:lstStyle>
            <a:lvl1pPr algn="ctr"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r>
              <a:rPr lang="es-ES" err="1"/>
              <a:t>Thank</a:t>
            </a:r>
            <a:r>
              <a:rPr lang="es-ES"/>
              <a:t> </a:t>
            </a:r>
            <a:r>
              <a:rPr lang="es-ES" err="1"/>
              <a:t>You</a:t>
            </a:r>
            <a:r>
              <a:rPr lang="es-ES"/>
              <a:t>!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0772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21505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431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62DC1-60C5-45F4-A298-97ECE83F2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6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5" r:id="rId3"/>
    <p:sldLayoutId id="214748378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427730"/>
          </a:solidFill>
          <a:latin typeface="Avenir Black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rgbClr val="51515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80000"/>
        <a:buFont typeface="Arial" panose="020B0604020202020204" pitchFamily="34" charset="0"/>
        <a:buChar char="•"/>
        <a:defRPr sz="2400" b="0" i="0" kern="1200">
          <a:solidFill>
            <a:srgbClr val="515151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.AppleSystemUIFont" charset="-120"/>
        <a:buChar char="-"/>
        <a:defRPr sz="2000" b="0" i="0" kern="1200">
          <a:solidFill>
            <a:srgbClr val="515151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60000"/>
        <a:buFont typeface=".AppleSystemUIFont" charset="-120"/>
        <a:buChar char="-"/>
        <a:defRPr sz="1800" b="0" i="0" kern="1200">
          <a:solidFill>
            <a:srgbClr val="515151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A4AFCD9-1440-A047-9949-B2080A58B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09950" y="2955708"/>
            <a:ext cx="7143750" cy="1549275"/>
          </a:xfrm>
        </p:spPr>
        <p:txBody>
          <a:bodyPr/>
          <a:lstStyle/>
          <a:p>
            <a:pPr algn="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Thinh Nguyen and Karen Marshall (ILRI) </a:t>
            </a:r>
          </a:p>
          <a:p>
            <a:pPr algn="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Aura Bravo, Natalia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Triana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Stefan Burkart (Alliance Bioversity - CIAT)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964DB4-74B5-9B62-2684-9B6FD9661DBB}"/>
              </a:ext>
            </a:extLst>
          </p:cNvPr>
          <p:cNvSpPr txBox="1">
            <a:spLocks/>
          </p:cNvSpPr>
          <p:nvPr/>
        </p:nvSpPr>
        <p:spPr>
          <a:xfrm>
            <a:off x="3227478" y="1095375"/>
            <a:ext cx="8270727" cy="15492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Calibri" charset="0"/>
              </a:defRPr>
            </a:lvl1pPr>
          </a:lstStyle>
          <a:p>
            <a:pPr algn="r"/>
            <a:r>
              <a:rPr lang="en-US" sz="3200" dirty="0" err="1">
                <a:cs typeface="Arial" panose="020B0604020202020204" pitchFamily="34" charset="0"/>
              </a:rPr>
              <a:t>Chăn-hênh</a:t>
            </a:r>
            <a:r>
              <a:rPr lang="en-US" sz="3200" dirty="0">
                <a:cs typeface="Arial" panose="020B0604020202020204" pitchFamily="34" charset="0"/>
              </a:rPr>
              <a:t>: Sustainable Animal Productivity for Livelihoods, Nutrition and Gender inclusion (SAPLING)</a:t>
            </a:r>
            <a:endParaRPr lang="en-US" sz="3200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9ACA445-4151-2C81-5FF7-311E50D2A6FC}"/>
              </a:ext>
            </a:extLst>
          </p:cNvPr>
          <p:cNvSpPr txBox="1">
            <a:spLocks/>
          </p:cNvSpPr>
          <p:nvPr/>
        </p:nvSpPr>
        <p:spPr>
          <a:xfrm>
            <a:off x="4029076" y="5149748"/>
            <a:ext cx="7648574" cy="831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None/>
              <a:defRPr sz="20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.AppleSystemUIFont" charset="-120"/>
              <a:buNone/>
              <a:defRPr sz="18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60000"/>
              <a:buFont typeface=".AppleSystemUIFont" charset="-120"/>
              <a:buNone/>
              <a:defRPr sz="16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Stakeholder Engagement Meeting,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Vietnam, </a:t>
            </a: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October 2022</a:t>
            </a:r>
            <a:endParaRPr lang="en-US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05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1391-1761-B146-9BA1-96C5A361D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422" y="750191"/>
            <a:ext cx="9039655" cy="776459"/>
          </a:xfrm>
        </p:spPr>
        <p:txBody>
          <a:bodyPr>
            <a:noAutofit/>
          </a:bodyPr>
          <a:lstStyle/>
          <a:p>
            <a:r>
              <a:rPr lang="en-US" sz="3600" dirty="0"/>
              <a:t>Work package 4: Competitive and inclusive livestock value chains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667E1-AEEA-17FC-B673-D1D09C6EC21E}"/>
              </a:ext>
            </a:extLst>
          </p:cNvPr>
          <p:cNvSpPr txBox="1">
            <a:spLocks/>
          </p:cNvSpPr>
          <p:nvPr/>
        </p:nvSpPr>
        <p:spPr>
          <a:xfrm>
            <a:off x="1004372" y="2702889"/>
            <a:ext cx="3671233" cy="14522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.AppleSystemUIFont" charset="-120"/>
              <a:buChar char="-"/>
              <a:defRPr sz="20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60000"/>
              <a:buFont typeface=".AppleSystemUIFont" charset="-120"/>
              <a:buChar char="-"/>
              <a:defRPr sz="18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Market-driven business models </a:t>
            </a:r>
            <a:r>
              <a:rPr lang="en-US" sz="2000" dirty="0"/>
              <a:t>that integrate </a:t>
            </a:r>
            <a:r>
              <a:rPr lang="en-US" sz="2000" b="1" dirty="0"/>
              <a:t>multiplatform digital tools </a:t>
            </a:r>
            <a:r>
              <a:rPr lang="en-US" sz="2000" dirty="0"/>
              <a:t>for livestock value chain actors to enhance value chain linkages and </a:t>
            </a:r>
            <a:r>
              <a:rPr lang="en-US" sz="2000" b="1" dirty="0"/>
              <a:t>efficiency</a:t>
            </a:r>
            <a:r>
              <a:rPr lang="en-US" sz="2000" dirty="0"/>
              <a:t> and improve livestock keepers’ </a:t>
            </a:r>
            <a:r>
              <a:rPr lang="en-US" sz="2000" b="1" dirty="0"/>
              <a:t>access</a:t>
            </a:r>
            <a:r>
              <a:rPr lang="en-US" sz="2000" dirty="0"/>
              <a:t> to services and </a:t>
            </a:r>
            <a:r>
              <a:rPr lang="en-US" sz="2000" b="1" dirty="0"/>
              <a:t>profitable</a:t>
            </a:r>
            <a:r>
              <a:rPr lang="en-US" sz="2000" dirty="0"/>
              <a:t> input and output markets.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67D1BF-9DFB-6C9B-87DE-5578C90AAA67}"/>
              </a:ext>
            </a:extLst>
          </p:cNvPr>
          <p:cNvSpPr txBox="1"/>
          <p:nvPr/>
        </p:nvSpPr>
        <p:spPr>
          <a:xfrm>
            <a:off x="8699381" y="3036630"/>
            <a:ext cx="2002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venir Book" panose="02000503020000020003"/>
              </a:rPr>
              <a:t>Institutional arrangements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942BA6-7956-D737-2BAA-A190FB1EB6E5}"/>
              </a:ext>
            </a:extLst>
          </p:cNvPr>
          <p:cNvSpPr txBox="1"/>
          <p:nvPr/>
        </p:nvSpPr>
        <p:spPr>
          <a:xfrm>
            <a:off x="7006510" y="2098671"/>
            <a:ext cx="2002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venir Book" panose="02000503020000020003"/>
              </a:rPr>
              <a:t>Integrated technologies and innovative delivery systems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D00017-CDA3-3772-E318-ABDC6D989D0C}"/>
              </a:ext>
            </a:extLst>
          </p:cNvPr>
          <p:cNvSpPr txBox="1"/>
          <p:nvPr/>
        </p:nvSpPr>
        <p:spPr>
          <a:xfrm>
            <a:off x="5316192" y="2922765"/>
            <a:ext cx="2002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venir Book" panose="02000503020000020003"/>
              </a:rPr>
              <a:t>Proactive stakeholder engagement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5DFF8C-6B0E-2B51-8B57-242F038C2BAE}"/>
              </a:ext>
            </a:extLst>
          </p:cNvPr>
          <p:cNvSpPr txBox="1"/>
          <p:nvPr/>
        </p:nvSpPr>
        <p:spPr>
          <a:xfrm>
            <a:off x="5352580" y="4793107"/>
            <a:ext cx="2002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venir Book" panose="02000503020000020003"/>
              </a:rPr>
              <a:t>Sustainable business models</a:t>
            </a:r>
            <a:endParaRPr lang="en-US" dirty="0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5A56E669-366C-7B9F-24A8-17EE3EED5728}"/>
              </a:ext>
            </a:extLst>
          </p:cNvPr>
          <p:cNvSpPr/>
          <p:nvPr/>
        </p:nvSpPr>
        <p:spPr>
          <a:xfrm>
            <a:off x="6965258" y="3373127"/>
            <a:ext cx="2075311" cy="1688712"/>
          </a:xfrm>
          <a:prstGeom prst="hexagon">
            <a:avLst/>
          </a:prstGeom>
          <a:solidFill>
            <a:srgbClr val="FF9284"/>
          </a:solidFill>
          <a:ln>
            <a:solidFill>
              <a:srgbClr val="FF92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4C034284-9AC6-A167-8D1B-84A661AD5C01}"/>
              </a:ext>
            </a:extLst>
          </p:cNvPr>
          <p:cNvSpPr/>
          <p:nvPr/>
        </p:nvSpPr>
        <p:spPr>
          <a:xfrm>
            <a:off x="8662994" y="2524262"/>
            <a:ext cx="2075311" cy="1688712"/>
          </a:xfrm>
          <a:prstGeom prst="hexag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51D4C3EF-8BA4-A935-C139-5BEAC4F06827}"/>
              </a:ext>
            </a:extLst>
          </p:cNvPr>
          <p:cNvSpPr/>
          <p:nvPr/>
        </p:nvSpPr>
        <p:spPr>
          <a:xfrm>
            <a:off x="8662994" y="4244147"/>
            <a:ext cx="2075311" cy="1688712"/>
          </a:xfrm>
          <a:prstGeom prst="hexag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275A35AD-1702-3AB1-0D62-1956863D86C2}"/>
              </a:ext>
            </a:extLst>
          </p:cNvPr>
          <p:cNvSpPr/>
          <p:nvPr/>
        </p:nvSpPr>
        <p:spPr>
          <a:xfrm>
            <a:off x="6965258" y="5088503"/>
            <a:ext cx="2075311" cy="1688712"/>
          </a:xfrm>
          <a:prstGeom prst="hexag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id="{1F0114C6-3E41-62F3-CFE6-D31938B0F750}"/>
              </a:ext>
            </a:extLst>
          </p:cNvPr>
          <p:cNvSpPr/>
          <p:nvPr/>
        </p:nvSpPr>
        <p:spPr>
          <a:xfrm>
            <a:off x="5279805" y="4238639"/>
            <a:ext cx="2075311" cy="1688712"/>
          </a:xfrm>
          <a:prstGeom prst="hexag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xagon 30">
            <a:extLst>
              <a:ext uri="{FF2B5EF4-FFF2-40B4-BE49-F238E27FC236}">
                <a16:creationId xmlns:a16="http://schemas.microsoft.com/office/drawing/2014/main" id="{3ED8BDA8-83FE-10D8-AB6D-5B4E91A7329C}"/>
              </a:ext>
            </a:extLst>
          </p:cNvPr>
          <p:cNvSpPr/>
          <p:nvPr/>
        </p:nvSpPr>
        <p:spPr>
          <a:xfrm>
            <a:off x="5279805" y="2507451"/>
            <a:ext cx="2075311" cy="1688712"/>
          </a:xfrm>
          <a:prstGeom prst="hexag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Hexagon 31">
            <a:extLst>
              <a:ext uri="{FF2B5EF4-FFF2-40B4-BE49-F238E27FC236}">
                <a16:creationId xmlns:a16="http://schemas.microsoft.com/office/drawing/2014/main" id="{268D8F73-39E9-0887-4CF4-2987BFBC76BE}"/>
              </a:ext>
            </a:extLst>
          </p:cNvPr>
          <p:cNvSpPr/>
          <p:nvPr/>
        </p:nvSpPr>
        <p:spPr>
          <a:xfrm>
            <a:off x="6965258" y="1653242"/>
            <a:ext cx="2075311" cy="1688712"/>
          </a:xfrm>
          <a:prstGeom prst="hexagon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CF3A0F-C2F1-4F40-CF1C-BC1F84807DD6}"/>
              </a:ext>
            </a:extLst>
          </p:cNvPr>
          <p:cNvSpPr txBox="1"/>
          <p:nvPr/>
        </p:nvSpPr>
        <p:spPr>
          <a:xfrm>
            <a:off x="7038033" y="3712966"/>
            <a:ext cx="20025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venir Book" panose="02000503020000020003"/>
              </a:rPr>
              <a:t>Livestock value chains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venir Book" panose="02000503020000020003"/>
              </a:rPr>
              <a:t>Profitable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venir Book" panose="02000503020000020003"/>
              </a:rPr>
              <a:t>Inclusive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venir Book" panose="02000503020000020003"/>
              </a:rPr>
              <a:t>Sustainable</a:t>
            </a:r>
            <a:endParaRPr lang="en-US" sz="1600" dirty="0"/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DA318DCC-D6E4-9FE0-D6B8-A9FD57D845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" r="6932" b="18902"/>
          <a:stretch/>
        </p:blipFill>
        <p:spPr>
          <a:xfrm>
            <a:off x="7805058" y="3470472"/>
            <a:ext cx="321564" cy="30531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16B400E-7221-5095-389A-ACE0EE9A652C}"/>
              </a:ext>
            </a:extLst>
          </p:cNvPr>
          <p:cNvSpPr txBox="1"/>
          <p:nvPr/>
        </p:nvSpPr>
        <p:spPr>
          <a:xfrm>
            <a:off x="7006510" y="5616307"/>
            <a:ext cx="2002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venir Book" panose="02000503020000020003"/>
              </a:rPr>
              <a:t>Inclusive innovation packages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624B89-84FF-F7AA-3539-6E0672A98819}"/>
              </a:ext>
            </a:extLst>
          </p:cNvPr>
          <p:cNvSpPr txBox="1"/>
          <p:nvPr/>
        </p:nvSpPr>
        <p:spPr>
          <a:xfrm>
            <a:off x="8699381" y="4769846"/>
            <a:ext cx="2002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venir Book" panose="02000503020000020003"/>
              </a:rPr>
              <a:t>Capacity development</a:t>
            </a:r>
          </a:p>
        </p:txBody>
      </p:sp>
      <p:pic>
        <p:nvPicPr>
          <p:cNvPr id="40" name="Picture 39" descr="Shape&#10;&#10;Description automatically generated with low confidence">
            <a:extLst>
              <a:ext uri="{FF2B5EF4-FFF2-40B4-BE49-F238E27FC236}">
                <a16:creationId xmlns:a16="http://schemas.microsoft.com/office/drawing/2014/main" id="{E65F306E-157C-87B8-FC23-8A2D838E65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4" t="11353" r="8413" b="29902"/>
          <a:stretch/>
        </p:blipFill>
        <p:spPr>
          <a:xfrm>
            <a:off x="9493556" y="2690190"/>
            <a:ext cx="414186" cy="301752"/>
          </a:xfrm>
          <a:prstGeom prst="rect">
            <a:avLst/>
          </a:prstGeom>
        </p:spPr>
      </p:pic>
      <p:pic>
        <p:nvPicPr>
          <p:cNvPr id="42" name="Picture 41" descr="Shape&#10;&#10;Description automatically generated with low confidence">
            <a:extLst>
              <a:ext uri="{FF2B5EF4-FFF2-40B4-BE49-F238E27FC236}">
                <a16:creationId xmlns:a16="http://schemas.microsoft.com/office/drawing/2014/main" id="{08F638A2-E87D-2C9B-C9B5-B86C12E424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r="5837" b="21586"/>
          <a:stretch/>
        </p:blipFill>
        <p:spPr>
          <a:xfrm>
            <a:off x="6132415" y="2681221"/>
            <a:ext cx="336301" cy="301752"/>
          </a:xfrm>
          <a:prstGeom prst="rect">
            <a:avLst/>
          </a:prstGeom>
        </p:spPr>
      </p:pic>
      <p:pic>
        <p:nvPicPr>
          <p:cNvPr id="44" name="Picture 43" descr="Shape&#10;&#10;Description automatically generated with low confidence">
            <a:extLst>
              <a:ext uri="{FF2B5EF4-FFF2-40B4-BE49-F238E27FC236}">
                <a16:creationId xmlns:a16="http://schemas.microsoft.com/office/drawing/2014/main" id="{BF9B26FA-5E26-3622-157C-E674B9BCFA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3" r="23956" b="16347"/>
          <a:stretch/>
        </p:blipFill>
        <p:spPr>
          <a:xfrm>
            <a:off x="7910874" y="1763388"/>
            <a:ext cx="184077" cy="301752"/>
          </a:xfrm>
          <a:prstGeom prst="rect">
            <a:avLst/>
          </a:prstGeom>
        </p:spPr>
      </p:pic>
      <p:pic>
        <p:nvPicPr>
          <p:cNvPr id="46" name="Picture 45" descr="Shape&#10;&#10;Description automatically generated with low confidence">
            <a:extLst>
              <a:ext uri="{FF2B5EF4-FFF2-40B4-BE49-F238E27FC236}">
                <a16:creationId xmlns:a16="http://schemas.microsoft.com/office/drawing/2014/main" id="{997A637A-AAEB-A34C-20EA-2A3234E5DD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47"/>
          <a:stretch/>
        </p:blipFill>
        <p:spPr>
          <a:xfrm>
            <a:off x="6137101" y="4448879"/>
            <a:ext cx="360718" cy="301752"/>
          </a:xfrm>
          <a:prstGeom prst="rect">
            <a:avLst/>
          </a:prstGeom>
        </p:spPr>
      </p:pic>
      <p:pic>
        <p:nvPicPr>
          <p:cNvPr id="48" name="Picture 47" descr="Shape&#10;&#10;Description automatically generated with low confidence">
            <a:extLst>
              <a:ext uri="{FF2B5EF4-FFF2-40B4-BE49-F238E27FC236}">
                <a16:creationId xmlns:a16="http://schemas.microsoft.com/office/drawing/2014/main" id="{016BA169-492D-CBC6-A8D3-0EA4BBF1A25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47"/>
          <a:stretch/>
        </p:blipFill>
        <p:spPr>
          <a:xfrm>
            <a:off x="7777604" y="5304333"/>
            <a:ext cx="376471" cy="301752"/>
          </a:xfrm>
          <a:prstGeom prst="rect">
            <a:avLst/>
          </a:prstGeom>
        </p:spPr>
      </p:pic>
      <p:pic>
        <p:nvPicPr>
          <p:cNvPr id="50" name="Picture 49" descr="Shape&#10;&#10;Description automatically generated with low confidence">
            <a:extLst>
              <a:ext uri="{FF2B5EF4-FFF2-40B4-BE49-F238E27FC236}">
                <a16:creationId xmlns:a16="http://schemas.microsoft.com/office/drawing/2014/main" id="{30530D0E-D15D-4FBD-0D19-223D650F5B4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67"/>
          <a:stretch/>
        </p:blipFill>
        <p:spPr>
          <a:xfrm>
            <a:off x="9477481" y="4468094"/>
            <a:ext cx="393762" cy="3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48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6EA9C4E-9796-D243-DA78-8ABF1306C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422" y="750191"/>
            <a:ext cx="9039655" cy="776459"/>
          </a:xfrm>
        </p:spPr>
        <p:txBody>
          <a:bodyPr>
            <a:noAutofit/>
          </a:bodyPr>
          <a:lstStyle/>
          <a:p>
            <a:r>
              <a:rPr lang="en-US" sz="3600" dirty="0"/>
              <a:t>Work package 4: Business models</a:t>
            </a:r>
          </a:p>
        </p:txBody>
      </p:sp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E04A2DC4-EDD3-F9F8-898F-0BF9BA2617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4" r="7895" b="12983"/>
          <a:stretch/>
        </p:blipFill>
        <p:spPr>
          <a:xfrm flipH="1">
            <a:off x="354209" y="2085776"/>
            <a:ext cx="412699" cy="4324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F798D4-B672-4C2A-297F-0E93D4C84324}"/>
              </a:ext>
            </a:extLst>
          </p:cNvPr>
          <p:cNvSpPr txBox="1"/>
          <p:nvPr/>
        </p:nvSpPr>
        <p:spPr>
          <a:xfrm>
            <a:off x="724927" y="1624111"/>
            <a:ext cx="7039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/>
              </a:rPr>
              <a:t>Objectives: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F8CAC8-F4BA-9AB5-A366-EA1CD7F59979}"/>
              </a:ext>
            </a:extLst>
          </p:cNvPr>
          <p:cNvSpPr txBox="1"/>
          <p:nvPr/>
        </p:nvSpPr>
        <p:spPr>
          <a:xfrm>
            <a:off x="894230" y="2169492"/>
            <a:ext cx="4015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venir Book" panose="02000503020000020003"/>
              </a:rPr>
              <a:t>Co-design, co-testing and co-development of context specific innovation packages. </a:t>
            </a:r>
            <a:endParaRPr lang="en-US" dirty="0">
              <a:latin typeface="Avenir Book" panose="02000503020000020003"/>
            </a:endParaRP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E8A3FB6C-2EB1-B9A3-0141-4830A0F49236}"/>
              </a:ext>
            </a:extLst>
          </p:cNvPr>
          <p:cNvCxnSpPr>
            <a:cxnSpLocks/>
            <a:stCxn id="8" idx="2"/>
            <a:endCxn id="16" idx="1"/>
          </p:cNvCxnSpPr>
          <p:nvPr/>
        </p:nvCxnSpPr>
        <p:spPr>
          <a:xfrm rot="16200000" flipH="1">
            <a:off x="-141504" y="3220300"/>
            <a:ext cx="1875416" cy="47129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AC4E813-F265-F77C-449C-B3CB1422D5AB}"/>
              </a:ext>
            </a:extLst>
          </p:cNvPr>
          <p:cNvSpPr txBox="1"/>
          <p:nvPr/>
        </p:nvSpPr>
        <p:spPr>
          <a:xfrm>
            <a:off x="1031850" y="3100992"/>
            <a:ext cx="353798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latin typeface="Avenir Book" panose="02000503020000020003"/>
              </a:rPr>
              <a:t>Identifying business models and delivery systems work best </a:t>
            </a:r>
          </a:p>
          <a:p>
            <a:pPr marL="342900" indent="-342900">
              <a:buAutoNum type="arabicPeriod"/>
            </a:pPr>
            <a:r>
              <a:rPr lang="en-US" dirty="0">
                <a:latin typeface="Avenir Book" panose="02000503020000020003"/>
              </a:rPr>
              <a:t>Generating evidence on the effectiveness of innovative delivery systems to scaling out the adoption of  technical livestock innovations packages </a:t>
            </a:r>
          </a:p>
          <a:p>
            <a:pPr marL="342900" indent="-342900">
              <a:buAutoNum type="arabicPeriod"/>
            </a:pPr>
            <a:r>
              <a:rPr lang="en-US" dirty="0">
                <a:latin typeface="Avenir Book" panose="02000503020000020003"/>
              </a:rPr>
              <a:t>Co-creating gender and youth inclusive innovation packages 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DD7AFAF-9584-DAA0-3574-E90231FB5066}"/>
              </a:ext>
            </a:extLst>
          </p:cNvPr>
          <p:cNvSpPr txBox="1">
            <a:spLocks/>
          </p:cNvSpPr>
          <p:nvPr/>
        </p:nvSpPr>
        <p:spPr>
          <a:xfrm>
            <a:off x="5214575" y="3164955"/>
            <a:ext cx="4007822" cy="1576033"/>
          </a:xfrm>
          <a:prstGeom prst="rect">
            <a:avLst/>
          </a:prstGeom>
          <a:solidFill>
            <a:srgbClr val="FF9284"/>
          </a:solid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.AppleSystemUIFont" charset="-120"/>
              <a:buChar char="-"/>
              <a:defRPr sz="20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60000"/>
              <a:buFont typeface=".AppleSystemUIFont" charset="-120"/>
              <a:buChar char="-"/>
              <a:defRPr sz="18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/>
              <a:t>Carrying out a </a:t>
            </a:r>
            <a:r>
              <a:rPr lang="en-US" sz="1800" b="1" dirty="0"/>
              <a:t>comprehensive assessment </a:t>
            </a:r>
            <a:r>
              <a:rPr lang="en-US" sz="1800" dirty="0"/>
              <a:t>of the business models for cattle AI service to propose transformations for moving towards </a:t>
            </a:r>
            <a:r>
              <a:rPr lang="en-US" sz="1800" b="1" dirty="0"/>
              <a:t>sustainable business models </a:t>
            </a:r>
            <a:r>
              <a:rPr lang="en-US" sz="1800" dirty="0"/>
              <a:t>to make the activity profitable and inclusive.  </a:t>
            </a:r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7552FF82-15E1-4500-B96C-825D9E2BC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541" y="1624111"/>
            <a:ext cx="2381250" cy="4657725"/>
          </a:xfrm>
          <a:prstGeom prst="rect">
            <a:avLst/>
          </a:prstGeom>
        </p:spPr>
      </p:pic>
      <p:sp>
        <p:nvSpPr>
          <p:cNvPr id="29" name="Right Brace 28">
            <a:extLst>
              <a:ext uri="{FF2B5EF4-FFF2-40B4-BE49-F238E27FC236}">
                <a16:creationId xmlns:a16="http://schemas.microsoft.com/office/drawing/2014/main" id="{E4E98575-2693-5F4D-A8AD-5C45F63A4C92}"/>
              </a:ext>
            </a:extLst>
          </p:cNvPr>
          <p:cNvSpPr/>
          <p:nvPr/>
        </p:nvSpPr>
        <p:spPr>
          <a:xfrm>
            <a:off x="4776186" y="2116965"/>
            <a:ext cx="337352" cy="3672015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549E12-B858-42C6-FBF6-E504746C8819}"/>
              </a:ext>
            </a:extLst>
          </p:cNvPr>
          <p:cNvSpPr txBox="1"/>
          <p:nvPr/>
        </p:nvSpPr>
        <p:spPr>
          <a:xfrm>
            <a:off x="9376768" y="6194631"/>
            <a:ext cx="1656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panose="02000503020000020003"/>
              </a:rPr>
              <a:t>Son La Province</a:t>
            </a:r>
          </a:p>
        </p:txBody>
      </p:sp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7FC435A6-82E7-49C7-9E68-84ABA9A9CD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6" r="19973" b="18743"/>
          <a:stretch/>
        </p:blipFill>
        <p:spPr>
          <a:xfrm>
            <a:off x="9222397" y="6228417"/>
            <a:ext cx="214684" cy="3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2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2320-E0FD-1C29-CA56-DED7429EB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78" y="144394"/>
            <a:ext cx="9649002" cy="77645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Work package 4: </a:t>
            </a:r>
            <a:r>
              <a:rPr lang="en-US" dirty="0"/>
              <a:t>Comprehensive assessment of BM and SBM design</a:t>
            </a: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3EBB4A99-F8BD-9274-39C6-F525EA9AD421}"/>
              </a:ext>
            </a:extLst>
          </p:cNvPr>
          <p:cNvCxnSpPr>
            <a:cxnSpLocks/>
            <a:stCxn id="4" idx="0"/>
            <a:endCxn id="11" idx="3"/>
          </p:cNvCxnSpPr>
          <p:nvPr/>
        </p:nvCxnSpPr>
        <p:spPr>
          <a:xfrm rot="5400000" flipH="1" flipV="1">
            <a:off x="3441893" y="-1066531"/>
            <a:ext cx="157334" cy="4791734"/>
          </a:xfrm>
          <a:prstGeom prst="curvedConnector3">
            <a:avLst>
              <a:gd name="adj1" fmla="val 245296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8FA31F9-492D-1AF2-0137-9BA1AF77D4BE}"/>
              </a:ext>
            </a:extLst>
          </p:cNvPr>
          <p:cNvSpPr txBox="1"/>
          <p:nvPr/>
        </p:nvSpPr>
        <p:spPr>
          <a:xfrm>
            <a:off x="4210275" y="3959406"/>
            <a:ext cx="3524373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B3838"/>
                </a:solidFill>
              </a:rPr>
              <a:t>Describe and analyze the different BM for the animal welfare technologies and practices provision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B3838"/>
                </a:solidFill>
              </a:rPr>
              <a:t>Identify gaps and opportunities to improve (linkages and sustainability)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B3838"/>
                </a:solidFill>
              </a:rPr>
              <a:t>Gender and social inclusion approach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A87039-960A-955D-FDDF-F727BC7C0C2F}"/>
              </a:ext>
            </a:extLst>
          </p:cNvPr>
          <p:cNvGrpSpPr/>
          <p:nvPr/>
        </p:nvGrpSpPr>
        <p:grpSpPr>
          <a:xfrm>
            <a:off x="87905" y="1299427"/>
            <a:ext cx="3576157" cy="4150570"/>
            <a:chOff x="244245" y="1595724"/>
            <a:chExt cx="3892891" cy="443388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6685E74-F675-D22C-C07E-BEA9F773CCFA}"/>
                </a:ext>
              </a:extLst>
            </p:cNvPr>
            <p:cNvSpPr/>
            <p:nvPr/>
          </p:nvSpPr>
          <p:spPr>
            <a:xfrm>
              <a:off x="244245" y="1595724"/>
              <a:ext cx="3892891" cy="443388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Innovative and inclusive delivery systems for improve the adoption through the providers</a:t>
              </a:r>
            </a:p>
          </p:txBody>
        </p:sp>
        <p:sp>
          <p:nvSpPr>
            <p:cNvPr id="4" name="Flowchart: Connector 3">
              <a:extLst>
                <a:ext uri="{FF2B5EF4-FFF2-40B4-BE49-F238E27FC236}">
                  <a16:creationId xmlns:a16="http://schemas.microsoft.com/office/drawing/2014/main" id="{08CECEE8-8AE9-4628-C8C8-A8F09EF1F15F}"/>
                </a:ext>
              </a:extLst>
            </p:cNvPr>
            <p:cNvSpPr/>
            <p:nvPr/>
          </p:nvSpPr>
          <p:spPr>
            <a:xfrm>
              <a:off x="425427" y="1711711"/>
              <a:ext cx="1894864" cy="1808729"/>
            </a:xfrm>
            <a:prstGeom prst="flowChartConnec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SBM AI providers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Genetics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WP1</a:t>
              </a:r>
            </a:p>
          </p:txBody>
        </p:sp>
        <p:sp>
          <p:nvSpPr>
            <p:cNvPr id="5" name="Flowchart: Connector 4">
              <a:extLst>
                <a:ext uri="{FF2B5EF4-FFF2-40B4-BE49-F238E27FC236}">
                  <a16:creationId xmlns:a16="http://schemas.microsoft.com/office/drawing/2014/main" id="{90659F5A-7499-98E5-9428-3F65AB6A74D9}"/>
                </a:ext>
              </a:extLst>
            </p:cNvPr>
            <p:cNvSpPr/>
            <p:nvPr/>
          </p:nvSpPr>
          <p:spPr>
            <a:xfrm>
              <a:off x="2023607" y="1711711"/>
              <a:ext cx="1892808" cy="1810512"/>
            </a:xfrm>
            <a:prstGeom prst="flowChartConnector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SBM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Feed &amp; Forages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WP1</a:t>
              </a:r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6740F0B7-C0B9-6209-3BE5-B2B653AEF064}"/>
                </a:ext>
              </a:extLst>
            </p:cNvPr>
            <p:cNvSpPr/>
            <p:nvPr/>
          </p:nvSpPr>
          <p:spPr>
            <a:xfrm>
              <a:off x="1225545" y="3063797"/>
              <a:ext cx="1892808" cy="1810512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SBM Animal Health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WP1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6027AF1-786A-F666-A6AE-307178BCDEFB}"/>
              </a:ext>
            </a:extLst>
          </p:cNvPr>
          <p:cNvGrpSpPr/>
          <p:nvPr/>
        </p:nvGrpSpPr>
        <p:grpSpPr>
          <a:xfrm>
            <a:off x="3849174" y="1250669"/>
            <a:ext cx="4134506" cy="2553027"/>
            <a:chOff x="6394206" y="1711711"/>
            <a:chExt cx="5637960" cy="2704172"/>
          </a:xfrm>
        </p:grpSpPr>
        <p:sp>
          <p:nvSpPr>
            <p:cNvPr id="11" name="Rectangle: Diagonal Corners Snipped 10">
              <a:extLst>
                <a:ext uri="{FF2B5EF4-FFF2-40B4-BE49-F238E27FC236}">
                  <a16:creationId xmlns:a16="http://schemas.microsoft.com/office/drawing/2014/main" id="{B2FA9BDB-42AB-C860-6778-AFDCF0D0E3A1}"/>
                </a:ext>
              </a:extLst>
            </p:cNvPr>
            <p:cNvSpPr/>
            <p:nvPr/>
          </p:nvSpPr>
          <p:spPr>
            <a:xfrm>
              <a:off x="6394206" y="1711711"/>
              <a:ext cx="5637960" cy="270417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CBCE4B-4B06-014E-BFBA-37C90196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75706" y="1766447"/>
              <a:ext cx="3055861" cy="157613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AB8F845-E49F-51EC-5FF9-B8E84611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93659" y="2707709"/>
              <a:ext cx="3054096" cy="161543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97146F8-7E9D-CA37-34D1-0641303D2EAE}"/>
                </a:ext>
              </a:extLst>
            </p:cNvPr>
            <p:cNvSpPr txBox="1"/>
            <p:nvPr/>
          </p:nvSpPr>
          <p:spPr>
            <a:xfrm>
              <a:off x="6491323" y="3268797"/>
              <a:ext cx="1852487" cy="619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3B3838"/>
                  </a:solidFill>
                </a:rPr>
                <a:t>Economic layer of BM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18A24E-3862-B3F6-9E33-0E61CBF4FD05}"/>
                </a:ext>
              </a:extLst>
            </p:cNvPr>
            <p:cNvSpPr txBox="1"/>
            <p:nvPr/>
          </p:nvSpPr>
          <p:spPr>
            <a:xfrm>
              <a:off x="9655778" y="2369846"/>
              <a:ext cx="2268592" cy="354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3B3838"/>
                  </a:solidFill>
                </a:rPr>
                <a:t>Social layer of BM</a:t>
              </a:r>
            </a:p>
          </p:txBody>
        </p:sp>
        <p:pic>
          <p:nvPicPr>
            <p:cNvPr id="15" name="Picture 1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8C87E5F3-8335-0157-073A-BF3582E7E6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603"/>
            <a:stretch/>
          </p:blipFill>
          <p:spPr>
            <a:xfrm>
              <a:off x="8736194" y="2933598"/>
              <a:ext cx="476992" cy="397796"/>
            </a:xfrm>
            <a:prstGeom prst="rect">
              <a:avLst/>
            </a:prstGeom>
          </p:spPr>
        </p:pic>
      </p:grpSp>
      <p:sp>
        <p:nvSpPr>
          <p:cNvPr id="19" name="Arrow: Curved Right 18">
            <a:extLst>
              <a:ext uri="{FF2B5EF4-FFF2-40B4-BE49-F238E27FC236}">
                <a16:creationId xmlns:a16="http://schemas.microsoft.com/office/drawing/2014/main" id="{585C7FE8-80D7-C203-AAFA-C845861639AD}"/>
              </a:ext>
            </a:extLst>
          </p:cNvPr>
          <p:cNvSpPr/>
          <p:nvPr/>
        </p:nvSpPr>
        <p:spPr>
          <a:xfrm>
            <a:off x="3458344" y="3417484"/>
            <a:ext cx="788009" cy="181051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E61FDE-3D4E-5CBF-E714-C84E2D4AD8CC}"/>
              </a:ext>
            </a:extLst>
          </p:cNvPr>
          <p:cNvSpPr txBox="1"/>
          <p:nvPr/>
        </p:nvSpPr>
        <p:spPr>
          <a:xfrm>
            <a:off x="8486579" y="1214501"/>
            <a:ext cx="370542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Co-design inclusive innovation strategies and </a:t>
            </a:r>
            <a:r>
              <a:rPr lang="en-US" b="1" dirty="0"/>
              <a:t>make it available to service suppliers </a:t>
            </a:r>
            <a:r>
              <a:rPr lang="en-US" dirty="0"/>
              <a:t>and </a:t>
            </a:r>
            <a:r>
              <a:rPr lang="en-US" b="1" dirty="0"/>
              <a:t>boost the offer and profitability </a:t>
            </a:r>
            <a:r>
              <a:rPr lang="en-US" dirty="0"/>
              <a:t>of the different animal welfare technologies packages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Alternatives to make the supply of animal welfare’s technological packages </a:t>
            </a:r>
            <a:r>
              <a:rPr lang="en-US" b="1" dirty="0"/>
              <a:t>affordable, sustainable and available </a:t>
            </a:r>
            <a:r>
              <a:rPr lang="en-US" dirty="0"/>
              <a:t>for livestock keepers and promote the adoption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Sustainable value proposal </a:t>
            </a:r>
            <a:r>
              <a:rPr lang="en-US" dirty="0"/>
              <a:t>and channels tailored for delivering it, which fits with the demand of improved practices of animal welfare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Capacity building </a:t>
            </a:r>
            <a:r>
              <a:rPr lang="en-US" dirty="0"/>
              <a:t>of service providers in the development of SBM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4A0A5F2-143D-B29B-B75E-4BFD46975E24}"/>
              </a:ext>
            </a:extLst>
          </p:cNvPr>
          <p:cNvSpPr/>
          <p:nvPr/>
        </p:nvSpPr>
        <p:spPr>
          <a:xfrm>
            <a:off x="7480780" y="3644959"/>
            <a:ext cx="1094896" cy="607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628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1391-1761-B146-9BA1-96C5A361D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422" y="590393"/>
            <a:ext cx="9039655" cy="776459"/>
          </a:xfrm>
        </p:spPr>
        <p:txBody>
          <a:bodyPr>
            <a:noAutofit/>
          </a:bodyPr>
          <a:lstStyle/>
          <a:p>
            <a:r>
              <a:rPr lang="en-US" sz="3600" dirty="0"/>
              <a:t>Work package 4: Comprehensive assessment of BM and SBM design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4440642-5CB2-B011-506B-32BD8922A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444157"/>
              </p:ext>
            </p:extLst>
          </p:nvPr>
        </p:nvGraphicFramePr>
        <p:xfrm>
          <a:off x="190247" y="3236998"/>
          <a:ext cx="11811506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2510">
                  <a:extLst>
                    <a:ext uri="{9D8B030D-6E8A-4147-A177-3AD203B41FA5}">
                      <a16:colId xmlns:a16="http://schemas.microsoft.com/office/drawing/2014/main" val="1338319147"/>
                    </a:ext>
                  </a:extLst>
                </a:gridCol>
                <a:gridCol w="5109998">
                  <a:extLst>
                    <a:ext uri="{9D8B030D-6E8A-4147-A177-3AD203B41FA5}">
                      <a16:colId xmlns:a16="http://schemas.microsoft.com/office/drawing/2014/main" val="422473674"/>
                    </a:ext>
                  </a:extLst>
                </a:gridCol>
                <a:gridCol w="3428998">
                  <a:extLst>
                    <a:ext uri="{9D8B030D-6E8A-4147-A177-3AD203B41FA5}">
                      <a16:colId xmlns:a16="http://schemas.microsoft.com/office/drawing/2014/main" val="62524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venir Book" panose="02000503020000020003"/>
                        </a:rPr>
                        <a:t>KIIs: </a:t>
                      </a:r>
                    </a:p>
                    <a:p>
                      <a:r>
                        <a:rPr lang="en-US" sz="1600" b="0" i="1" dirty="0">
                          <a:latin typeface="Avenir Book" panose="02000503020000020003"/>
                        </a:rPr>
                        <a:t>• Target population:</a:t>
                      </a:r>
                      <a:r>
                        <a:rPr lang="en-US" sz="1600" b="0" dirty="0">
                          <a:latin typeface="Avenir Book" panose="02000503020000020003"/>
                        </a:rPr>
                        <a:t> providers of AI service for cattle (women and men)</a:t>
                      </a:r>
                    </a:p>
                    <a:p>
                      <a:r>
                        <a:rPr lang="en-US" sz="1600" b="0" i="1" dirty="0">
                          <a:latin typeface="Avenir Book" panose="02000503020000020003"/>
                        </a:rPr>
                        <a:t>• Objective:</a:t>
                      </a:r>
                      <a:r>
                        <a:rPr lang="en-US" sz="1600" b="0" dirty="0">
                          <a:latin typeface="Avenir Book" panose="02000503020000020003"/>
                        </a:rPr>
                        <a:t> To collect information of the business model (economic and socio-environmental layers)</a:t>
                      </a:r>
                    </a:p>
                    <a:p>
                      <a:r>
                        <a:rPr lang="en-US" sz="1600" b="0" i="1" dirty="0">
                          <a:latin typeface="Avenir Book" panose="02000503020000020003"/>
                        </a:rPr>
                        <a:t>• Estimated duration:</a:t>
                      </a:r>
                      <a:r>
                        <a:rPr lang="en-US" sz="1600" b="0" dirty="0">
                          <a:latin typeface="Avenir Book" panose="02000503020000020003"/>
                        </a:rPr>
                        <a:t> 2 hours </a:t>
                      </a:r>
                    </a:p>
                    <a:p>
                      <a:r>
                        <a:rPr lang="en-US" sz="1600" b="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600" b="0" i="1" dirty="0">
                          <a:latin typeface="Avenir Book" panose="02000503020000020003"/>
                        </a:rPr>
                        <a:t>Made up by:</a:t>
                      </a:r>
                      <a:r>
                        <a:rPr lang="en-US" sz="1600" b="0" dirty="0">
                          <a:latin typeface="Avenir Book" panose="02000503020000020003"/>
                        </a:rPr>
                        <a:t> Two modules and 64 questions </a:t>
                      </a:r>
                    </a:p>
                    <a:p>
                      <a:r>
                        <a:rPr lang="en-US" sz="1600" b="0" i="1" dirty="0">
                          <a:latin typeface="Avenir Book" panose="02000503020000020003"/>
                        </a:rPr>
                        <a:t>• Sample size:</a:t>
                      </a:r>
                      <a:r>
                        <a:rPr lang="en-US" sz="1600" b="0" dirty="0">
                          <a:latin typeface="Avenir Book" panose="02000503020000020003"/>
                        </a:rPr>
                        <a:t> potentially 15-20 respondents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venir Book" panose="02000503020000020003"/>
                        </a:rPr>
                        <a:t>FGD and KIIs:</a:t>
                      </a:r>
                    </a:p>
                    <a:p>
                      <a:r>
                        <a:rPr lang="en-US" sz="1400" b="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400" b="0" i="1" dirty="0">
                          <a:latin typeface="Avenir Book" panose="02000503020000020003"/>
                        </a:rPr>
                        <a:t>Target population: </a:t>
                      </a:r>
                      <a:r>
                        <a:rPr lang="en-US" sz="1400" b="0" dirty="0">
                          <a:latin typeface="Avenir Book" panose="02000503020000020003"/>
                        </a:rPr>
                        <a:t>Other stakeholders related to the AI service for cattle </a:t>
                      </a:r>
                    </a:p>
                    <a:p>
                      <a:r>
                        <a:rPr lang="en-US" sz="1400" b="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400" b="0" i="1" dirty="0">
                          <a:latin typeface="Avenir Book" panose="02000503020000020003"/>
                        </a:rPr>
                        <a:t>Objective: </a:t>
                      </a:r>
                      <a:r>
                        <a:rPr lang="en-US" sz="1400" b="0" dirty="0">
                          <a:latin typeface="Avenir Book" panose="02000503020000020003"/>
                        </a:rPr>
                        <a:t>To collect information for describing the social layer of BM. </a:t>
                      </a:r>
                    </a:p>
                    <a:p>
                      <a:r>
                        <a:rPr lang="en-US" sz="1400" b="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400" b="0" i="1" dirty="0">
                          <a:latin typeface="Avenir Book" panose="02000503020000020003"/>
                        </a:rPr>
                        <a:t>Estimated duration: </a:t>
                      </a:r>
                      <a:r>
                        <a:rPr lang="en-US" sz="1400" b="0" dirty="0">
                          <a:latin typeface="Avenir Book" panose="02000503020000020003"/>
                        </a:rPr>
                        <a:t>4 hours </a:t>
                      </a:r>
                    </a:p>
                    <a:p>
                      <a:r>
                        <a:rPr lang="en-US" sz="1400" b="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400" b="0" i="1" dirty="0">
                          <a:latin typeface="Avenir Book" panose="02000503020000020003"/>
                        </a:rPr>
                        <a:t>Made up by: </a:t>
                      </a:r>
                      <a:r>
                        <a:rPr lang="en-US" sz="1400" b="0" dirty="0">
                          <a:latin typeface="Avenir Book" panose="02000503020000020003"/>
                        </a:rPr>
                        <a:t>Four main topics of value mapping and 21 questions </a:t>
                      </a:r>
                    </a:p>
                    <a:p>
                      <a:r>
                        <a:rPr lang="en-US" sz="1400" b="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400" b="0" i="1" dirty="0">
                          <a:latin typeface="Avenir Book" panose="02000503020000020003"/>
                        </a:rPr>
                        <a:t>Sample size: </a:t>
                      </a:r>
                    </a:p>
                    <a:p>
                      <a:r>
                        <a:rPr lang="en-US" sz="1400" b="0" i="1" u="sng" dirty="0">
                          <a:latin typeface="Avenir Book" panose="02000503020000020003"/>
                        </a:rPr>
                        <a:t>* </a:t>
                      </a:r>
                      <a:r>
                        <a:rPr lang="en-US" sz="1400" b="0" i="0" u="sng" dirty="0">
                          <a:latin typeface="Avenir Book" panose="02000503020000020003"/>
                        </a:rPr>
                        <a:t>Cattle farmers: </a:t>
                      </a:r>
                    </a:p>
                    <a:p>
                      <a:pPr lvl="1"/>
                      <a:r>
                        <a:rPr lang="en-US" sz="1400" b="0" i="0" u="sng" dirty="0">
                          <a:latin typeface="Avenir Book" panose="02000503020000020003"/>
                        </a:rPr>
                        <a:t>Hat Lo and Co </a:t>
                      </a:r>
                      <a:r>
                        <a:rPr lang="en-US" sz="1400" b="0" i="0" u="sng" dirty="0" err="1">
                          <a:latin typeface="Avenir Book" panose="02000503020000020003"/>
                        </a:rPr>
                        <a:t>Noi</a:t>
                      </a:r>
                      <a:r>
                        <a:rPr lang="en-US" sz="1400" b="0" i="0" u="sng" dirty="0">
                          <a:latin typeface="Avenir Book" panose="02000503020000020003"/>
                        </a:rPr>
                        <a:t> communes: </a:t>
                      </a:r>
                      <a:r>
                        <a:rPr lang="en-US" sz="1400" b="0" dirty="0">
                          <a:latin typeface="Avenir Book" panose="02000503020000020003"/>
                        </a:rPr>
                        <a:t>4 FGD (each one with 8-10 women and men) and 12-15 KIIs of women and men farmers who have used cattle AI. </a:t>
                      </a:r>
                    </a:p>
                    <a:p>
                      <a:pPr lvl="1"/>
                      <a:r>
                        <a:rPr lang="en-US" sz="1400" b="0" u="sng" dirty="0" err="1">
                          <a:latin typeface="Avenir Book" panose="02000503020000020003"/>
                        </a:rPr>
                        <a:t>Chieng</a:t>
                      </a:r>
                      <a:r>
                        <a:rPr lang="en-US" sz="1400" b="0" u="sng" dirty="0">
                          <a:latin typeface="Avenir Book" panose="02000503020000020003"/>
                        </a:rPr>
                        <a:t> Luong and </a:t>
                      </a:r>
                      <a:r>
                        <a:rPr lang="en-US" sz="1400" b="0" u="sng" dirty="0" err="1">
                          <a:latin typeface="Avenir Book" panose="02000503020000020003"/>
                        </a:rPr>
                        <a:t>Chieng</a:t>
                      </a:r>
                      <a:r>
                        <a:rPr lang="en-US" sz="1400" b="0" u="sng" dirty="0">
                          <a:latin typeface="Avenir Book" panose="02000503020000020003"/>
                        </a:rPr>
                        <a:t> Chung communes: </a:t>
                      </a:r>
                      <a:r>
                        <a:rPr lang="en-US" sz="1400" b="0" dirty="0">
                          <a:latin typeface="Avenir Book" panose="02000503020000020003"/>
                        </a:rPr>
                        <a:t>Approximately 12-15 KIIs</a:t>
                      </a:r>
                    </a:p>
                    <a:p>
                      <a:r>
                        <a:rPr lang="en-US" sz="1400" b="0" u="sng" dirty="0">
                          <a:latin typeface="Avenir Book" panose="02000503020000020003"/>
                        </a:rPr>
                        <a:t>* Other stakeholders (4 communes): </a:t>
                      </a:r>
                      <a:r>
                        <a:rPr lang="en-US" sz="1400" b="0" dirty="0">
                          <a:latin typeface="Avenir Book" panose="02000503020000020003"/>
                        </a:rPr>
                        <a:t>Approximately15-20 KIIs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venir Book" panose="02000503020000020003"/>
                        </a:rPr>
                        <a:t>Costing workshops: </a:t>
                      </a:r>
                    </a:p>
                    <a:p>
                      <a:r>
                        <a:rPr lang="en-US" sz="160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600" i="1" dirty="0">
                          <a:latin typeface="Avenir Book" panose="02000503020000020003"/>
                        </a:rPr>
                        <a:t>Target population: </a:t>
                      </a:r>
                      <a:r>
                        <a:rPr lang="en-US" sz="1600" dirty="0">
                          <a:latin typeface="Avenir Book" panose="02000503020000020003"/>
                        </a:rPr>
                        <a:t>providers of the AI service for cattle</a:t>
                      </a:r>
                    </a:p>
                    <a:p>
                      <a:r>
                        <a:rPr lang="en-US" sz="160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600" i="1" dirty="0">
                          <a:latin typeface="Avenir Book" panose="02000503020000020003"/>
                        </a:rPr>
                        <a:t>Objective: </a:t>
                      </a:r>
                      <a:r>
                        <a:rPr lang="en-US" sz="1600" dirty="0">
                          <a:latin typeface="Avenir Book" panose="02000503020000020003"/>
                        </a:rPr>
                        <a:t>Gathering data to financial analysis and economic indicators</a:t>
                      </a:r>
                    </a:p>
                    <a:p>
                      <a:r>
                        <a:rPr lang="en-US" sz="160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600" i="1" dirty="0">
                          <a:latin typeface="Avenir Book" panose="02000503020000020003"/>
                        </a:rPr>
                        <a:t>Estimated duration: </a:t>
                      </a:r>
                      <a:r>
                        <a:rPr lang="en-US" sz="1600" dirty="0">
                          <a:latin typeface="Avenir Book" panose="02000503020000020003"/>
                        </a:rPr>
                        <a:t>1 day </a:t>
                      </a:r>
                    </a:p>
                    <a:p>
                      <a:r>
                        <a:rPr lang="en-US" sz="160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600" i="1" dirty="0">
                          <a:latin typeface="Avenir Book" panose="02000503020000020003"/>
                        </a:rPr>
                        <a:t>Made up by: </a:t>
                      </a:r>
                      <a:r>
                        <a:rPr lang="en-US" sz="1600" i="0" dirty="0">
                          <a:latin typeface="Avenir Book" panose="02000503020000020003"/>
                        </a:rPr>
                        <a:t>F</a:t>
                      </a:r>
                      <a:r>
                        <a:rPr lang="en-US" sz="1600" dirty="0">
                          <a:latin typeface="Avenir Book" panose="02000503020000020003"/>
                        </a:rPr>
                        <a:t>ive activities</a:t>
                      </a:r>
                    </a:p>
                    <a:p>
                      <a:r>
                        <a:rPr lang="en-US" sz="1600" dirty="0">
                          <a:latin typeface="Avenir Book" panose="02000503020000020003"/>
                        </a:rPr>
                        <a:t>• </a:t>
                      </a:r>
                      <a:r>
                        <a:rPr lang="en-US" sz="1600" i="1" dirty="0">
                          <a:latin typeface="Avenir Book" panose="02000503020000020003"/>
                        </a:rPr>
                        <a:t>Sample size: </a:t>
                      </a:r>
                      <a:r>
                        <a:rPr lang="en-US" sz="1600" dirty="0">
                          <a:latin typeface="Avenir Book" panose="02000503020000020003"/>
                        </a:rPr>
                        <a:t>potentially 15-20 respondents</a:t>
                      </a:r>
                    </a:p>
                    <a:p>
                      <a:endParaRPr lang="en-US" sz="1400" dirty="0">
                        <a:latin typeface="Avenir Book" panose="020005030200000200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755265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C3A62-AF9B-824F-E0A1-E7265F9BC9AA}"/>
              </a:ext>
            </a:extLst>
          </p:cNvPr>
          <p:cNvSpPr txBox="1">
            <a:spLocks/>
          </p:cNvSpPr>
          <p:nvPr/>
        </p:nvSpPr>
        <p:spPr>
          <a:xfrm>
            <a:off x="532422" y="1575814"/>
            <a:ext cx="11597142" cy="14522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.AppleSystemUIFont" charset="-120"/>
              <a:buChar char="-"/>
              <a:defRPr sz="20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60000"/>
              <a:buFont typeface=".AppleSystemUIFont" charset="-120"/>
              <a:buChar char="-"/>
              <a:defRPr sz="18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Activities and timeline:</a:t>
            </a:r>
          </a:p>
          <a:p>
            <a:r>
              <a:rPr lang="en-US" sz="2000" dirty="0"/>
              <a:t>• To analyze two layers of a business model (BM) for cattle AI: Economic and Social</a:t>
            </a:r>
          </a:p>
          <a:p>
            <a:r>
              <a:rPr lang="en-US" sz="2000" dirty="0"/>
              <a:t>• Qualitative approach mainly, including key informant interviews (KIIs), focus group discussions (FGD) and costing workshops.</a:t>
            </a:r>
          </a:p>
        </p:txBody>
      </p:sp>
    </p:spTree>
    <p:extLst>
      <p:ext uri="{BB962C8B-B14F-4D97-AF65-F5344CB8AC3E}">
        <p14:creationId xmlns:p14="http://schemas.microsoft.com/office/powerpoint/2010/main" val="267351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1391-1761-B146-9BA1-96C5A361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Intera</a:t>
            </a:r>
            <a:r>
              <a:rPr lang="en-US"/>
              <a:t>ctions</a:t>
            </a:r>
            <a:r>
              <a:rPr lang="en-US" b="1"/>
              <a:t> </a:t>
            </a:r>
            <a:r>
              <a:rPr lang="en-US" b="1" dirty="0"/>
              <a:t>with other work packages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5D7E4A-3E5D-BB8F-B7C1-B060CB5906A5}"/>
              </a:ext>
            </a:extLst>
          </p:cNvPr>
          <p:cNvSpPr/>
          <p:nvPr/>
        </p:nvSpPr>
        <p:spPr>
          <a:xfrm>
            <a:off x="1767860" y="1760481"/>
            <a:ext cx="1803526" cy="215216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4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venir Book" panose="02000503020000020003"/>
              </a:rPr>
              <a:t>WP1.  Technologies and practices for sustainable livestock productivity 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17EFB7-9B1E-7D6A-159F-178DE1AB6A3D}"/>
              </a:ext>
            </a:extLst>
          </p:cNvPr>
          <p:cNvSpPr/>
          <p:nvPr/>
        </p:nvSpPr>
        <p:spPr>
          <a:xfrm>
            <a:off x="7417141" y="2744310"/>
            <a:ext cx="1615499" cy="2146041"/>
          </a:xfrm>
          <a:prstGeom prst="roundRect">
            <a:avLst>
              <a:gd name="adj" fmla="val 10873"/>
            </a:avLst>
          </a:prstGeom>
          <a:solidFill>
            <a:schemeClr val="accent1">
              <a:lumMod val="75000"/>
            </a:schemeClr>
          </a:solidFill>
          <a:ln>
            <a:solidFill>
              <a:srgbClr val="004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venir Book" panose="02000503020000020003"/>
              </a:rPr>
              <a:t>WP5. Evidence, decisions and scaling</a:t>
            </a:r>
            <a:endParaRPr lang="en-VN" sz="1600" dirty="0">
              <a:solidFill>
                <a:schemeClr val="bg1"/>
              </a:solidFill>
              <a:latin typeface="Avenir Book" panose="02000503020000020003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8960E8-004B-DD3A-22E7-71C4D8A68E2D}"/>
              </a:ext>
            </a:extLst>
          </p:cNvPr>
          <p:cNvSpPr/>
          <p:nvPr/>
        </p:nvSpPr>
        <p:spPr>
          <a:xfrm>
            <a:off x="3571386" y="1563210"/>
            <a:ext cx="2230466" cy="82935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4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1"/>
                </a:solidFill>
                <a:latin typeface="Avenir Book" panose="02000503020000020003"/>
              </a:rPr>
              <a:t>Animal health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/>
              </a:rPr>
              <a:t>Feed and forages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/>
              </a:rPr>
              <a:t>Genetics and breeding</a:t>
            </a:r>
            <a:endParaRPr lang="en-VN" sz="1600" dirty="0">
              <a:solidFill>
                <a:schemeClr val="bg1"/>
              </a:solidFill>
              <a:latin typeface="Avenir Book" panose="02000503020000020003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3628F1-17CF-12F8-CF13-D0C08C63F03F}"/>
              </a:ext>
            </a:extLst>
          </p:cNvPr>
          <p:cNvSpPr/>
          <p:nvPr/>
        </p:nvSpPr>
        <p:spPr>
          <a:xfrm>
            <a:off x="1793888" y="3974534"/>
            <a:ext cx="2305092" cy="129825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solidFill>
              <a:srgbClr val="004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16"/>
            <a:r>
              <a:rPr lang="en-GB" sz="1600" b="1" dirty="0">
                <a:latin typeface="Avenir Book" panose="02000503020000020003"/>
              </a:rPr>
              <a:t>WP2. </a:t>
            </a:r>
            <a:r>
              <a:rPr lang="en-US" sz="1600" b="1" dirty="0">
                <a:latin typeface="Avenir Book" panose="02000503020000020003"/>
              </a:rPr>
              <a:t>Safe livestock derived foods as part of diverse diets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545405-23DB-E826-AAB7-CB3B50AC8326}"/>
              </a:ext>
            </a:extLst>
          </p:cNvPr>
          <p:cNvSpPr/>
          <p:nvPr/>
        </p:nvSpPr>
        <p:spPr>
          <a:xfrm>
            <a:off x="2216777" y="5418020"/>
            <a:ext cx="4824448" cy="82935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solidFill>
              <a:srgbClr val="004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16"/>
            <a:r>
              <a:rPr lang="en-US" sz="1600" b="1" dirty="0">
                <a:latin typeface="Avenir Book" panose="02000503020000020003"/>
                <a:cs typeface="Calibri" panose="020F0502020204030204" pitchFamily="34" charset="0"/>
              </a:rPr>
              <a:t>WP3. </a:t>
            </a:r>
            <a:r>
              <a:rPr lang="en-GB" sz="1600" b="1" dirty="0">
                <a:latin typeface="Avenir Book" panose="02000503020000020003"/>
              </a:rPr>
              <a:t>Equity and inclusion</a:t>
            </a:r>
            <a:endParaRPr lang="en-US" sz="1600" b="1" dirty="0">
              <a:latin typeface="Avenir Book" panose="02000503020000020003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5092265-23DB-B8D2-E07B-A86628277798}"/>
              </a:ext>
            </a:extLst>
          </p:cNvPr>
          <p:cNvSpPr/>
          <p:nvPr/>
        </p:nvSpPr>
        <p:spPr>
          <a:xfrm>
            <a:off x="3544089" y="1434685"/>
            <a:ext cx="2245063" cy="1040344"/>
          </a:xfrm>
          <a:prstGeom prst="ellipse">
            <a:avLst/>
          </a:prstGeom>
          <a:noFill/>
          <a:ln w="5080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 panose="02000503020000020003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952EBAB-BABE-3116-F137-9CDFC182C65E}"/>
              </a:ext>
            </a:extLst>
          </p:cNvPr>
          <p:cNvSpPr/>
          <p:nvPr/>
        </p:nvSpPr>
        <p:spPr>
          <a:xfrm>
            <a:off x="3596882" y="3114002"/>
            <a:ext cx="959344" cy="343371"/>
          </a:xfrm>
          <a:prstGeom prst="rightArrow">
            <a:avLst>
              <a:gd name="adj1" fmla="val 34616"/>
              <a:gd name="adj2" fmla="val 65384"/>
            </a:avLst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panose="02000503020000020003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6062298-1A46-5BF8-CAAE-0C79E1C0211F}"/>
              </a:ext>
            </a:extLst>
          </p:cNvPr>
          <p:cNvSpPr/>
          <p:nvPr/>
        </p:nvSpPr>
        <p:spPr>
          <a:xfrm>
            <a:off x="4126094" y="4248561"/>
            <a:ext cx="672728" cy="343371"/>
          </a:xfrm>
          <a:prstGeom prst="rightArrow">
            <a:avLst>
              <a:gd name="adj1" fmla="val 34616"/>
              <a:gd name="adj2" fmla="val 65384"/>
            </a:avLst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panose="02000503020000020003"/>
            </a:endParaRP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D486ECAB-9437-B17B-C808-CE0B02BD2441}"/>
              </a:ext>
            </a:extLst>
          </p:cNvPr>
          <p:cNvSpPr/>
          <p:nvPr/>
        </p:nvSpPr>
        <p:spPr>
          <a:xfrm>
            <a:off x="4556226" y="2972975"/>
            <a:ext cx="2075311" cy="1688712"/>
          </a:xfrm>
          <a:prstGeom prst="hexagon">
            <a:avLst/>
          </a:prstGeom>
          <a:solidFill>
            <a:srgbClr val="FF9284"/>
          </a:solidFill>
          <a:ln>
            <a:solidFill>
              <a:srgbClr val="FF92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venir Book" panose="02000503020000020003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117812-C75F-B5C4-47CA-4A753A9A4AF0}"/>
              </a:ext>
            </a:extLst>
          </p:cNvPr>
          <p:cNvSpPr txBox="1"/>
          <p:nvPr/>
        </p:nvSpPr>
        <p:spPr>
          <a:xfrm>
            <a:off x="4629001" y="3312814"/>
            <a:ext cx="2002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venir Book" panose="02000503020000020003"/>
              </a:rPr>
              <a:t>WP4. Competitive and inclusive livestock value chains 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9310661-8BAB-62A4-11A2-43BD8B9560C4}"/>
              </a:ext>
            </a:extLst>
          </p:cNvPr>
          <p:cNvSpPr/>
          <p:nvPr/>
        </p:nvSpPr>
        <p:spPr>
          <a:xfrm rot="16200000">
            <a:off x="5183768" y="4829840"/>
            <a:ext cx="624754" cy="343371"/>
          </a:xfrm>
          <a:prstGeom prst="rightArrow">
            <a:avLst>
              <a:gd name="adj1" fmla="val 34616"/>
              <a:gd name="adj2" fmla="val 65384"/>
            </a:avLst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panose="02000503020000020003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F242BBE-22F0-8E57-2C7D-85C0D9C238F3}"/>
              </a:ext>
            </a:extLst>
          </p:cNvPr>
          <p:cNvCxnSpPr>
            <a:cxnSpLocks/>
          </p:cNvCxnSpPr>
          <p:nvPr/>
        </p:nvCxnSpPr>
        <p:spPr>
          <a:xfrm>
            <a:off x="5801852" y="2015412"/>
            <a:ext cx="103043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7978EDA-A7B9-2DBF-D21C-EC60B2B6D419}"/>
              </a:ext>
            </a:extLst>
          </p:cNvPr>
          <p:cNvCxnSpPr>
            <a:cxnSpLocks/>
          </p:cNvCxnSpPr>
          <p:nvPr/>
        </p:nvCxnSpPr>
        <p:spPr>
          <a:xfrm>
            <a:off x="6832289" y="2015412"/>
            <a:ext cx="0" cy="340260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643A039-6F99-90C5-E047-25603E499602}"/>
              </a:ext>
            </a:extLst>
          </p:cNvPr>
          <p:cNvSpPr/>
          <p:nvPr/>
        </p:nvSpPr>
        <p:spPr>
          <a:xfrm>
            <a:off x="6859587" y="3473960"/>
            <a:ext cx="530257" cy="343371"/>
          </a:xfrm>
          <a:prstGeom prst="rightArrow">
            <a:avLst>
              <a:gd name="adj1" fmla="val 34616"/>
              <a:gd name="adj2" fmla="val 65384"/>
            </a:avLst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panose="0200050302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105680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0427E-3641-2B4F-AC26-150AED5EB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552" y="1295400"/>
            <a:ext cx="6729283" cy="1666393"/>
          </a:xfrm>
        </p:spPr>
        <p:txBody>
          <a:bodyPr/>
          <a:lstStyle/>
          <a:p>
            <a:pPr algn="r"/>
            <a:r>
              <a:rPr lang="en-US" dirty="0"/>
              <a:t> 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6A426-5970-9F5E-72CD-2F4B0EB64C4E}"/>
              </a:ext>
            </a:extLst>
          </p:cNvPr>
          <p:cNvSpPr txBox="1">
            <a:spLocks/>
          </p:cNvSpPr>
          <p:nvPr/>
        </p:nvSpPr>
        <p:spPr>
          <a:xfrm>
            <a:off x="5482541" y="3342078"/>
            <a:ext cx="6234294" cy="1138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None/>
              <a:defRPr sz="20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.AppleSystemUIFont" charset="-120"/>
              <a:buNone/>
              <a:defRPr sz="18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60000"/>
              <a:buFont typeface=".AppleSystemUIFont" charset="-120"/>
              <a:buNone/>
              <a:defRPr sz="1600" b="0" i="0" kern="1200">
                <a:solidFill>
                  <a:srgbClr val="51515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Contact information:</a:t>
            </a:r>
          </a:p>
          <a:p>
            <a:pPr algn="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Karen Marshall </a:t>
            </a:r>
            <a:b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Email: k.marshall@cgiar.org</a:t>
            </a:r>
          </a:p>
          <a:p>
            <a:pPr algn="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Stefan Burkart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Email: s.burkart@cgiar.org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783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4">
      <a:dk1>
        <a:srgbClr val="000000"/>
      </a:dk1>
      <a:lt1>
        <a:srgbClr val="FFFFFF"/>
      </a:lt1>
      <a:dk2>
        <a:srgbClr val="626362"/>
      </a:dk2>
      <a:lt2>
        <a:srgbClr val="E7E6E6"/>
      </a:lt2>
      <a:accent1>
        <a:srgbClr val="5B9B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0065BD"/>
      </a:accent5>
      <a:accent6>
        <a:srgbClr val="0039A6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GIAR - Presenation TEMPLATE 2016" id="{95D842FB-690D-4449-BFCA-D898B179AE4F}" vid="{8A785C64-C2E7-4574-A454-72196F6BEF0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45890031073B478ACE683F16801CA5" ma:contentTypeVersion="" ma:contentTypeDescription="Create a new document." ma:contentTypeScope="" ma:versionID="feb4498c16799154aab2de91ab7bf028">
  <xsd:schema xmlns:xsd="http://www.w3.org/2001/XMLSchema" xmlns:xs="http://www.w3.org/2001/XMLSchema" xmlns:p="http://schemas.microsoft.com/office/2006/metadata/properties" xmlns:ns2="cd88a22a-0da5-49ca-a6a6-6e14387ea928" xmlns:ns3="c56de9ca-8a4e-44e7-84c7-415ed8bb68b7" targetNamespace="http://schemas.microsoft.com/office/2006/metadata/properties" ma:root="true" ma:fieldsID="36d82ca70ef0a63ecbe7c2b8ecee5d49" ns2:_="" ns3:_="">
    <xsd:import namespace="cd88a22a-0da5-49ca-a6a6-6e14387ea928"/>
    <xsd:import namespace="c56de9ca-8a4e-44e7-84c7-415ed8bb68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8a22a-0da5-49ca-a6a6-6e14387ea92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6de9ca-8a4e-44e7-84c7-415ed8bb68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d88a22a-0da5-49ca-a6a6-6e14387ea928">
      <UserInfo>
        <DisplayName>Chong, Sabrina (WorldFish)</DisplayName>
        <AccountId>11006</AccountId>
        <AccountType/>
      </UserInfo>
      <UserInfo>
        <DisplayName>Chua, Seong Lee (WorldFish)</DisplayName>
        <AccountId>10703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9B8925-412D-45FF-9C81-14829DED36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88a22a-0da5-49ca-a6a6-6e14387ea928"/>
    <ds:schemaRef ds:uri="c56de9ca-8a4e-44e7-84c7-415ed8bb68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158CA3-F6CE-4B79-BA22-35235E3FE75F}">
  <ds:schemaRefs>
    <ds:schemaRef ds:uri="http://schemas.microsoft.com/office/2006/documentManagement/types"/>
    <ds:schemaRef ds:uri="c56de9ca-8a4e-44e7-84c7-415ed8bb68b7"/>
    <ds:schemaRef ds:uri="http://schemas.microsoft.com/office/infopath/2007/PartnerControls"/>
    <ds:schemaRef ds:uri="cd88a22a-0da5-49ca-a6a6-6e14387ea928"/>
    <ds:schemaRef ds:uri="http://www.w3.org/XML/1998/namespace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182AA1A-CE0C-428C-957B-F15D6DE182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1885</TotalTime>
  <Words>703</Words>
  <Application>Microsoft Office PowerPoint</Application>
  <PresentationFormat>Widescreen</PresentationFormat>
  <Paragraphs>93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.AppleSystemUIFont</vt:lpstr>
      <vt:lpstr>Arial</vt:lpstr>
      <vt:lpstr>Avenir Black</vt:lpstr>
      <vt:lpstr>Avenir Book</vt:lpstr>
      <vt:lpstr>Avenir Medium</vt:lpstr>
      <vt:lpstr>Calibri</vt:lpstr>
      <vt:lpstr>Montserrat</vt:lpstr>
      <vt:lpstr>Montserrat ExtraBold</vt:lpstr>
      <vt:lpstr>Wingdings</vt:lpstr>
      <vt:lpstr>1_Office Theme</vt:lpstr>
      <vt:lpstr>PowerPoint Presentation</vt:lpstr>
      <vt:lpstr>Work package 4: Competitive and inclusive livestock value chains</vt:lpstr>
      <vt:lpstr>Work package 4: Business models</vt:lpstr>
      <vt:lpstr>Work package 4: Comprehensive assessment of BM and SBM design</vt:lpstr>
      <vt:lpstr>Work package 4: Comprehensive assessment of BM and SBM design</vt:lpstr>
      <vt:lpstr>Interactions with other work packages</vt:lpstr>
      <vt:lpstr> 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SC12 presentation</dc:title>
  <dc:subject/>
  <dc:creator>Karmen</dc:creator>
  <cp:keywords/>
  <dc:description/>
  <cp:lastModifiedBy>Mulat, Bizuwork (ILRI)</cp:lastModifiedBy>
  <cp:revision>47</cp:revision>
  <cp:lastPrinted>2022-02-08T10:38:18Z</cp:lastPrinted>
  <dcterms:created xsi:type="dcterms:W3CDTF">2020-04-15T05:49:20Z</dcterms:created>
  <dcterms:modified xsi:type="dcterms:W3CDTF">2022-11-23T07:52:14Z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0x0101008345890031073B478ACE683F16801CA5</vt:lpwstr>
  </property>
  <property fmtid="{D5CDD505-2E9C-101B-9397-08002B2CF9AE}" pid="3" name="MSIP_Label_80c4d10e-bd94-4e7c-b4a1-fe20ff6d8abe_Method">
    <vt:lpwstr>Privileged</vt:lpwstr>
  </property>
  <property fmtid="{D5CDD505-2E9C-101B-9397-08002B2CF9AE}" pid="4" name="MSIP_Label_80c4d10e-bd94-4e7c-b4a1-fe20ff6d8abe_ActionId">
    <vt:lpwstr>4ba36e73-b955-45e8-98cf-33b731eb7f7e</vt:lpwstr>
  </property>
  <property fmtid="{D5CDD505-2E9C-101B-9397-08002B2CF9AE}" pid="5" name="MSIP_Label_80c4d10e-bd94-4e7c-b4a1-fe20ff6d8abe_Name">
    <vt:lpwstr>80c4d10e-bd94-4e7c-b4a1-fe20ff6d8abe</vt:lpwstr>
  </property>
  <property fmtid="{D5CDD505-2E9C-101B-9397-08002B2CF9AE}" pid="6" name="MSIP_Label_80c4d10e-bd94-4e7c-b4a1-fe20ff6d8abe_ContentBits">
    <vt:lpwstr>0</vt:lpwstr>
  </property>
  <property fmtid="{D5CDD505-2E9C-101B-9397-08002B2CF9AE}" pid="7" name="MSIP_Label_80c4d10e-bd94-4e7c-b4a1-fe20ff6d8abe_Enabled">
    <vt:lpwstr>true</vt:lpwstr>
  </property>
  <property fmtid="{D5CDD505-2E9C-101B-9397-08002B2CF9AE}" pid="8" name="MSIP_Label_80c4d10e-bd94-4e7c-b4a1-fe20ff6d8abe_SetDate">
    <vt:lpwstr>2021-06-08T13:45:43Z</vt:lpwstr>
  </property>
  <property fmtid="{D5CDD505-2E9C-101B-9397-08002B2CF9AE}" pid="9" name="MSIP_Label_80c4d10e-bd94-4e7c-b4a1-fe20ff6d8abe_SiteId">
    <vt:lpwstr>6afa0e00-fa14-40b7-8a2e-22a7f8c357d5</vt:lpwstr>
  </property>
</Properties>
</file>