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28"/>
  </p:notesMasterIdLst>
  <p:handoutMasterIdLst>
    <p:handoutMasterId r:id="rId29"/>
  </p:handoutMasterIdLst>
  <p:sldIdLst>
    <p:sldId id="256" r:id="rId3"/>
    <p:sldId id="285" r:id="rId4"/>
    <p:sldId id="317" r:id="rId5"/>
    <p:sldId id="336" r:id="rId6"/>
    <p:sldId id="333" r:id="rId7"/>
    <p:sldId id="334" r:id="rId8"/>
    <p:sldId id="318" r:id="rId9"/>
    <p:sldId id="320" r:id="rId10"/>
    <p:sldId id="335" r:id="rId11"/>
    <p:sldId id="319" r:id="rId12"/>
    <p:sldId id="321" r:id="rId13"/>
    <p:sldId id="322" r:id="rId14"/>
    <p:sldId id="323" r:id="rId15"/>
    <p:sldId id="324" r:id="rId16"/>
    <p:sldId id="325" r:id="rId17"/>
    <p:sldId id="326" r:id="rId18"/>
    <p:sldId id="330" r:id="rId19"/>
    <p:sldId id="327" r:id="rId20"/>
    <p:sldId id="331" r:id="rId21"/>
    <p:sldId id="337" r:id="rId22"/>
    <p:sldId id="328" r:id="rId23"/>
    <p:sldId id="329" r:id="rId24"/>
    <p:sldId id="265" r:id="rId25"/>
    <p:sldId id="293" r:id="rId26"/>
    <p:sldId id="332" r:id="rId2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F5DC"/>
    <a:srgbClr val="156635"/>
    <a:srgbClr val="762123"/>
    <a:srgbClr val="EC821C"/>
    <a:srgbClr val="93E9B6"/>
    <a:srgbClr val="F6C798"/>
    <a:srgbClr val="E49C9E"/>
    <a:srgbClr val="156834"/>
    <a:srgbClr val="DA787A"/>
    <a:srgbClr val="1567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2263" autoAdjust="0"/>
  </p:normalViewPr>
  <p:slideViewPr>
    <p:cSldViewPr>
      <p:cViewPr varScale="1">
        <p:scale>
          <a:sx n="105" d="100"/>
          <a:sy n="105" d="100"/>
        </p:scale>
        <p:origin x="1182"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61" d="100"/>
          <a:sy n="61" d="100"/>
        </p:scale>
        <p:origin x="-2922" y="-96"/>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C8D1A6B-FE55-42ED-84F6-A119C21957C2}" type="datetimeFigureOut">
              <a:rPr lang="en-US" smtClean="0"/>
              <a:pPr/>
              <a:t>6/8/2018</a:t>
            </a:fld>
            <a:endParaRPr lang="en-U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7B38CDC3-EE21-4690-9123-29E5B27C22FA}" type="slidenum">
              <a:rPr lang="en-US" smtClean="0"/>
              <a:pPr/>
              <a:t>‹#›</a:t>
            </a:fld>
            <a:endParaRPr lang="en-US"/>
          </a:p>
        </p:txBody>
      </p:sp>
    </p:spTree>
    <p:extLst>
      <p:ext uri="{BB962C8B-B14F-4D97-AF65-F5344CB8AC3E}">
        <p14:creationId xmlns:p14="http://schemas.microsoft.com/office/powerpoint/2010/main" val="2992881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344980D-33A7-4030-B390-DC47B54376D7}" type="datetimeFigureOut">
              <a:rPr lang="en-US" smtClean="0"/>
              <a:pPr/>
              <a:t>6/8/2018</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85DB3CD-82CE-4D61-A55F-4B85DC44DBC7}" type="slidenum">
              <a:rPr lang="en-US" smtClean="0"/>
              <a:pPr/>
              <a:t>‹#›</a:t>
            </a:fld>
            <a:endParaRPr lang="en-US"/>
          </a:p>
        </p:txBody>
      </p:sp>
    </p:spTree>
    <p:extLst>
      <p:ext uri="{BB962C8B-B14F-4D97-AF65-F5344CB8AC3E}">
        <p14:creationId xmlns:p14="http://schemas.microsoft.com/office/powerpoint/2010/main" val="2218428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a:t>
            </a:fld>
            <a:endParaRPr lang="en-US" dirty="0"/>
          </a:p>
        </p:txBody>
      </p:sp>
    </p:spTree>
    <p:extLst>
      <p:ext uri="{BB962C8B-B14F-4D97-AF65-F5344CB8AC3E}">
        <p14:creationId xmlns:p14="http://schemas.microsoft.com/office/powerpoint/2010/main" val="130611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11</a:t>
            </a:fld>
            <a:endParaRPr lang="en-US"/>
          </a:p>
        </p:txBody>
      </p:sp>
    </p:spTree>
    <p:extLst>
      <p:ext uri="{BB962C8B-B14F-4D97-AF65-F5344CB8AC3E}">
        <p14:creationId xmlns:p14="http://schemas.microsoft.com/office/powerpoint/2010/main" val="3605458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12</a:t>
            </a:fld>
            <a:endParaRPr lang="en-US"/>
          </a:p>
        </p:txBody>
      </p:sp>
    </p:spTree>
    <p:extLst>
      <p:ext uri="{BB962C8B-B14F-4D97-AF65-F5344CB8AC3E}">
        <p14:creationId xmlns:p14="http://schemas.microsoft.com/office/powerpoint/2010/main" val="4157846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13</a:t>
            </a:fld>
            <a:endParaRPr lang="en-US"/>
          </a:p>
        </p:txBody>
      </p:sp>
    </p:spTree>
    <p:extLst>
      <p:ext uri="{BB962C8B-B14F-4D97-AF65-F5344CB8AC3E}">
        <p14:creationId xmlns:p14="http://schemas.microsoft.com/office/powerpoint/2010/main" val="865027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14</a:t>
            </a:fld>
            <a:endParaRPr lang="en-US"/>
          </a:p>
        </p:txBody>
      </p:sp>
    </p:spTree>
    <p:extLst>
      <p:ext uri="{BB962C8B-B14F-4D97-AF65-F5344CB8AC3E}">
        <p14:creationId xmlns:p14="http://schemas.microsoft.com/office/powerpoint/2010/main" val="2065669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15</a:t>
            </a:fld>
            <a:endParaRPr lang="en-US"/>
          </a:p>
        </p:txBody>
      </p:sp>
    </p:spTree>
    <p:extLst>
      <p:ext uri="{BB962C8B-B14F-4D97-AF65-F5344CB8AC3E}">
        <p14:creationId xmlns:p14="http://schemas.microsoft.com/office/powerpoint/2010/main" val="231208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16</a:t>
            </a:fld>
            <a:endParaRPr lang="en-US"/>
          </a:p>
        </p:txBody>
      </p:sp>
    </p:spTree>
    <p:extLst>
      <p:ext uri="{BB962C8B-B14F-4D97-AF65-F5344CB8AC3E}">
        <p14:creationId xmlns:p14="http://schemas.microsoft.com/office/powerpoint/2010/main" val="1105577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17</a:t>
            </a:fld>
            <a:endParaRPr lang="en-US"/>
          </a:p>
        </p:txBody>
      </p:sp>
    </p:spTree>
    <p:extLst>
      <p:ext uri="{BB962C8B-B14F-4D97-AF65-F5344CB8AC3E}">
        <p14:creationId xmlns:p14="http://schemas.microsoft.com/office/powerpoint/2010/main" val="2614560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18</a:t>
            </a:fld>
            <a:endParaRPr lang="en-US"/>
          </a:p>
        </p:txBody>
      </p:sp>
    </p:spTree>
    <p:extLst>
      <p:ext uri="{BB962C8B-B14F-4D97-AF65-F5344CB8AC3E}">
        <p14:creationId xmlns:p14="http://schemas.microsoft.com/office/powerpoint/2010/main" val="3973185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19</a:t>
            </a:fld>
            <a:endParaRPr lang="en-US"/>
          </a:p>
        </p:txBody>
      </p:sp>
    </p:spTree>
    <p:extLst>
      <p:ext uri="{BB962C8B-B14F-4D97-AF65-F5344CB8AC3E}">
        <p14:creationId xmlns:p14="http://schemas.microsoft.com/office/powerpoint/2010/main" val="2441804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20</a:t>
            </a:fld>
            <a:endParaRPr lang="en-US"/>
          </a:p>
        </p:txBody>
      </p:sp>
    </p:spTree>
    <p:extLst>
      <p:ext uri="{BB962C8B-B14F-4D97-AF65-F5344CB8AC3E}">
        <p14:creationId xmlns:p14="http://schemas.microsoft.com/office/powerpoint/2010/main" val="3552362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3</a:t>
            </a:fld>
            <a:endParaRPr lang="en-US"/>
          </a:p>
        </p:txBody>
      </p:sp>
    </p:spTree>
    <p:extLst>
      <p:ext uri="{BB962C8B-B14F-4D97-AF65-F5344CB8AC3E}">
        <p14:creationId xmlns:p14="http://schemas.microsoft.com/office/powerpoint/2010/main" val="1768351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21</a:t>
            </a:fld>
            <a:endParaRPr lang="en-US"/>
          </a:p>
        </p:txBody>
      </p:sp>
    </p:spTree>
    <p:extLst>
      <p:ext uri="{BB962C8B-B14F-4D97-AF65-F5344CB8AC3E}">
        <p14:creationId xmlns:p14="http://schemas.microsoft.com/office/powerpoint/2010/main" val="1859171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22</a:t>
            </a:fld>
            <a:endParaRPr lang="en-US"/>
          </a:p>
        </p:txBody>
      </p:sp>
    </p:spTree>
    <p:extLst>
      <p:ext uri="{BB962C8B-B14F-4D97-AF65-F5344CB8AC3E}">
        <p14:creationId xmlns:p14="http://schemas.microsoft.com/office/powerpoint/2010/main" val="88372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Ethiopia</a:t>
            </a:r>
          </a:p>
        </p:txBody>
      </p:sp>
      <p:sp>
        <p:nvSpPr>
          <p:cNvPr id="4" name="Slide Number Placeholder 3"/>
          <p:cNvSpPr>
            <a:spLocks noGrp="1"/>
          </p:cNvSpPr>
          <p:nvPr>
            <p:ph type="sldNum" sz="quarter" idx="10"/>
          </p:nvPr>
        </p:nvSpPr>
        <p:spPr/>
        <p:txBody>
          <a:bodyPr/>
          <a:lstStyle/>
          <a:p>
            <a:fld id="{A85DB3CD-82CE-4D61-A55F-4B85DC44DBC7}" type="slidenum">
              <a:rPr lang="en-US" smtClean="0"/>
              <a:pPr/>
              <a:t>23</a:t>
            </a:fld>
            <a:endParaRPr lang="en-US"/>
          </a:p>
        </p:txBody>
      </p:sp>
    </p:spTree>
    <p:extLst>
      <p:ext uri="{BB962C8B-B14F-4D97-AF65-F5344CB8AC3E}">
        <p14:creationId xmlns:p14="http://schemas.microsoft.com/office/powerpoint/2010/main" val="175124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4</a:t>
            </a:fld>
            <a:endParaRPr lang="en-US"/>
          </a:p>
        </p:txBody>
      </p:sp>
    </p:spTree>
    <p:extLst>
      <p:ext uri="{BB962C8B-B14F-4D97-AF65-F5344CB8AC3E}">
        <p14:creationId xmlns:p14="http://schemas.microsoft.com/office/powerpoint/2010/main" val="1520570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5</a:t>
            </a:fld>
            <a:endParaRPr lang="en-US"/>
          </a:p>
        </p:txBody>
      </p:sp>
    </p:spTree>
    <p:extLst>
      <p:ext uri="{BB962C8B-B14F-4D97-AF65-F5344CB8AC3E}">
        <p14:creationId xmlns:p14="http://schemas.microsoft.com/office/powerpoint/2010/main" val="143861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6</a:t>
            </a:fld>
            <a:endParaRPr lang="en-US"/>
          </a:p>
        </p:txBody>
      </p:sp>
    </p:spTree>
    <p:extLst>
      <p:ext uri="{BB962C8B-B14F-4D97-AF65-F5344CB8AC3E}">
        <p14:creationId xmlns:p14="http://schemas.microsoft.com/office/powerpoint/2010/main" val="50200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7</a:t>
            </a:fld>
            <a:endParaRPr lang="en-US"/>
          </a:p>
        </p:txBody>
      </p:sp>
    </p:spTree>
    <p:extLst>
      <p:ext uri="{BB962C8B-B14F-4D97-AF65-F5344CB8AC3E}">
        <p14:creationId xmlns:p14="http://schemas.microsoft.com/office/powerpoint/2010/main" val="212562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8</a:t>
            </a:fld>
            <a:endParaRPr lang="en-US"/>
          </a:p>
        </p:txBody>
      </p:sp>
    </p:spTree>
    <p:extLst>
      <p:ext uri="{BB962C8B-B14F-4D97-AF65-F5344CB8AC3E}">
        <p14:creationId xmlns:p14="http://schemas.microsoft.com/office/powerpoint/2010/main" val="3990695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9</a:t>
            </a:fld>
            <a:endParaRPr lang="en-US"/>
          </a:p>
        </p:txBody>
      </p:sp>
    </p:spTree>
    <p:extLst>
      <p:ext uri="{BB962C8B-B14F-4D97-AF65-F5344CB8AC3E}">
        <p14:creationId xmlns:p14="http://schemas.microsoft.com/office/powerpoint/2010/main" val="3258405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w-KE" dirty="0"/>
          </a:p>
        </p:txBody>
      </p:sp>
      <p:sp>
        <p:nvSpPr>
          <p:cNvPr id="4" name="Slide Number Placeholder 3"/>
          <p:cNvSpPr>
            <a:spLocks noGrp="1"/>
          </p:cNvSpPr>
          <p:nvPr>
            <p:ph type="sldNum" sz="quarter" idx="10"/>
          </p:nvPr>
        </p:nvSpPr>
        <p:spPr/>
        <p:txBody>
          <a:bodyPr/>
          <a:lstStyle/>
          <a:p>
            <a:fld id="{A85DB3CD-82CE-4D61-A55F-4B85DC44DBC7}" type="slidenum">
              <a:rPr lang="en-US" smtClean="0"/>
              <a:pPr/>
              <a:t>10</a:t>
            </a:fld>
            <a:endParaRPr lang="en-US"/>
          </a:p>
        </p:txBody>
      </p:sp>
    </p:spTree>
    <p:extLst>
      <p:ext uri="{BB962C8B-B14F-4D97-AF65-F5344CB8AC3E}">
        <p14:creationId xmlns:p14="http://schemas.microsoft.com/office/powerpoint/2010/main" val="2292625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2.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cid:image001.png@01D16D8C.9C905A10" TargetMode="Externa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838200" y="1752600"/>
            <a:ext cx="7124700" cy="1143000"/>
          </a:xfrm>
          <a:prstGeom prst="rect">
            <a:avLst/>
          </a:prstGeom>
        </p:spPr>
        <p:txBody>
          <a:bodyPr/>
          <a:lstStyle>
            <a:lvl1pPr marL="114300" indent="0" algn="ctr">
              <a:buNone/>
              <a:defRPr sz="4800">
                <a:latin typeface="Gill Sans" pitchFamily="34" charset="0"/>
              </a:defRPr>
            </a:lvl1pPr>
          </a:lstStyle>
          <a:p>
            <a:pPr lvl="0"/>
            <a:r>
              <a:rPr lang="en-US" dirty="0"/>
              <a:t>Title of presentation here</a:t>
            </a:r>
          </a:p>
        </p:txBody>
      </p:sp>
      <p:sp>
        <p:nvSpPr>
          <p:cNvPr id="12" name="Text Placeholder 11"/>
          <p:cNvSpPr>
            <a:spLocks noGrp="1"/>
          </p:cNvSpPr>
          <p:nvPr>
            <p:ph type="body" sz="quarter" idx="12" hasCustomPrompt="1"/>
          </p:nvPr>
        </p:nvSpPr>
        <p:spPr>
          <a:xfrm>
            <a:off x="2360613" y="3581400"/>
            <a:ext cx="4575175" cy="1219200"/>
          </a:xfrm>
          <a:prstGeom prst="rect">
            <a:avLst/>
          </a:prstGeom>
        </p:spPr>
        <p:txBody>
          <a:bodyPr/>
          <a:lstStyle>
            <a:lvl1pPr marL="114300" indent="0" algn="ctr">
              <a:buNone/>
              <a:defRPr>
                <a:latin typeface="Gill Sans" pitchFamily="34" charset="0"/>
              </a:defRPr>
            </a:lvl1pPr>
            <a:lvl2pPr marL="411480" indent="0">
              <a:buNone/>
              <a:defRPr/>
            </a:lvl2pPr>
            <a:lvl3pPr marL="777240" indent="0">
              <a:buNone/>
              <a:defRPr/>
            </a:lvl3pPr>
            <a:lvl4pPr marL="1051560" indent="0">
              <a:buNone/>
              <a:defRPr/>
            </a:lvl4pPr>
          </a:lstStyle>
          <a:p>
            <a:pPr lvl="0"/>
            <a:r>
              <a:rPr lang="en-US" dirty="0"/>
              <a:t>Name(s) of presenter(s)</a:t>
            </a:r>
            <a:br>
              <a:rPr lang="en-US" dirty="0"/>
            </a:br>
            <a:r>
              <a:rPr lang="en-US" dirty="0"/>
              <a:t>Organizational affiliation</a:t>
            </a:r>
            <a:br>
              <a:rPr lang="en-US" dirty="0"/>
            </a:br>
            <a:r>
              <a:rPr lang="en-US" dirty="0"/>
              <a:t>Event name, place and dates</a:t>
            </a:r>
          </a:p>
        </p:txBody>
      </p:sp>
      <p:pic>
        <p:nvPicPr>
          <p:cNvPr id="6" name="Picture 5"/>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737725" y="5907790"/>
            <a:ext cx="584835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pic>
        <p:nvPicPr>
          <p:cNvPr id="8" name="Picture 7"/>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112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ddress">
    <p:spTree>
      <p:nvGrpSpPr>
        <p:cNvPr id="1" name=""/>
        <p:cNvGrpSpPr/>
        <p:nvPr/>
      </p:nvGrpSpPr>
      <p:grpSpPr>
        <a:xfrm>
          <a:off x="0" y="0"/>
          <a:ext cx="0" cy="0"/>
          <a:chOff x="0" y="0"/>
          <a:chExt cx="0" cy="0"/>
        </a:xfrm>
      </p:grpSpPr>
      <p:sp>
        <p:nvSpPr>
          <p:cNvPr id="15" name="TextBox 14"/>
          <p:cNvSpPr txBox="1"/>
          <p:nvPr userDrawn="1"/>
        </p:nvSpPr>
        <p:spPr>
          <a:xfrm>
            <a:off x="0" y="3048000"/>
            <a:ext cx="9144000" cy="1138773"/>
          </a:xfrm>
          <a:prstGeom prst="rect">
            <a:avLst/>
          </a:prstGeom>
          <a:noFill/>
        </p:spPr>
        <p:txBody>
          <a:bodyPr wrap="square" rtlCol="0">
            <a:spAutoFit/>
          </a:bodyPr>
          <a:lstStyle/>
          <a:p>
            <a:pPr algn="ctr"/>
            <a:r>
              <a:rPr lang="en-US" sz="2400" i="1" dirty="0">
                <a:solidFill>
                  <a:srgbClr val="156734"/>
                </a:solidFill>
              </a:rPr>
              <a:t>Africa Research in Sustainable Intensification for the Next Generation</a:t>
            </a:r>
          </a:p>
          <a:p>
            <a:pPr algn="ctr"/>
            <a:r>
              <a:rPr lang="en-US" sz="4400" dirty="0">
                <a:solidFill>
                  <a:srgbClr val="156734"/>
                </a:solidFill>
              </a:rPr>
              <a:t>africa-rising.net</a:t>
            </a:r>
            <a:endParaRPr lang="en-US" sz="4400" b="1" i="1" dirty="0">
              <a:solidFill>
                <a:srgbClr val="156734"/>
              </a:solidFill>
            </a:endParaRPr>
          </a:p>
        </p:txBody>
      </p:sp>
      <p:grpSp>
        <p:nvGrpSpPr>
          <p:cNvPr id="2" name="Group 1"/>
          <p:cNvGrpSpPr/>
          <p:nvPr userDrawn="1"/>
        </p:nvGrpSpPr>
        <p:grpSpPr>
          <a:xfrm>
            <a:off x="1182636" y="5486400"/>
            <a:ext cx="7086600" cy="857635"/>
            <a:chOff x="1451698" y="5798343"/>
            <a:chExt cx="5863502" cy="709613"/>
          </a:xfrm>
        </p:grpSpPr>
        <p:pic>
          <p:nvPicPr>
            <p:cNvPr id="7"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51698" y="5798343"/>
              <a:ext cx="709613"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2" descr="P:\logos\i\ifpri\IFPRI_Logo_Standard.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094392" y="5798343"/>
              <a:ext cx="391511" cy="7096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P:\logos\i\iita\IITA_regular-sienna_with slogan (2).JP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6191983" y="5867400"/>
              <a:ext cx="1123217" cy="5643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a:grpSpLocks/>
          </p:cNvGrpSpPr>
          <p:nvPr userDrawn="1"/>
        </p:nvGrpSpPr>
        <p:grpSpPr bwMode="auto">
          <a:xfrm>
            <a:off x="1188668" y="6543671"/>
            <a:ext cx="7686540" cy="230832"/>
            <a:chOff x="1066800" y="6543986"/>
            <a:chExt cx="7305540" cy="229893"/>
          </a:xfrm>
        </p:grpSpPr>
        <p:sp>
          <p:nvSpPr>
            <p:cNvPr id="11" name="TextBox 6"/>
            <p:cNvSpPr txBox="1">
              <a:spLocks noChangeArrowheads="1"/>
            </p:cNvSpPr>
            <p:nvPr/>
          </p:nvSpPr>
          <p:spPr bwMode="auto">
            <a:xfrm>
              <a:off x="1676400" y="6543986"/>
              <a:ext cx="6695940" cy="229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buClr>
                  <a:srgbClr val="5F0500"/>
                </a:buClr>
                <a:defRPr/>
              </a:pPr>
              <a:r>
                <a:rPr lang="en-US" sz="900" i="1" dirty="0">
                  <a:latin typeface="+mj-lt"/>
                </a:rPr>
                <a:t>The presentation has a Creative Commons </a:t>
              </a:r>
              <a:r>
                <a:rPr lang="en-US" sz="900" i="1" dirty="0" err="1">
                  <a:latin typeface="+mj-lt"/>
                </a:rPr>
                <a:t>licence</a:t>
              </a:r>
              <a:r>
                <a:rPr lang="en-US" sz="900" i="1" dirty="0">
                  <a:latin typeface="+mj-lt"/>
                </a:rPr>
                <a:t>. You are free to re-use or distribute this work, provided credit is given to ILRI.</a:t>
              </a:r>
              <a:endParaRPr lang="en-US" sz="900" dirty="0">
                <a:latin typeface="+mj-lt"/>
              </a:endParaRPr>
            </a:p>
          </p:txBody>
        </p:sp>
        <p:pic>
          <p:nvPicPr>
            <p:cNvPr id="12" name="Picture 11" descr="P:\Pictures&amp;Resources\Icons\by-nc-sa.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6800" y="6554505"/>
              <a:ext cx="598485" cy="20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1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address">
    <p:spTree>
      <p:nvGrpSpPr>
        <p:cNvPr id="1" name=""/>
        <p:cNvGrpSpPr/>
        <p:nvPr/>
      </p:nvGrpSpPr>
      <p:grpSpPr>
        <a:xfrm>
          <a:off x="0" y="0"/>
          <a:ext cx="0" cy="0"/>
          <a:chOff x="0" y="0"/>
          <a:chExt cx="0" cy="0"/>
        </a:xfrm>
      </p:grpSpPr>
      <p:sp>
        <p:nvSpPr>
          <p:cNvPr id="15" name="TextBox 14"/>
          <p:cNvSpPr txBox="1"/>
          <p:nvPr userDrawn="1"/>
        </p:nvSpPr>
        <p:spPr>
          <a:xfrm>
            <a:off x="0" y="3048000"/>
            <a:ext cx="9144000" cy="1138773"/>
          </a:xfrm>
          <a:prstGeom prst="rect">
            <a:avLst/>
          </a:prstGeom>
          <a:noFill/>
        </p:spPr>
        <p:txBody>
          <a:bodyPr wrap="square" rtlCol="0">
            <a:spAutoFit/>
          </a:bodyPr>
          <a:lstStyle/>
          <a:p>
            <a:pPr algn="ctr"/>
            <a:r>
              <a:rPr lang="en-US" sz="2400" i="1" dirty="0">
                <a:solidFill>
                  <a:srgbClr val="156734"/>
                </a:solidFill>
              </a:rPr>
              <a:t>Africa Research in Sustainable Intensification for the Next Generation</a:t>
            </a:r>
          </a:p>
          <a:p>
            <a:pPr algn="ctr"/>
            <a:r>
              <a:rPr lang="en-US" sz="4400" dirty="0">
                <a:solidFill>
                  <a:srgbClr val="156734"/>
                </a:solidFill>
              </a:rPr>
              <a:t>africa-rising.net</a:t>
            </a:r>
            <a:endParaRPr lang="en-US" sz="4400" b="1" i="1" dirty="0">
              <a:solidFill>
                <a:srgbClr val="156734"/>
              </a:solidFill>
            </a:endParaRPr>
          </a:p>
        </p:txBody>
      </p:sp>
      <p:grpSp>
        <p:nvGrpSpPr>
          <p:cNvPr id="2" name="Group 1"/>
          <p:cNvGrpSpPr/>
          <p:nvPr userDrawn="1"/>
        </p:nvGrpSpPr>
        <p:grpSpPr>
          <a:xfrm>
            <a:off x="1182636" y="5486400"/>
            <a:ext cx="7086600" cy="857635"/>
            <a:chOff x="1451698" y="5798343"/>
            <a:chExt cx="5863502" cy="709613"/>
          </a:xfrm>
        </p:grpSpPr>
        <p:pic>
          <p:nvPicPr>
            <p:cNvPr id="7"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51698" y="5798343"/>
              <a:ext cx="709613"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2" descr="P:\logos\i\ifpri\IFPRI_Logo_Standard.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094392" y="5798343"/>
              <a:ext cx="391511" cy="7096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P:\logos\i\iita\IITA_regular-sienna_with slogan (2).JP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6191983" y="5867400"/>
              <a:ext cx="1123217" cy="5643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a:grpSpLocks/>
          </p:cNvGrpSpPr>
          <p:nvPr userDrawn="1"/>
        </p:nvGrpSpPr>
        <p:grpSpPr bwMode="auto">
          <a:xfrm>
            <a:off x="1188668" y="6543671"/>
            <a:ext cx="7686540" cy="230832"/>
            <a:chOff x="1066800" y="6543986"/>
            <a:chExt cx="7305540" cy="229893"/>
          </a:xfrm>
        </p:grpSpPr>
        <p:sp>
          <p:nvSpPr>
            <p:cNvPr id="11" name="TextBox 6"/>
            <p:cNvSpPr txBox="1">
              <a:spLocks noChangeArrowheads="1"/>
            </p:cNvSpPr>
            <p:nvPr/>
          </p:nvSpPr>
          <p:spPr bwMode="auto">
            <a:xfrm>
              <a:off x="1676400" y="6543986"/>
              <a:ext cx="6695940" cy="229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buClr>
                  <a:srgbClr val="5F0500"/>
                </a:buClr>
                <a:defRPr/>
              </a:pPr>
              <a:r>
                <a:rPr lang="en-US" sz="900" i="1" dirty="0">
                  <a:latin typeface="+mj-lt"/>
                </a:rPr>
                <a:t>The presentation has a Creative Commons </a:t>
              </a:r>
              <a:r>
                <a:rPr lang="en-US" sz="900" i="1" dirty="0" err="1">
                  <a:latin typeface="+mj-lt"/>
                </a:rPr>
                <a:t>licence</a:t>
              </a:r>
              <a:r>
                <a:rPr lang="en-US" sz="900" i="1" dirty="0">
                  <a:latin typeface="+mj-lt"/>
                </a:rPr>
                <a:t>. You are free to re-use or distribute this work, provided credit is given to ILRI.</a:t>
              </a:r>
              <a:endParaRPr lang="en-US" sz="900" dirty="0">
                <a:latin typeface="+mj-lt"/>
              </a:endParaRPr>
            </a:p>
          </p:txBody>
        </p:sp>
        <p:pic>
          <p:nvPicPr>
            <p:cNvPr id="12" name="Picture 11" descr="P:\Pictures&amp;Resources\Icons\by-nc-sa.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6800" y="6554505"/>
              <a:ext cx="598485" cy="20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1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3947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95400"/>
            <a:ext cx="7620000" cy="609600"/>
          </a:xfrm>
          <a:prstGeom prst="rect">
            <a:avLst/>
          </a:prstGeom>
        </p:spPr>
        <p:txBody>
          <a:bodyPr/>
          <a:lstStyle>
            <a:lvl1pPr>
              <a:defRPr sz="4400" baseline="0">
                <a:latin typeface="Gill Sans" pitchFamily="34" charset="0"/>
              </a:defRPr>
            </a:lvl1pPr>
          </a:lstStyle>
          <a:p>
            <a:r>
              <a:rPr lang="en-US" dirty="0"/>
              <a:t>For tables use this format</a:t>
            </a:r>
          </a:p>
        </p:txBody>
      </p:sp>
      <p:sp>
        <p:nvSpPr>
          <p:cNvPr id="5" name="Table Placeholder 4"/>
          <p:cNvSpPr>
            <a:spLocks noGrp="1"/>
          </p:cNvSpPr>
          <p:nvPr>
            <p:ph type="tbl" sz="quarter" idx="12"/>
          </p:nvPr>
        </p:nvSpPr>
        <p:spPr>
          <a:xfrm>
            <a:off x="457200" y="2667000"/>
            <a:ext cx="7620000" cy="3733800"/>
          </a:xfrm>
          <a:prstGeom prst="rect">
            <a:avLst/>
          </a:prstGeom>
        </p:spPr>
        <p:txBody>
          <a:bodyPr/>
          <a:lstStyle>
            <a:lvl1pPr marL="114300" indent="0">
              <a:buNone/>
              <a:defRPr/>
            </a:lvl1pPr>
          </a:lstStyle>
          <a:p>
            <a:r>
              <a:rPr lang="en-US"/>
              <a:t>Click icon to add table</a:t>
            </a:r>
            <a:endParaRPr lang="en-US" dirty="0"/>
          </a:p>
        </p:txBody>
      </p:sp>
      <p:sp>
        <p:nvSpPr>
          <p:cNvPr id="6" name="Text Placeholder 9"/>
          <p:cNvSpPr>
            <a:spLocks noGrp="1"/>
          </p:cNvSpPr>
          <p:nvPr>
            <p:ph type="body" sz="quarter" idx="11" hasCustomPrompt="1"/>
          </p:nvPr>
        </p:nvSpPr>
        <p:spPr>
          <a:xfrm>
            <a:off x="76200" y="0"/>
            <a:ext cx="7620000" cy="1143000"/>
          </a:xfrm>
          <a:prstGeom prst="rect">
            <a:avLst/>
          </a:prstGeom>
        </p:spPr>
        <p:txBody>
          <a:bodyPr/>
          <a:lstStyle>
            <a:lvl1pPr marL="114300" indent="0" algn="l">
              <a:buNone/>
              <a:defRPr sz="4800">
                <a:solidFill>
                  <a:schemeClr val="bg1"/>
                </a:solidFill>
              </a:defRPr>
            </a:lvl1pPr>
          </a:lstStyle>
          <a:p>
            <a:pPr lvl="0"/>
            <a:r>
              <a:rPr lang="en-US" dirty="0"/>
              <a:t>Title</a:t>
            </a:r>
          </a:p>
        </p:txBody>
      </p:sp>
    </p:spTree>
    <p:extLst>
      <p:ext uri="{BB962C8B-B14F-4D97-AF65-F5344CB8AC3E}">
        <p14:creationId xmlns:p14="http://schemas.microsoft.com/office/powerpoint/2010/main" val="394251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9" name="Text Placeholder 8"/>
          <p:cNvSpPr>
            <a:spLocks noGrp="1"/>
          </p:cNvSpPr>
          <p:nvPr>
            <p:ph type="body" sz="quarter" idx="12" hasCustomPrompt="1"/>
          </p:nvPr>
        </p:nvSpPr>
        <p:spPr>
          <a:xfrm>
            <a:off x="533400" y="1676400"/>
            <a:ext cx="7772400" cy="838200"/>
          </a:xfrm>
          <a:prstGeom prst="rect">
            <a:avLst/>
          </a:prstGeom>
        </p:spPr>
        <p:txBody>
          <a:bodyPr/>
          <a:lstStyle>
            <a:lvl1pPr marL="114300" indent="0">
              <a:buClr>
                <a:srgbClr val="712123"/>
              </a:buClr>
              <a:buNone/>
              <a:defRPr sz="4400">
                <a:latin typeface="Gill Sans" pitchFamily="34" charset="0"/>
              </a:defRPr>
            </a:lvl1pPr>
            <a:lvl2pPr>
              <a:buClr>
                <a:srgbClr val="712123"/>
              </a:buClr>
              <a:defRPr sz="2800"/>
            </a:lvl2pPr>
            <a:lvl3pPr>
              <a:buClr>
                <a:srgbClr val="712123"/>
              </a:buClr>
              <a:defRPr sz="2400"/>
            </a:lvl3pPr>
            <a:lvl4pPr>
              <a:buClr>
                <a:srgbClr val="712123"/>
              </a:buClr>
              <a:defRPr sz="2000"/>
            </a:lvl4pPr>
            <a:lvl5pPr>
              <a:buClr>
                <a:srgbClr val="712123"/>
              </a:buClr>
              <a:defRPr sz="1800"/>
            </a:lvl5pPr>
          </a:lstStyle>
          <a:p>
            <a:pPr lvl="0"/>
            <a:r>
              <a:rPr lang="en-US" dirty="0"/>
              <a:t>Title</a:t>
            </a:r>
          </a:p>
        </p:txBody>
      </p:sp>
      <p:pic>
        <p:nvPicPr>
          <p:cNvPr id="4"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4186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600200"/>
            <a:ext cx="7620000" cy="685800"/>
          </a:xfrm>
          <a:prstGeom prst="rect">
            <a:avLst/>
          </a:prstGeom>
        </p:spPr>
        <p:txBody>
          <a:bodyPr/>
          <a:lstStyle>
            <a:lvl1pPr>
              <a:defRPr>
                <a:latin typeface="Gill Sans" pitchFamily="34" charset="0"/>
              </a:defRPr>
            </a:lvl1pPr>
          </a:lstStyle>
          <a:p>
            <a:r>
              <a:rPr lang="en-US" dirty="0"/>
              <a:t>For graphs</a:t>
            </a:r>
          </a:p>
        </p:txBody>
      </p:sp>
      <p:sp>
        <p:nvSpPr>
          <p:cNvPr id="5" name="Chart Placeholder 4"/>
          <p:cNvSpPr>
            <a:spLocks noGrp="1"/>
          </p:cNvSpPr>
          <p:nvPr>
            <p:ph type="chart" sz="quarter" idx="11" hasCustomPrompt="1"/>
          </p:nvPr>
        </p:nvSpPr>
        <p:spPr>
          <a:xfrm>
            <a:off x="533400" y="3352800"/>
            <a:ext cx="3733800" cy="27432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114300" indent="0">
              <a:buNone/>
              <a:defRPr/>
            </a:lvl1pPr>
          </a:lstStyle>
          <a:p>
            <a:r>
              <a:rPr lang="en-US" dirty="0"/>
              <a:t> </a:t>
            </a:r>
          </a:p>
        </p:txBody>
      </p:sp>
    </p:spTree>
    <p:extLst>
      <p:ext uri="{BB962C8B-B14F-4D97-AF65-F5344CB8AC3E}">
        <p14:creationId xmlns:p14="http://schemas.microsoft.com/office/powerpoint/2010/main" val="1003703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95400"/>
            <a:ext cx="7620000" cy="609600"/>
          </a:xfrm>
          <a:prstGeom prst="rect">
            <a:avLst/>
          </a:prstGeom>
        </p:spPr>
        <p:txBody>
          <a:bodyPr/>
          <a:lstStyle>
            <a:lvl1pPr>
              <a:defRPr sz="4400" baseline="0">
                <a:latin typeface="Gill Sans" pitchFamily="34" charset="0"/>
              </a:defRPr>
            </a:lvl1pPr>
          </a:lstStyle>
          <a:p>
            <a:r>
              <a:rPr lang="en-US" dirty="0"/>
              <a:t>For tables use this format</a:t>
            </a:r>
          </a:p>
        </p:txBody>
      </p:sp>
      <p:sp>
        <p:nvSpPr>
          <p:cNvPr id="5" name="Table Placeholder 4"/>
          <p:cNvSpPr>
            <a:spLocks noGrp="1"/>
          </p:cNvSpPr>
          <p:nvPr>
            <p:ph type="tbl" sz="quarter" idx="12"/>
          </p:nvPr>
        </p:nvSpPr>
        <p:spPr>
          <a:xfrm>
            <a:off x="457200" y="2667000"/>
            <a:ext cx="7620000" cy="3733800"/>
          </a:xfrm>
          <a:prstGeom prst="rect">
            <a:avLst/>
          </a:prstGeom>
        </p:spPr>
        <p:txBody>
          <a:bodyPr/>
          <a:lstStyle>
            <a:lvl1pPr marL="114300" indent="0">
              <a:buNone/>
              <a:defRPr/>
            </a:lvl1pPr>
          </a:lstStyle>
          <a:p>
            <a:r>
              <a:rPr lang="en-US"/>
              <a:t>Click icon to add table</a:t>
            </a:r>
            <a:endParaRPr lang="en-US" dirty="0"/>
          </a:p>
        </p:txBody>
      </p:sp>
      <p:sp>
        <p:nvSpPr>
          <p:cNvPr id="6" name="Text Placeholder 9"/>
          <p:cNvSpPr>
            <a:spLocks noGrp="1"/>
          </p:cNvSpPr>
          <p:nvPr>
            <p:ph type="body" sz="quarter" idx="11" hasCustomPrompt="1"/>
          </p:nvPr>
        </p:nvSpPr>
        <p:spPr>
          <a:xfrm>
            <a:off x="76200" y="0"/>
            <a:ext cx="7620000" cy="1143000"/>
          </a:xfrm>
          <a:prstGeom prst="rect">
            <a:avLst/>
          </a:prstGeom>
        </p:spPr>
        <p:txBody>
          <a:bodyPr/>
          <a:lstStyle>
            <a:lvl1pPr marL="114300" indent="0" algn="l">
              <a:buNone/>
              <a:defRPr sz="4800">
                <a:solidFill>
                  <a:schemeClr val="bg1"/>
                </a:solidFill>
              </a:defRPr>
            </a:lvl1pPr>
          </a:lstStyle>
          <a:p>
            <a:pPr lvl="0"/>
            <a:r>
              <a:rPr lang="en-US" dirty="0"/>
              <a:t>Title</a:t>
            </a:r>
          </a:p>
        </p:txBody>
      </p:sp>
    </p:spTree>
    <p:extLst>
      <p:ext uri="{BB962C8B-B14F-4D97-AF65-F5344CB8AC3E}">
        <p14:creationId xmlns:p14="http://schemas.microsoft.com/office/powerpoint/2010/main" val="45466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95400"/>
            <a:ext cx="7620000" cy="609600"/>
          </a:xfrm>
          <a:prstGeom prst="rect">
            <a:avLst/>
          </a:prstGeom>
        </p:spPr>
        <p:txBody>
          <a:bodyPr/>
          <a:lstStyle>
            <a:lvl1pPr>
              <a:defRPr baseline="0"/>
            </a:lvl1pPr>
          </a:lstStyle>
          <a:p>
            <a:r>
              <a:rPr lang="en-US" dirty="0"/>
              <a:t>For tables use this format</a:t>
            </a:r>
          </a:p>
        </p:txBody>
      </p:sp>
      <p:sp>
        <p:nvSpPr>
          <p:cNvPr id="5" name="Table Placeholder 4"/>
          <p:cNvSpPr>
            <a:spLocks noGrp="1"/>
          </p:cNvSpPr>
          <p:nvPr>
            <p:ph type="tbl" sz="quarter" idx="12"/>
          </p:nvPr>
        </p:nvSpPr>
        <p:spPr>
          <a:xfrm>
            <a:off x="457200" y="2667000"/>
            <a:ext cx="7620000" cy="3733800"/>
          </a:xfrm>
          <a:prstGeom prst="rect">
            <a:avLst/>
          </a:prstGeom>
        </p:spPr>
        <p:txBody>
          <a:bodyPr/>
          <a:lstStyle>
            <a:lvl1pPr marL="114300" indent="0">
              <a:buNone/>
              <a:defRPr/>
            </a:lvl1pPr>
          </a:lstStyle>
          <a:p>
            <a:r>
              <a:rPr lang="en-US"/>
              <a:t>Click icon to add table</a:t>
            </a:r>
            <a:endParaRPr lang="en-US" dirty="0"/>
          </a:p>
        </p:txBody>
      </p:sp>
      <p:sp>
        <p:nvSpPr>
          <p:cNvPr id="6" name="Text Placeholder 9"/>
          <p:cNvSpPr>
            <a:spLocks noGrp="1"/>
          </p:cNvSpPr>
          <p:nvPr>
            <p:ph type="body" sz="quarter" idx="11" hasCustomPrompt="1"/>
          </p:nvPr>
        </p:nvSpPr>
        <p:spPr>
          <a:xfrm>
            <a:off x="76200" y="0"/>
            <a:ext cx="7620000" cy="1143000"/>
          </a:xfrm>
          <a:prstGeom prst="rect">
            <a:avLst/>
          </a:prstGeom>
        </p:spPr>
        <p:txBody>
          <a:bodyPr/>
          <a:lstStyle>
            <a:lvl1pPr marL="114300" indent="0" algn="l">
              <a:buNone/>
              <a:defRPr sz="4800">
                <a:solidFill>
                  <a:schemeClr val="bg1"/>
                </a:solidFill>
              </a:defRPr>
            </a:lvl1pPr>
          </a:lstStyle>
          <a:p>
            <a:pPr lvl="0"/>
            <a:r>
              <a:rPr lang="en-US" dirty="0"/>
              <a:t>Title</a:t>
            </a:r>
          </a:p>
        </p:txBody>
      </p:sp>
    </p:spTree>
    <p:extLst>
      <p:ext uri="{BB962C8B-B14F-4D97-AF65-F5344CB8AC3E}">
        <p14:creationId xmlns:p14="http://schemas.microsoft.com/office/powerpoint/2010/main" val="149764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0E8873A-393D-408D-AA67-85D76FCDD1AA}" type="datetimeFigureOut">
              <a:rPr lang="en-US" smtClean="0"/>
              <a:t>6/8/2018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FC285E3-3736-4797-AF53-E5E38917DF19}" type="slidenum">
              <a:rPr lang="en-US" smtClean="0"/>
              <a:t>‹#›</a:t>
            </a:fld>
            <a:endParaRPr lang="en-US"/>
          </a:p>
        </p:txBody>
      </p:sp>
    </p:spTree>
    <p:extLst>
      <p:ext uri="{BB962C8B-B14F-4D97-AF65-F5344CB8AC3E}">
        <p14:creationId xmlns:p14="http://schemas.microsoft.com/office/powerpoint/2010/main" val="3646905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address">
    <p:spTree>
      <p:nvGrpSpPr>
        <p:cNvPr id="1" name=""/>
        <p:cNvGrpSpPr/>
        <p:nvPr/>
      </p:nvGrpSpPr>
      <p:grpSpPr>
        <a:xfrm>
          <a:off x="0" y="0"/>
          <a:ext cx="0" cy="0"/>
          <a:chOff x="0" y="0"/>
          <a:chExt cx="0" cy="0"/>
        </a:xfrm>
      </p:grpSpPr>
      <p:sp>
        <p:nvSpPr>
          <p:cNvPr id="15" name="TextBox 14"/>
          <p:cNvSpPr txBox="1"/>
          <p:nvPr userDrawn="1"/>
        </p:nvSpPr>
        <p:spPr>
          <a:xfrm>
            <a:off x="0" y="3048002"/>
            <a:ext cx="9144000" cy="1058303"/>
          </a:xfrm>
          <a:prstGeom prst="rect">
            <a:avLst/>
          </a:prstGeom>
          <a:noFill/>
        </p:spPr>
        <p:txBody>
          <a:bodyPr wrap="square" rtlCol="0">
            <a:spAutoFit/>
          </a:bodyPr>
          <a:lstStyle/>
          <a:p>
            <a:pPr algn="ctr"/>
            <a:r>
              <a:rPr lang="en-US" sz="2215" i="1" dirty="0">
                <a:solidFill>
                  <a:srgbClr val="156734"/>
                </a:solidFill>
              </a:rPr>
              <a:t>Africa Research in Sustainable Intensification for the Next Generation</a:t>
            </a:r>
          </a:p>
          <a:p>
            <a:pPr algn="ctr"/>
            <a:r>
              <a:rPr lang="en-US" sz="4062" dirty="0">
                <a:solidFill>
                  <a:srgbClr val="156734"/>
                </a:solidFill>
              </a:rPr>
              <a:t>africa-rising.net</a:t>
            </a:r>
            <a:endParaRPr lang="en-US" sz="4062" b="1" i="1" dirty="0">
              <a:solidFill>
                <a:srgbClr val="156734"/>
              </a:solidFill>
            </a:endParaRPr>
          </a:p>
        </p:txBody>
      </p:sp>
      <p:grpSp>
        <p:nvGrpSpPr>
          <p:cNvPr id="2" name="Group 1"/>
          <p:cNvGrpSpPr/>
          <p:nvPr userDrawn="1"/>
        </p:nvGrpSpPr>
        <p:grpSpPr>
          <a:xfrm>
            <a:off x="1182636" y="5486402"/>
            <a:ext cx="7086600" cy="857635"/>
            <a:chOff x="1451698" y="5798343"/>
            <a:chExt cx="5863502" cy="709613"/>
          </a:xfrm>
        </p:grpSpPr>
        <p:pic>
          <p:nvPicPr>
            <p:cNvPr id="7"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51698" y="5798343"/>
              <a:ext cx="709613" cy="709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12" descr="P:\logos\i\ifpri\IFPRI_Logo_Standard.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94392" y="5798343"/>
              <a:ext cx="391511" cy="709613"/>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7" descr="P:\logos\i\iita\IITA_regular-sienna_with slogan (2).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191983" y="5867400"/>
              <a:ext cx="1123217" cy="564356"/>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13" name="Picture 1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TextBox 6"/>
          <p:cNvSpPr txBox="1">
            <a:spLocks noChangeArrowheads="1"/>
          </p:cNvSpPr>
          <p:nvPr userDrawn="1"/>
        </p:nvSpPr>
        <p:spPr bwMode="auto">
          <a:xfrm>
            <a:off x="1827345" y="6550969"/>
            <a:ext cx="6096000" cy="234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buClr>
                <a:srgbClr val="5F0500"/>
              </a:buClr>
              <a:defRPr/>
            </a:pPr>
            <a:r>
              <a:rPr lang="en-GB" sz="923" kern="1200" dirty="0">
                <a:solidFill>
                  <a:schemeClr val="tx1"/>
                </a:solidFill>
                <a:effectLst/>
                <a:latin typeface="+mn-lt"/>
                <a:ea typeface="+mn-ea"/>
                <a:cs typeface="Arial" charset="0"/>
              </a:rPr>
              <a:t>This presentation is licensed for use under the Creative Commons Attribution 4.0 International Licence.</a:t>
            </a:r>
            <a:endParaRPr lang="en-US" sz="923" dirty="0">
              <a:latin typeface="+mn-lt"/>
            </a:endParaRPr>
          </a:p>
        </p:txBody>
      </p:sp>
      <p:pic>
        <p:nvPicPr>
          <p:cNvPr id="16" name="Picture 15" descr="cc-by 88x31.png"/>
          <p:cNvPicPr/>
          <p:nvPr userDrawn="1"/>
        </p:nvPicPr>
        <p:blipFill>
          <a:blip r:embed="rId6" r:link="rId7">
            <a:extLst>
              <a:ext uri="{28A0092B-C50C-407E-A947-70E740481C1C}">
                <a14:useLocalDpi xmlns:a14="http://schemas.microsoft.com/office/drawing/2010/main" val="0"/>
              </a:ext>
            </a:extLst>
          </a:blip>
          <a:srcRect/>
          <a:stretch>
            <a:fillRect/>
          </a:stretch>
        </p:blipFill>
        <p:spPr bwMode="auto">
          <a:xfrm>
            <a:off x="1240606" y="6569513"/>
            <a:ext cx="586740" cy="207645"/>
          </a:xfrm>
          <a:prstGeom prst="rect">
            <a:avLst/>
          </a:prstGeom>
          <a:noFill/>
          <a:ln>
            <a:noFill/>
          </a:ln>
        </p:spPr>
      </p:pic>
    </p:spTree>
    <p:extLst>
      <p:ext uri="{BB962C8B-B14F-4D97-AF65-F5344CB8AC3E}">
        <p14:creationId xmlns:p14="http://schemas.microsoft.com/office/powerpoint/2010/main" val="207919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33400" y="838200"/>
            <a:ext cx="6858000" cy="1219200"/>
          </a:xfrm>
        </p:spPr>
        <p:txBody>
          <a:bodyPr>
            <a:normAutofit/>
          </a:bodyPr>
          <a:lstStyle>
            <a:lvl1pPr marL="0" indent="0" algn="l">
              <a:buNone/>
              <a:defRPr sz="4400" baseline="0">
                <a:solidFill>
                  <a:schemeClr val="tx1"/>
                </a:solidFill>
                <a:latin typeface="Gill 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For charts use this style </a:t>
            </a:r>
          </a:p>
        </p:txBody>
      </p:sp>
    </p:spTree>
    <p:extLst>
      <p:ext uri="{BB962C8B-B14F-4D97-AF65-F5344CB8AC3E}">
        <p14:creationId xmlns:p14="http://schemas.microsoft.com/office/powerpoint/2010/main" val="406544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19200"/>
            <a:ext cx="8229600" cy="1143000"/>
          </a:xfrm>
        </p:spPr>
        <p:txBody>
          <a:bodyPr/>
          <a:lstStyle>
            <a:lvl1pPr algn="l">
              <a:defRPr/>
            </a:lvl1pPr>
          </a:lstStyle>
          <a:p>
            <a:r>
              <a:rPr lang="en-US" dirty="0"/>
              <a:t>Insert picture</a:t>
            </a:r>
          </a:p>
        </p:txBody>
      </p:sp>
      <p:pic>
        <p:nvPicPr>
          <p:cNvPr id="3"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978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0000"/>
              </a:schemeClr>
            </a:gs>
            <a:gs pos="100000">
              <a:schemeClr val="bg1">
                <a:shade val="100000"/>
                <a:satMod val="115000"/>
              </a:schemeClr>
            </a:gs>
            <a:gs pos="100000">
              <a:schemeClr val="bg1">
                <a:shade val="70000"/>
                <a:satMod val="130000"/>
              </a:schemeClr>
            </a:gs>
          </a:gsLst>
          <a:path path="circle">
            <a:fillToRect l="20000" t="50000" r="100000" b="50000"/>
          </a:path>
          <a:tileRect/>
        </a:grad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70" r:id="rId2"/>
    <p:sldLayoutId id="2147483667" r:id="rId3"/>
    <p:sldLayoutId id="2147483668" r:id="rId4"/>
    <p:sldLayoutId id="2147483673" r:id="rId5"/>
    <p:sldLayoutId id="2147483681" r:id="rId6"/>
    <p:sldLayoutId id="2147483684" r:id="rId7"/>
  </p:sldLayoutIdLst>
  <p:txStyles>
    <p:titleStyle>
      <a:lvl1pPr algn="l" defTabSz="914400" rtl="0" eaLnBrk="1" latinLnBrk="0" hangingPunct="1">
        <a:spcBef>
          <a:spcPct val="0"/>
        </a:spcBef>
        <a:buNone/>
        <a:defRPr sz="4600" kern="1200" cap="none" spc="-100" baseline="0">
          <a:ln>
            <a:noFill/>
          </a:ln>
          <a:solidFill>
            <a:schemeClr val="tx2"/>
          </a:solidFill>
          <a:effectLst/>
          <a:latin typeface="+mn-lt"/>
          <a:ea typeface="+mj-ea"/>
          <a:cs typeface="+mj-cs"/>
        </a:defRPr>
      </a:lvl1pPr>
    </p:titleStyle>
    <p:bodyStyle>
      <a:lvl1pPr marL="342900" indent="-228600" algn="l" defTabSz="914400" rtl="0" eaLnBrk="1" latinLnBrk="0" hangingPunct="1">
        <a:spcBef>
          <a:spcPct val="20000"/>
        </a:spcBef>
        <a:buClr>
          <a:srgbClr val="156734"/>
        </a:buClr>
        <a:buFont typeface="Wingdings" pitchFamily="2" charset="2"/>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rgbClr val="156734"/>
        </a:buClr>
        <a:buFont typeface="Wingdings" pitchFamily="2" charset="2"/>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rgbClr val="156734"/>
        </a:buClr>
        <a:buFont typeface="Wingdings" pitchFamily="2" charset="2"/>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rgbClr val="156734"/>
        </a:buClr>
        <a:buFont typeface="Wingdings" pitchFamily="2" charset="2"/>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rgbClr val="156734"/>
        </a:buClr>
        <a:buFont typeface="Wingdings" pitchFamily="2" charset="2"/>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Insert picture</a:t>
            </a:r>
          </a:p>
        </p:txBody>
      </p:sp>
      <p:sp>
        <p:nvSpPr>
          <p:cNvPr id="3" name="Text Placeholder 2"/>
          <p:cNvSpPr>
            <a:spLocks noGrp="1"/>
          </p:cNvSpPr>
          <p:nvPr>
            <p:ph type="body" idx="1"/>
          </p:nvPr>
        </p:nvSpPr>
        <p:spPr>
          <a:xfrm>
            <a:off x="457200" y="1600201"/>
            <a:ext cx="5181600" cy="2971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6362905"/>
      </p:ext>
    </p:extLst>
  </p:cSld>
  <p:clrMap bg1="lt1" tx1="dk1" bg2="lt2" tx2="dk2" accent1="accent1" accent2="accent2" accent3="accent3" accent4="accent4" accent5="accent5" accent6="accent6" hlink="hlink" folHlink="folHlink"/>
  <p:sldLayoutIdLst>
    <p:sldLayoutId id="2147483675" r:id="rId1"/>
    <p:sldLayoutId id="2147483680" r:id="rId2"/>
    <p:sldLayoutId id="2147483676" r:id="rId3"/>
    <p:sldLayoutId id="2147483666" r:id="rId4"/>
    <p:sldLayoutId id="2147483679" r:id="rId5"/>
    <p:sldLayoutId id="2147483683"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0.jpe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e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0" y="1447800"/>
            <a:ext cx="9144000" cy="2057400"/>
          </a:xfrm>
        </p:spPr>
        <p:txBody>
          <a:bodyPr/>
          <a:lstStyle/>
          <a:p>
            <a:r>
              <a:rPr lang="en-US" sz="3200" dirty="0">
                <a:latin typeface="+mn-lt"/>
              </a:rPr>
              <a:t>Photo report on Africa RISING Project Key Partners Meeting and Field Visit to Intervention Areas</a:t>
            </a:r>
          </a:p>
        </p:txBody>
      </p:sp>
      <p:sp>
        <p:nvSpPr>
          <p:cNvPr id="3" name="TextBox 2"/>
          <p:cNvSpPr txBox="1"/>
          <p:nvPr/>
        </p:nvSpPr>
        <p:spPr>
          <a:xfrm>
            <a:off x="1371600" y="4572000"/>
            <a:ext cx="6477000" cy="954107"/>
          </a:xfrm>
          <a:prstGeom prst="rect">
            <a:avLst/>
          </a:prstGeom>
          <a:noFill/>
        </p:spPr>
        <p:txBody>
          <a:bodyPr wrap="square" rtlCol="0">
            <a:spAutoFit/>
          </a:bodyPr>
          <a:lstStyle/>
          <a:p>
            <a:pPr algn="ctr"/>
            <a:r>
              <a:rPr lang="en-US" sz="2800" dirty="0"/>
              <a:t>13 and 14 May 2018</a:t>
            </a:r>
          </a:p>
          <a:p>
            <a:pPr algn="ctr"/>
            <a:r>
              <a:rPr lang="en-US" sz="2800" dirty="0"/>
              <a:t>Maychew, Tigray </a:t>
            </a:r>
          </a:p>
        </p:txBody>
      </p:sp>
    </p:spTree>
    <p:extLst>
      <p:ext uri="{BB962C8B-B14F-4D97-AF65-F5344CB8AC3E}">
        <p14:creationId xmlns:p14="http://schemas.microsoft.com/office/powerpoint/2010/main" val="2439034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03CB7E-B4E7-4CC8-B522-40F2007077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111" b="11111"/>
          <a:stretch/>
        </p:blipFill>
        <p:spPr>
          <a:xfrm>
            <a:off x="0" y="0"/>
            <a:ext cx="9144000" cy="6096000"/>
          </a:xfrm>
          <a:prstGeom prst="rect">
            <a:avLst/>
          </a:prstGeom>
        </p:spPr>
      </p:pic>
      <p:sp>
        <p:nvSpPr>
          <p:cNvPr id="2" name="Rectangle 1">
            <a:extLst>
              <a:ext uri="{FF2B5EF4-FFF2-40B4-BE49-F238E27FC236}">
                <a16:creationId xmlns:a16="http://schemas.microsoft.com/office/drawing/2014/main" id="{596E2A77-ED0F-413C-A1BB-9DB6D73936BC}"/>
              </a:ext>
            </a:extLst>
          </p:cNvPr>
          <p:cNvSpPr/>
          <p:nvPr/>
        </p:nvSpPr>
        <p:spPr>
          <a:xfrm>
            <a:off x="-76200" y="6152511"/>
            <a:ext cx="9220200" cy="369332"/>
          </a:xfrm>
          <a:prstGeom prst="rect">
            <a:avLst/>
          </a:prstGeom>
        </p:spPr>
        <p:txBody>
          <a:bodyPr wrap="square">
            <a:spAutoFit/>
          </a:bodyPr>
          <a:lstStyle/>
          <a:p>
            <a:pPr algn="ctr"/>
            <a:r>
              <a:rPr lang="en-US" dirty="0"/>
              <a:t>Hayelom Gidey, Africa RISING  model Farmer from  Tsibet kebele sharing his experience </a:t>
            </a:r>
          </a:p>
        </p:txBody>
      </p:sp>
    </p:spTree>
    <p:extLst>
      <p:ext uri="{BB962C8B-B14F-4D97-AF65-F5344CB8AC3E}">
        <p14:creationId xmlns:p14="http://schemas.microsoft.com/office/powerpoint/2010/main" val="416288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28363A-85EB-4770-8C35-EE952DE287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935" r="11111"/>
          <a:stretch/>
        </p:blipFill>
        <p:spPr>
          <a:xfrm>
            <a:off x="0" y="0"/>
            <a:ext cx="9144000" cy="6108032"/>
          </a:xfrm>
          <a:prstGeom prst="rect">
            <a:avLst/>
          </a:prstGeom>
        </p:spPr>
      </p:pic>
      <p:sp>
        <p:nvSpPr>
          <p:cNvPr id="2" name="Rectangle 1">
            <a:extLst>
              <a:ext uri="{FF2B5EF4-FFF2-40B4-BE49-F238E27FC236}">
                <a16:creationId xmlns:a16="http://schemas.microsoft.com/office/drawing/2014/main" id="{ADD705FD-F2E1-47AC-8100-7C81449C1BBB}"/>
              </a:ext>
            </a:extLst>
          </p:cNvPr>
          <p:cNvSpPr/>
          <p:nvPr/>
        </p:nvSpPr>
        <p:spPr>
          <a:xfrm>
            <a:off x="0" y="6223700"/>
            <a:ext cx="9144000" cy="646331"/>
          </a:xfrm>
          <a:prstGeom prst="rect">
            <a:avLst/>
          </a:prstGeom>
        </p:spPr>
        <p:txBody>
          <a:bodyPr wrap="square">
            <a:spAutoFit/>
          </a:bodyPr>
          <a:lstStyle/>
          <a:p>
            <a:pPr algn="ctr"/>
            <a:r>
              <a:rPr lang="en-US" dirty="0" err="1"/>
              <a:t>Menber</a:t>
            </a:r>
            <a:r>
              <a:rPr lang="en-US" dirty="0"/>
              <a:t> </a:t>
            </a:r>
            <a:r>
              <a:rPr lang="en-US" dirty="0" err="1"/>
              <a:t>Birhane</a:t>
            </a:r>
            <a:r>
              <a:rPr lang="en-US" dirty="0"/>
              <a:t>, </a:t>
            </a:r>
            <a:r>
              <a:rPr lang="en-US" dirty="0" err="1"/>
              <a:t>Ofla</a:t>
            </a:r>
            <a:r>
              <a:rPr lang="en-US" dirty="0"/>
              <a:t> woreda Livestock contact person, presenting the woreda livestock  related scaling </a:t>
            </a:r>
          </a:p>
        </p:txBody>
      </p:sp>
    </p:spTree>
    <p:extLst>
      <p:ext uri="{BB962C8B-B14F-4D97-AF65-F5344CB8AC3E}">
        <p14:creationId xmlns:p14="http://schemas.microsoft.com/office/powerpoint/2010/main" val="1810631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B9C3CC-4A53-46BF-815A-29EA38ABE2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285" r="18707" b="4438"/>
          <a:stretch/>
        </p:blipFill>
        <p:spPr>
          <a:xfrm>
            <a:off x="0" y="0"/>
            <a:ext cx="9144000" cy="6019800"/>
          </a:xfrm>
          <a:prstGeom prst="rect">
            <a:avLst/>
          </a:prstGeom>
        </p:spPr>
      </p:pic>
      <p:sp>
        <p:nvSpPr>
          <p:cNvPr id="2" name="Rectangle 1">
            <a:extLst>
              <a:ext uri="{FF2B5EF4-FFF2-40B4-BE49-F238E27FC236}">
                <a16:creationId xmlns:a16="http://schemas.microsoft.com/office/drawing/2014/main" id="{1030A617-B318-491F-A369-CF712CE5092B}"/>
              </a:ext>
            </a:extLst>
          </p:cNvPr>
          <p:cNvSpPr/>
          <p:nvPr/>
        </p:nvSpPr>
        <p:spPr>
          <a:xfrm>
            <a:off x="0" y="6211669"/>
            <a:ext cx="9144000" cy="646331"/>
          </a:xfrm>
          <a:prstGeom prst="rect">
            <a:avLst/>
          </a:prstGeom>
        </p:spPr>
        <p:txBody>
          <a:bodyPr wrap="square">
            <a:spAutoFit/>
          </a:bodyPr>
          <a:lstStyle/>
          <a:p>
            <a:pPr algn="ctr"/>
            <a:r>
              <a:rPr lang="en-US" dirty="0"/>
              <a:t>Solomon </a:t>
            </a:r>
            <a:r>
              <a:rPr lang="en-US" dirty="0" err="1"/>
              <a:t>Wayu</a:t>
            </a:r>
            <a:r>
              <a:rPr lang="en-US" dirty="0"/>
              <a:t>, Alamata Agriculture Research Center livestock researcher sharing the success and challenges they had in 2017</a:t>
            </a:r>
          </a:p>
        </p:txBody>
      </p:sp>
    </p:spTree>
    <p:extLst>
      <p:ext uri="{BB962C8B-B14F-4D97-AF65-F5344CB8AC3E}">
        <p14:creationId xmlns:p14="http://schemas.microsoft.com/office/powerpoint/2010/main" val="3791722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67D407-9200-4570-945D-483D8FD91F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755" b="43649"/>
          <a:stretch/>
        </p:blipFill>
        <p:spPr>
          <a:xfrm>
            <a:off x="8020" y="0"/>
            <a:ext cx="9135979" cy="6248400"/>
          </a:xfrm>
          <a:prstGeom prst="rect">
            <a:avLst/>
          </a:prstGeom>
        </p:spPr>
      </p:pic>
      <p:sp>
        <p:nvSpPr>
          <p:cNvPr id="2" name="Rectangle 1">
            <a:extLst>
              <a:ext uri="{FF2B5EF4-FFF2-40B4-BE49-F238E27FC236}">
                <a16:creationId xmlns:a16="http://schemas.microsoft.com/office/drawing/2014/main" id="{90A8CD41-F1AC-45D7-B43A-8C051C4D731F}"/>
              </a:ext>
            </a:extLst>
          </p:cNvPr>
          <p:cNvSpPr/>
          <p:nvPr/>
        </p:nvSpPr>
        <p:spPr>
          <a:xfrm>
            <a:off x="1" y="6248400"/>
            <a:ext cx="9143998" cy="646331"/>
          </a:xfrm>
          <a:prstGeom prst="rect">
            <a:avLst/>
          </a:prstGeom>
        </p:spPr>
        <p:txBody>
          <a:bodyPr wrap="square">
            <a:spAutoFit/>
          </a:bodyPr>
          <a:lstStyle/>
          <a:p>
            <a:pPr algn="ctr"/>
            <a:r>
              <a:rPr lang="en-US" dirty="0"/>
              <a:t>Abeba Tesfaye, Mehoni Agriculture Research Center Watershed researcher and Africa RISING  gender representative </a:t>
            </a:r>
          </a:p>
        </p:txBody>
      </p:sp>
    </p:spTree>
    <p:extLst>
      <p:ext uri="{BB962C8B-B14F-4D97-AF65-F5344CB8AC3E}">
        <p14:creationId xmlns:p14="http://schemas.microsoft.com/office/powerpoint/2010/main" val="4143473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61DD76-C3DC-42B7-A719-0FC7306B84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42" t="7047" r="5332" b="13524"/>
          <a:stretch/>
        </p:blipFill>
        <p:spPr>
          <a:xfrm>
            <a:off x="0" y="-14514"/>
            <a:ext cx="9111344" cy="5881914"/>
          </a:xfrm>
          <a:prstGeom prst="rect">
            <a:avLst/>
          </a:prstGeom>
        </p:spPr>
      </p:pic>
      <p:sp>
        <p:nvSpPr>
          <p:cNvPr id="2" name="Rectangle 1">
            <a:extLst>
              <a:ext uri="{FF2B5EF4-FFF2-40B4-BE49-F238E27FC236}">
                <a16:creationId xmlns:a16="http://schemas.microsoft.com/office/drawing/2014/main" id="{9C81334D-29C4-4624-813E-5AEDEE4ACB5C}"/>
              </a:ext>
            </a:extLst>
          </p:cNvPr>
          <p:cNvSpPr/>
          <p:nvPr/>
        </p:nvSpPr>
        <p:spPr>
          <a:xfrm>
            <a:off x="-7257" y="5867400"/>
            <a:ext cx="9151257" cy="646331"/>
          </a:xfrm>
          <a:prstGeom prst="rect">
            <a:avLst/>
          </a:prstGeom>
        </p:spPr>
        <p:txBody>
          <a:bodyPr wrap="square">
            <a:spAutoFit/>
          </a:bodyPr>
          <a:lstStyle/>
          <a:p>
            <a:pPr algn="ctr"/>
            <a:r>
              <a:rPr lang="en-US" dirty="0"/>
              <a:t>Alamata agriculture office team discussing on the major constraints during the last year scaling and the available  resources/capacity for the coming cropping season</a:t>
            </a:r>
          </a:p>
        </p:txBody>
      </p:sp>
    </p:spTree>
    <p:extLst>
      <p:ext uri="{BB962C8B-B14F-4D97-AF65-F5344CB8AC3E}">
        <p14:creationId xmlns:p14="http://schemas.microsoft.com/office/powerpoint/2010/main" val="110932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C3B61B-C808-462F-9DE8-A8E69288B6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915" r="92"/>
          <a:stretch/>
        </p:blipFill>
        <p:spPr>
          <a:xfrm>
            <a:off x="-7257" y="0"/>
            <a:ext cx="9151257" cy="5867400"/>
          </a:xfrm>
          <a:prstGeom prst="rect">
            <a:avLst/>
          </a:prstGeom>
        </p:spPr>
      </p:pic>
      <p:sp>
        <p:nvSpPr>
          <p:cNvPr id="2" name="Rectangle 1">
            <a:extLst>
              <a:ext uri="{FF2B5EF4-FFF2-40B4-BE49-F238E27FC236}">
                <a16:creationId xmlns:a16="http://schemas.microsoft.com/office/drawing/2014/main" id="{8870C199-C236-43BB-AC5E-A1757631FB15}"/>
              </a:ext>
            </a:extLst>
          </p:cNvPr>
          <p:cNvSpPr/>
          <p:nvPr/>
        </p:nvSpPr>
        <p:spPr>
          <a:xfrm>
            <a:off x="0" y="6019800"/>
            <a:ext cx="9144000" cy="646331"/>
          </a:xfrm>
          <a:prstGeom prst="rect">
            <a:avLst/>
          </a:prstGeom>
        </p:spPr>
        <p:txBody>
          <a:bodyPr wrap="square">
            <a:spAutoFit/>
          </a:bodyPr>
          <a:lstStyle/>
          <a:p>
            <a:pPr algn="ctr"/>
            <a:r>
              <a:rPr lang="en-US" dirty="0"/>
              <a:t>Kahsay Berhe(middle) form Endamehoni  woreda presenting the outcome of the group discussion on action plan for the upcoming cropping season  </a:t>
            </a:r>
          </a:p>
        </p:txBody>
      </p:sp>
    </p:spTree>
    <p:extLst>
      <p:ext uri="{BB962C8B-B14F-4D97-AF65-F5344CB8AC3E}">
        <p14:creationId xmlns:p14="http://schemas.microsoft.com/office/powerpoint/2010/main" val="147409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419CFC-CD43-431B-9A41-260C1CB15F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05" r="7407" b="2752"/>
          <a:stretch/>
        </p:blipFill>
        <p:spPr>
          <a:xfrm>
            <a:off x="0" y="0"/>
            <a:ext cx="9144000" cy="6217920"/>
          </a:xfrm>
          <a:prstGeom prst="rect">
            <a:avLst/>
          </a:prstGeom>
        </p:spPr>
      </p:pic>
      <p:sp>
        <p:nvSpPr>
          <p:cNvPr id="2" name="Rectangle 1">
            <a:extLst>
              <a:ext uri="{FF2B5EF4-FFF2-40B4-BE49-F238E27FC236}">
                <a16:creationId xmlns:a16="http://schemas.microsoft.com/office/drawing/2014/main" id="{4BD55C48-B237-48CB-AA54-567719392C6F}"/>
              </a:ext>
            </a:extLst>
          </p:cNvPr>
          <p:cNvSpPr/>
          <p:nvPr/>
        </p:nvSpPr>
        <p:spPr>
          <a:xfrm>
            <a:off x="0" y="6324600"/>
            <a:ext cx="9144000" cy="369332"/>
          </a:xfrm>
          <a:prstGeom prst="rect">
            <a:avLst/>
          </a:prstGeom>
        </p:spPr>
        <p:txBody>
          <a:bodyPr wrap="square">
            <a:spAutoFit/>
          </a:bodyPr>
          <a:lstStyle/>
          <a:p>
            <a:pPr algn="ctr"/>
            <a:r>
              <a:rPr lang="en-US" dirty="0"/>
              <a:t>Getachew Abraha(left), Alamata Agriculture office  </a:t>
            </a:r>
          </a:p>
        </p:txBody>
      </p:sp>
    </p:spTree>
    <p:extLst>
      <p:ext uri="{BB962C8B-B14F-4D97-AF65-F5344CB8AC3E}">
        <p14:creationId xmlns:p14="http://schemas.microsoft.com/office/powerpoint/2010/main" val="4132366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tanding in front of a building&#10;&#10;Description generated with very high confidence">
            <a:extLst>
              <a:ext uri="{FF2B5EF4-FFF2-40B4-BE49-F238E27FC236}">
                <a16:creationId xmlns:a16="http://schemas.microsoft.com/office/drawing/2014/main" id="{DE3E5C74-D5FB-4DAB-BAE8-FB3808D8E5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399" b="18432"/>
          <a:stretch/>
        </p:blipFill>
        <p:spPr>
          <a:xfrm>
            <a:off x="0" y="0"/>
            <a:ext cx="9144000" cy="6019800"/>
          </a:xfrm>
          <a:prstGeom prst="rect">
            <a:avLst/>
          </a:prstGeom>
        </p:spPr>
      </p:pic>
      <p:sp>
        <p:nvSpPr>
          <p:cNvPr id="3" name="Rectangle 2">
            <a:extLst>
              <a:ext uri="{FF2B5EF4-FFF2-40B4-BE49-F238E27FC236}">
                <a16:creationId xmlns:a16="http://schemas.microsoft.com/office/drawing/2014/main" id="{245FC4F2-B4BF-4B0D-84F5-128A5D1DB275}"/>
              </a:ext>
            </a:extLst>
          </p:cNvPr>
          <p:cNvSpPr/>
          <p:nvPr/>
        </p:nvSpPr>
        <p:spPr>
          <a:xfrm>
            <a:off x="3082362" y="6172200"/>
            <a:ext cx="2560124" cy="369332"/>
          </a:xfrm>
          <a:prstGeom prst="rect">
            <a:avLst/>
          </a:prstGeom>
        </p:spPr>
        <p:txBody>
          <a:bodyPr wrap="none">
            <a:spAutoFit/>
          </a:bodyPr>
          <a:lstStyle/>
          <a:p>
            <a:pPr algn="ctr"/>
            <a:r>
              <a:rPr lang="en-US" dirty="0"/>
              <a:t>Participants group photo </a:t>
            </a:r>
          </a:p>
        </p:txBody>
      </p:sp>
    </p:spTree>
    <p:extLst>
      <p:ext uri="{BB962C8B-B14F-4D97-AF65-F5344CB8AC3E}">
        <p14:creationId xmlns:p14="http://schemas.microsoft.com/office/powerpoint/2010/main" val="3136137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67B8AC-22B2-40A8-95CC-EC71BE137979}"/>
              </a:ext>
            </a:extLst>
          </p:cNvPr>
          <p:cNvSpPr/>
          <p:nvPr/>
        </p:nvSpPr>
        <p:spPr>
          <a:xfrm>
            <a:off x="-228600" y="2362200"/>
            <a:ext cx="9212173" cy="2123658"/>
          </a:xfrm>
          <a:prstGeom prst="rect">
            <a:avLst/>
          </a:prstGeom>
        </p:spPr>
        <p:txBody>
          <a:bodyPr wrap="square">
            <a:spAutoFit/>
          </a:bodyPr>
          <a:lstStyle/>
          <a:p>
            <a:pPr algn="ctr"/>
            <a:r>
              <a:rPr lang="en-US" sz="6600" dirty="0"/>
              <a:t>Field visit</a:t>
            </a:r>
          </a:p>
          <a:p>
            <a:pPr algn="ctr"/>
            <a:r>
              <a:rPr lang="en-US" sz="6600" dirty="0"/>
              <a:t>14 May 2018 </a:t>
            </a:r>
          </a:p>
        </p:txBody>
      </p:sp>
    </p:spTree>
    <p:extLst>
      <p:ext uri="{BB962C8B-B14F-4D97-AF65-F5344CB8AC3E}">
        <p14:creationId xmlns:p14="http://schemas.microsoft.com/office/powerpoint/2010/main" val="4198535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person in a green field&#10;&#10;Description generated with very high confidence">
            <a:extLst>
              <a:ext uri="{FF2B5EF4-FFF2-40B4-BE49-F238E27FC236}">
                <a16:creationId xmlns:a16="http://schemas.microsoft.com/office/drawing/2014/main" id="{02193A1C-B6AF-4CEE-9AF6-7EF22E08C5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26"/>
          <a:stretch/>
        </p:blipFill>
        <p:spPr>
          <a:xfrm>
            <a:off x="0" y="0"/>
            <a:ext cx="9144000" cy="6299200"/>
          </a:xfrm>
          <a:prstGeom prst="rect">
            <a:avLst/>
          </a:prstGeom>
        </p:spPr>
      </p:pic>
      <p:sp>
        <p:nvSpPr>
          <p:cNvPr id="3" name="Rectangle 2">
            <a:extLst>
              <a:ext uri="{FF2B5EF4-FFF2-40B4-BE49-F238E27FC236}">
                <a16:creationId xmlns:a16="http://schemas.microsoft.com/office/drawing/2014/main" id="{0B0DD842-E56B-4319-99BF-D4BDCCB9639A}"/>
              </a:ext>
            </a:extLst>
          </p:cNvPr>
          <p:cNvSpPr/>
          <p:nvPr/>
        </p:nvSpPr>
        <p:spPr>
          <a:xfrm>
            <a:off x="1358143" y="6327335"/>
            <a:ext cx="6427722" cy="369332"/>
          </a:xfrm>
          <a:prstGeom prst="rect">
            <a:avLst/>
          </a:prstGeom>
        </p:spPr>
        <p:txBody>
          <a:bodyPr wrap="none">
            <a:spAutoFit/>
          </a:bodyPr>
          <a:lstStyle/>
          <a:p>
            <a:pPr algn="ctr"/>
            <a:r>
              <a:rPr lang="en-US" dirty="0"/>
              <a:t>Fitale </a:t>
            </a:r>
            <a:r>
              <a:rPr lang="en-US" dirty="0" err="1"/>
              <a:t>Euasu</a:t>
            </a:r>
            <a:r>
              <a:rPr lang="en-US" dirty="0"/>
              <a:t>, Africa RISING Model Farmer from  Emba Hasti  kebele</a:t>
            </a:r>
          </a:p>
        </p:txBody>
      </p:sp>
    </p:spTree>
    <p:extLst>
      <p:ext uri="{BB962C8B-B14F-4D97-AF65-F5344CB8AC3E}">
        <p14:creationId xmlns:p14="http://schemas.microsoft.com/office/powerpoint/2010/main" val="676732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0" y="457200"/>
            <a:ext cx="2667000" cy="584775"/>
          </a:xfrm>
          <a:prstGeom prst="rect">
            <a:avLst/>
          </a:prstGeom>
          <a:noFill/>
        </p:spPr>
        <p:txBody>
          <a:bodyPr wrap="square" rtlCol="0">
            <a:spAutoFit/>
          </a:bodyPr>
          <a:lstStyle/>
          <a:p>
            <a:r>
              <a:rPr lang="en-US" sz="3200" dirty="0"/>
              <a:t>Introduction</a:t>
            </a:r>
          </a:p>
        </p:txBody>
      </p:sp>
      <p:sp>
        <p:nvSpPr>
          <p:cNvPr id="2" name="TextBox 1"/>
          <p:cNvSpPr txBox="1"/>
          <p:nvPr/>
        </p:nvSpPr>
        <p:spPr>
          <a:xfrm>
            <a:off x="533400" y="1041975"/>
            <a:ext cx="8305800" cy="5632311"/>
          </a:xfrm>
          <a:prstGeom prst="rect">
            <a:avLst/>
          </a:prstGeom>
          <a:noFill/>
        </p:spPr>
        <p:txBody>
          <a:bodyPr wrap="square" rtlCol="0">
            <a:spAutoFit/>
          </a:bodyPr>
          <a:lstStyle/>
          <a:p>
            <a:r>
              <a:rPr lang="en-US" dirty="0"/>
              <a:t>Africa RISING in the Ethiopian highlands has started the second phase implementation  since October 2017. During the first year, the project managed to conduct action research through  Research for Development (R4D) approach and scaling activities with strong development partnership. The R4D activities are mainly on livestock feed resources, improved crop varieties, watershed management and fertilizer studies. The scaling work focused mainly on demonstration of crop, livestock and Natural resources Management (NRM) validated innovations/technologies, seed multiplication and facilitating dissemination to reach more areas and farmers. </a:t>
            </a:r>
          </a:p>
          <a:p>
            <a:r>
              <a:rPr lang="en-GB" dirty="0"/>
              <a:t>  </a:t>
            </a:r>
            <a:endParaRPr lang="en-US" dirty="0"/>
          </a:p>
          <a:p>
            <a:r>
              <a:rPr lang="en-GB" dirty="0"/>
              <a:t>As part of the scaling activities, the project organized a one-day meeting with Key partners in Maychew, Tigray. This meeting which was held on 13 May 2018 had the objectives of introducing Africa RISING to new partners and individuals, updating on the scaling and R4D activities, identifying opportunities and challenges from previous year, developing action plan for the coming cropping season and strengthening partnership. The meeting brought around 25 individuals representing zonal and woreda agriculture and livestock heads and experts, non-government partner institution representatives and farmers.</a:t>
            </a:r>
            <a:endParaRPr lang="en-US" dirty="0"/>
          </a:p>
          <a:p>
            <a:endParaRPr lang="en-US" dirty="0"/>
          </a:p>
          <a:p>
            <a:r>
              <a:rPr lang="en-US" dirty="0"/>
              <a:t>On 14 May , the Africa RISING team visited some intervention areas in Emba Hasti kebele to observes the work on the ground.</a:t>
            </a:r>
          </a:p>
        </p:txBody>
      </p:sp>
    </p:spTree>
    <p:extLst>
      <p:ext uri="{BB962C8B-B14F-4D97-AF65-F5344CB8AC3E}">
        <p14:creationId xmlns:p14="http://schemas.microsoft.com/office/powerpoint/2010/main" val="1087408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holding a sign&#10;&#10;Description generated with very high confidence">
            <a:extLst>
              <a:ext uri="{FF2B5EF4-FFF2-40B4-BE49-F238E27FC236}">
                <a16:creationId xmlns:a16="http://schemas.microsoft.com/office/drawing/2014/main" id="{DD02F7EF-A553-4617-B7F1-58B9715C42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2" y="-33997"/>
            <a:ext cx="9142828" cy="6095219"/>
          </a:xfrm>
          <a:prstGeom prst="rect">
            <a:avLst/>
          </a:prstGeom>
        </p:spPr>
      </p:pic>
      <p:sp>
        <p:nvSpPr>
          <p:cNvPr id="3" name="Rectangle 2">
            <a:extLst>
              <a:ext uri="{FF2B5EF4-FFF2-40B4-BE49-F238E27FC236}">
                <a16:creationId xmlns:a16="http://schemas.microsoft.com/office/drawing/2014/main" id="{E767B8AC-22B2-40A8-95CC-EC71BE137979}"/>
              </a:ext>
            </a:extLst>
          </p:cNvPr>
          <p:cNvSpPr/>
          <p:nvPr/>
        </p:nvSpPr>
        <p:spPr>
          <a:xfrm>
            <a:off x="-68174" y="6061222"/>
            <a:ext cx="9212173" cy="646331"/>
          </a:xfrm>
          <a:prstGeom prst="rect">
            <a:avLst/>
          </a:prstGeom>
        </p:spPr>
        <p:txBody>
          <a:bodyPr wrap="square">
            <a:spAutoFit/>
          </a:bodyPr>
          <a:lstStyle/>
          <a:p>
            <a:pPr algn="ctr"/>
            <a:r>
              <a:rPr lang="en-US" dirty="0"/>
              <a:t>From left to right , Million Gebreyes, Mohamed Ebrahim and </a:t>
            </a:r>
            <a:r>
              <a:rPr lang="en-US" dirty="0" err="1"/>
              <a:t>Kes</a:t>
            </a:r>
            <a:r>
              <a:rPr lang="en-US" dirty="0"/>
              <a:t> Birhanu Aregawi vising Fitale </a:t>
            </a:r>
            <a:r>
              <a:rPr lang="en-US" dirty="0" err="1"/>
              <a:t>Euasu’s</a:t>
            </a:r>
            <a:r>
              <a:rPr lang="en-US" dirty="0"/>
              <a:t>  Apple trees</a:t>
            </a:r>
          </a:p>
        </p:txBody>
      </p:sp>
    </p:spTree>
    <p:extLst>
      <p:ext uri="{BB962C8B-B14F-4D97-AF65-F5344CB8AC3E}">
        <p14:creationId xmlns:p14="http://schemas.microsoft.com/office/powerpoint/2010/main" val="3392793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in front of a mountain&#10;&#10;Description generated with high confidence">
            <a:extLst>
              <a:ext uri="{FF2B5EF4-FFF2-40B4-BE49-F238E27FC236}">
                <a16:creationId xmlns:a16="http://schemas.microsoft.com/office/drawing/2014/main" id="{F25B8E61-3017-4BBB-8BC8-FDA55F8CEF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02" r="14626" b="20676"/>
          <a:stretch/>
        </p:blipFill>
        <p:spPr>
          <a:xfrm>
            <a:off x="-1" y="0"/>
            <a:ext cx="9175329" cy="6044648"/>
          </a:xfrm>
          <a:prstGeom prst="rect">
            <a:avLst/>
          </a:prstGeom>
        </p:spPr>
      </p:pic>
      <p:sp>
        <p:nvSpPr>
          <p:cNvPr id="3" name="Rectangle 2">
            <a:extLst>
              <a:ext uri="{FF2B5EF4-FFF2-40B4-BE49-F238E27FC236}">
                <a16:creationId xmlns:a16="http://schemas.microsoft.com/office/drawing/2014/main" id="{72005B16-6CAC-483B-81ED-A1FB84A5F532}"/>
              </a:ext>
            </a:extLst>
          </p:cNvPr>
          <p:cNvSpPr/>
          <p:nvPr/>
        </p:nvSpPr>
        <p:spPr>
          <a:xfrm>
            <a:off x="-19051" y="6172200"/>
            <a:ext cx="9163051" cy="646331"/>
          </a:xfrm>
          <a:prstGeom prst="rect">
            <a:avLst/>
          </a:prstGeom>
        </p:spPr>
        <p:txBody>
          <a:bodyPr wrap="square">
            <a:spAutoFit/>
          </a:bodyPr>
          <a:lstStyle/>
          <a:p>
            <a:pPr algn="ctr"/>
            <a:r>
              <a:rPr lang="en-US" dirty="0"/>
              <a:t>Fitale </a:t>
            </a:r>
            <a:r>
              <a:rPr lang="en-US" dirty="0" err="1"/>
              <a:t>Euasu</a:t>
            </a:r>
            <a:r>
              <a:rPr lang="en-US" dirty="0"/>
              <a:t> and her son bring apples to the market and sell one piece for about six to eight birr depending on the season</a:t>
            </a:r>
          </a:p>
        </p:txBody>
      </p:sp>
    </p:spTree>
    <p:extLst>
      <p:ext uri="{BB962C8B-B14F-4D97-AF65-F5344CB8AC3E}">
        <p14:creationId xmlns:p14="http://schemas.microsoft.com/office/powerpoint/2010/main" val="901360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next to a tree&#10;&#10;Description generated with very high confidence">
            <a:extLst>
              <a:ext uri="{FF2B5EF4-FFF2-40B4-BE49-F238E27FC236}">
                <a16:creationId xmlns:a16="http://schemas.microsoft.com/office/drawing/2014/main" id="{D94A0C45-B41E-4BB9-9710-75A3EFE9C6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096000"/>
          </a:xfrm>
          <a:prstGeom prst="rect">
            <a:avLst/>
          </a:prstGeom>
        </p:spPr>
      </p:pic>
      <p:sp>
        <p:nvSpPr>
          <p:cNvPr id="3" name="Rectangle 2">
            <a:extLst>
              <a:ext uri="{FF2B5EF4-FFF2-40B4-BE49-F238E27FC236}">
                <a16:creationId xmlns:a16="http://schemas.microsoft.com/office/drawing/2014/main" id="{70BA6A01-561E-4375-B682-066BE2936C51}"/>
              </a:ext>
            </a:extLst>
          </p:cNvPr>
          <p:cNvSpPr/>
          <p:nvPr/>
        </p:nvSpPr>
        <p:spPr>
          <a:xfrm>
            <a:off x="1" y="6248400"/>
            <a:ext cx="9144000" cy="646331"/>
          </a:xfrm>
          <a:prstGeom prst="rect">
            <a:avLst/>
          </a:prstGeom>
        </p:spPr>
        <p:txBody>
          <a:bodyPr wrap="square">
            <a:spAutoFit/>
          </a:bodyPr>
          <a:lstStyle/>
          <a:p>
            <a:pPr algn="ctr"/>
            <a:r>
              <a:rPr lang="en-US" dirty="0"/>
              <a:t>Mohammed Ebrahim, explaining to the team the performance of the apple fruit and the advantage farmers are getting either  by consuming or selling it to the market </a:t>
            </a:r>
          </a:p>
        </p:txBody>
      </p:sp>
    </p:spTree>
    <p:extLst>
      <p:ext uri="{BB962C8B-B14F-4D97-AF65-F5344CB8AC3E}">
        <p14:creationId xmlns:p14="http://schemas.microsoft.com/office/powerpoint/2010/main" val="3317432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133600"/>
            <a:ext cx="9144000" cy="1143000"/>
          </a:xfrm>
        </p:spPr>
        <p:txBody>
          <a:bodyPr/>
          <a:lstStyle/>
          <a:p>
            <a:pPr algn="ctr"/>
            <a:r>
              <a:rPr lang="en-US" sz="2800" dirty="0"/>
              <a:t>Africa RISING CGIAR partners in Ethiopia</a:t>
            </a:r>
          </a:p>
        </p:txBody>
      </p:sp>
      <p:grpSp>
        <p:nvGrpSpPr>
          <p:cNvPr id="16" name="Group 15"/>
          <p:cNvGrpSpPr/>
          <p:nvPr/>
        </p:nvGrpSpPr>
        <p:grpSpPr>
          <a:xfrm>
            <a:off x="381000" y="3981628"/>
            <a:ext cx="8324479" cy="2647772"/>
            <a:chOff x="457201" y="4077296"/>
            <a:chExt cx="8324479" cy="2647772"/>
          </a:xfrm>
        </p:grpSpPr>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1" y="5269506"/>
              <a:ext cx="1219199" cy="525137"/>
            </a:xfrm>
            <a:prstGeom prst="rect">
              <a:avLst/>
            </a:prstGeom>
          </p:spPr>
        </p:pic>
        <p:pic>
          <p:nvPicPr>
            <p:cNvPr id="18"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03536" y="4077296"/>
              <a:ext cx="759463" cy="7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43200" y="5951578"/>
              <a:ext cx="647065" cy="71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45396" y="5951578"/>
              <a:ext cx="507603" cy="773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0" descr="P:\logos\c\CIP\CIP_Logo.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42909" y="6059906"/>
              <a:ext cx="715782" cy="6354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P:\logos\c\cimmyt\CIMMYT Logo.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105400" y="5146740"/>
              <a:ext cx="960880" cy="7206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P:\logos\i\ifpri\IFPRI_Logo_Standard.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63146" y="5928156"/>
              <a:ext cx="407307" cy="7382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9"/>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620000" y="6064021"/>
              <a:ext cx="900143" cy="631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4"/>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934200" y="5279588"/>
              <a:ext cx="1847480" cy="515055"/>
            </a:xfrm>
            <a:prstGeom prst="rect">
              <a:avLst/>
            </a:prstGeom>
          </p:spPr>
        </p:pic>
        <p:pic>
          <p:nvPicPr>
            <p:cNvPr id="26"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590800" y="5268961"/>
              <a:ext cx="1400625" cy="485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17521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939" y="0"/>
            <a:ext cx="9144000" cy="134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9400" y="1348914"/>
            <a:ext cx="2438400" cy="92333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ea typeface="+mj-ea"/>
                <a:cs typeface="+mj-cs"/>
              </a:rPr>
              <a:t>Credits</a:t>
            </a:r>
            <a:br>
              <a:rPr kumimoji="0" lang="en-US" sz="3600" b="0" i="0" u="none" strike="noStrike" kern="0" cap="none" spc="0" normalizeH="0" baseline="0" noProof="0" dirty="0">
                <a:ln>
                  <a:noFill/>
                </a:ln>
                <a:solidFill>
                  <a:prstClr val="black"/>
                </a:solidFill>
                <a:effectLst/>
                <a:uLnTx/>
                <a:uFillTx/>
                <a:ea typeface="+mj-ea"/>
                <a:cs typeface="+mj-cs"/>
              </a:rPr>
            </a:br>
            <a:endParaRPr kumimoji="0" lang="sw-KE" sz="1800" b="0" i="0" u="none" strike="noStrike" kern="0" cap="none" spc="0" normalizeH="0" baseline="0" noProof="0" dirty="0">
              <a:ln>
                <a:noFill/>
              </a:ln>
              <a:solidFill>
                <a:sysClr val="windowText" lastClr="000000"/>
              </a:solidFill>
              <a:effectLst/>
              <a:uLnTx/>
              <a:uFillTx/>
            </a:endParaRPr>
          </a:p>
        </p:txBody>
      </p:sp>
      <p:sp>
        <p:nvSpPr>
          <p:cNvPr id="8" name="Content Placeholder 2"/>
          <p:cNvSpPr txBox="1">
            <a:spLocks/>
          </p:cNvSpPr>
          <p:nvPr/>
        </p:nvSpPr>
        <p:spPr>
          <a:xfrm>
            <a:off x="457200" y="2332037"/>
            <a:ext cx="8229600" cy="361156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000" b="0" i="0" u="none" strike="noStrike" kern="1200" cap="none" spc="0" normalizeH="0" baseline="0" noProof="0" dirty="0">
                <a:ln>
                  <a:noFill/>
                </a:ln>
                <a:solidFill>
                  <a:sysClr val="windowText" lastClr="000000"/>
                </a:solidFill>
                <a:effectLst/>
                <a:uLnTx/>
                <a:uFillTx/>
                <a:latin typeface="Calibri"/>
                <a:ea typeface="+mn-ea"/>
                <a:cs typeface="+mn-cs"/>
              </a:rPr>
              <a:t>Produced by Africa</a:t>
            </a:r>
            <a:r>
              <a:rPr kumimoji="0" lang="en-US" sz="3000" b="0" i="0" u="none" strike="noStrike" kern="1200" cap="none" spc="0" normalizeH="0" noProof="0" dirty="0">
                <a:ln>
                  <a:noFill/>
                </a:ln>
                <a:solidFill>
                  <a:sysClr val="windowText" lastClr="000000"/>
                </a:solidFill>
                <a:effectLst/>
                <a:uLnTx/>
                <a:uFillTx/>
                <a:latin typeface="Calibri"/>
                <a:ea typeface="+mn-ea"/>
                <a:cs typeface="+mn-cs"/>
              </a:rPr>
              <a:t> RISING Project in Ethiopia </a:t>
            </a:r>
            <a:endParaRPr kumimoji="0" lang="en-US" sz="3000" b="0" i="0" u="none" strike="noStrike" kern="1200" cap="none" spc="0" normalizeH="0" baseline="0" noProof="0" dirty="0">
              <a:ln>
                <a:noFill/>
              </a:ln>
              <a:solidFill>
                <a:sysClr val="windowText" lastClr="000000"/>
              </a:solidFill>
              <a:effectLst/>
              <a:uLnTx/>
              <a:uFillTx/>
              <a:latin typeface="Calibri"/>
              <a:ea typeface="+mn-ea"/>
              <a:cs typeface="+mn-cs"/>
            </a:endParaRPr>
          </a:p>
          <a:p>
            <a:pPr marL="0" indent="0" algn="ctr">
              <a:buNone/>
              <a:defRPr/>
            </a:pPr>
            <a:r>
              <a:rPr kumimoji="0" lang="en-US" sz="3000" b="0" i="0" u="none" strike="noStrike" kern="1200" cap="none" spc="0" normalizeH="0" baseline="0" noProof="0" dirty="0">
                <a:ln>
                  <a:noFill/>
                </a:ln>
                <a:solidFill>
                  <a:sysClr val="windowText" lastClr="000000"/>
                </a:solidFill>
                <a:effectLst/>
                <a:uLnTx/>
                <a:uFillTx/>
                <a:latin typeface="Calibri"/>
                <a:ea typeface="+mn-ea"/>
                <a:cs typeface="+mn-cs"/>
              </a:rPr>
              <a:t>Compiled by Simret Yasabu</a:t>
            </a:r>
            <a:r>
              <a:rPr kumimoji="0" lang="en-US" sz="3000" b="0" i="0" u="none" strike="noStrike" kern="1200" cap="none" spc="0" normalizeH="0" noProof="0" dirty="0">
                <a:ln>
                  <a:noFill/>
                </a:ln>
                <a:solidFill>
                  <a:sysClr val="windowText" lastClr="000000"/>
                </a:solidFill>
                <a:effectLst/>
                <a:uLnTx/>
                <a:uFillTx/>
                <a:latin typeface="Calibri"/>
                <a:ea typeface="+mn-ea"/>
                <a:cs typeface="+mn-cs"/>
              </a:rPr>
              <a:t> (ILRI)</a:t>
            </a:r>
          </a:p>
          <a:p>
            <a:pPr marL="0" indent="0" algn="ctr">
              <a:buNone/>
              <a:defRPr/>
            </a:pPr>
            <a:endParaRPr kumimoji="0" lang="en-US" sz="3000" b="0" i="0" u="none" strike="noStrike" kern="1200" cap="none" spc="0" normalizeH="0" noProof="0" dirty="0">
              <a:ln>
                <a:noFill/>
              </a:ln>
              <a:solidFill>
                <a:sysClr val="windowText" lastClr="000000"/>
              </a:solidFill>
              <a:effectLst/>
              <a:uLnTx/>
              <a:uFillTx/>
              <a:latin typeface="Calibri"/>
              <a:ea typeface="+mn-ea"/>
              <a:cs typeface="+mn-cs"/>
            </a:endParaRPr>
          </a:p>
          <a:p>
            <a:pPr marL="0" indent="0" algn="ctr">
              <a:buNone/>
              <a:defRPr/>
            </a:pPr>
            <a:endParaRPr kumimoji="0" lang="en-US" sz="3000" b="0" i="0" u="none" strike="noStrike" kern="1200" cap="none" spc="0" normalizeH="0" baseline="0" noProof="0" dirty="0">
              <a:ln>
                <a:noFill/>
              </a:ln>
              <a:solidFill>
                <a:sysClr val="windowText" lastClr="000000"/>
              </a:solidFill>
              <a:effectLst/>
              <a:uLnTx/>
              <a:uFillTx/>
              <a:latin typeface="Calibri"/>
              <a:ea typeface="+mn-ea"/>
              <a:cs typeface="+mn-cs"/>
            </a:endParaRPr>
          </a:p>
          <a:p>
            <a:pPr marL="0" lvl="0" indent="0" algn="ctr">
              <a:buNone/>
            </a:pPr>
            <a:r>
              <a:rPr kumimoji="0" lang="en-US" sz="3000" b="0" i="0" u="none" strike="noStrike" kern="1200" cap="none" spc="0" normalizeH="0" baseline="0" noProof="0" dirty="0">
                <a:ln>
                  <a:noFill/>
                </a:ln>
                <a:solidFill>
                  <a:sysClr val="windowText" lastClr="000000"/>
                </a:solidFill>
                <a:effectLst/>
                <a:uLnTx/>
                <a:uFillTx/>
                <a:latin typeface="Calibri"/>
                <a:ea typeface="+mn-ea"/>
                <a:cs typeface="+mn-cs"/>
              </a:rPr>
              <a:t>Photos</a:t>
            </a:r>
            <a:r>
              <a:rPr lang="en-US" sz="3000" dirty="0">
                <a:solidFill>
                  <a:sysClr val="windowText" lastClr="000000"/>
                </a:solidFill>
              </a:rPr>
              <a:t>: Simret Yasabu </a:t>
            </a:r>
          </a:p>
          <a:p>
            <a:pPr marL="0" lvl="0" indent="0" algn="ctr">
              <a:buNone/>
            </a:pPr>
            <a:endParaRPr kumimoji="0" lang="en-US" sz="3000" b="0" i="0" u="none" strike="noStrike" kern="1200" cap="none" spc="0" normalizeH="0" baseline="0" noProof="0" dirty="0">
              <a:ln>
                <a:noFill/>
              </a:ln>
              <a:solidFill>
                <a:sysClr val="windowText" lastClr="000000"/>
              </a:solidFill>
              <a:effectLst/>
              <a:uLnTx/>
              <a:uFillTx/>
              <a:latin typeface="Calibri"/>
              <a:ea typeface="+mn-ea"/>
              <a:cs typeface="+mn-cs"/>
            </a:endParaRPr>
          </a:p>
          <a:p>
            <a:pPr marL="0" lvl="0" indent="0" algn="ctr">
              <a:buNone/>
            </a:pPr>
            <a:r>
              <a:rPr kumimoji="0" lang="en-US" sz="3000" b="0" i="0" u="none" strike="noStrike" kern="1200" cap="none" spc="0" normalizeH="0" baseline="0" noProof="0" dirty="0">
                <a:ln>
                  <a:noFill/>
                </a:ln>
                <a:solidFill>
                  <a:sysClr val="windowText" lastClr="000000"/>
                </a:solidFill>
                <a:effectLst/>
                <a:uLnTx/>
                <a:uFillTx/>
                <a:latin typeface="Calibri"/>
                <a:ea typeface="+mn-ea"/>
                <a:cs typeface="+mn-cs"/>
              </a:rPr>
              <a:t>Our appreciation goes to local partner organizations and farmers in Africa RISING project operational areas of Tigray region.</a:t>
            </a:r>
          </a:p>
        </p:txBody>
      </p:sp>
    </p:spTree>
    <p:extLst>
      <p:ext uri="{BB962C8B-B14F-4D97-AF65-F5344CB8AC3E}">
        <p14:creationId xmlns:p14="http://schemas.microsoft.com/office/powerpoint/2010/main" val="659886159"/>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90976" y="2022231"/>
            <a:ext cx="7033846" cy="1055077"/>
          </a:xfrm>
          <a:prstGeom prst="rect">
            <a:avLst/>
          </a:prstGeom>
        </p:spPr>
        <p:txBody>
          <a:bodyPr/>
          <a:lstStyle>
            <a:lvl1pPr algn="l" defTabSz="914400" rtl="0" eaLnBrk="1" latinLnBrk="0" hangingPunct="1">
              <a:spcBef>
                <a:spcPct val="0"/>
              </a:spcBef>
              <a:buNone/>
              <a:defRPr sz="4600" kern="1200" cap="none" spc="-100" baseline="0">
                <a:ln>
                  <a:noFill/>
                </a:ln>
                <a:solidFill>
                  <a:schemeClr val="tx2"/>
                </a:solidFill>
                <a:effectLst/>
                <a:latin typeface="+mn-lt"/>
                <a:ea typeface="+mj-ea"/>
                <a:cs typeface="+mj-cs"/>
              </a:defRPr>
            </a:lvl1pPr>
          </a:lstStyle>
          <a:p>
            <a:pPr algn="ctr"/>
            <a:r>
              <a:rPr lang="en-US" sz="4246" dirty="0">
                <a:solidFill>
                  <a:srgbClr val="156834"/>
                </a:solidFill>
                <a:latin typeface="Gill Sans" pitchFamily="34" charset="0"/>
              </a:rPr>
              <a:t> </a:t>
            </a:r>
          </a:p>
        </p:txBody>
      </p:sp>
    </p:spTree>
    <p:extLst>
      <p:ext uri="{BB962C8B-B14F-4D97-AF65-F5344CB8AC3E}">
        <p14:creationId xmlns:p14="http://schemas.microsoft.com/office/powerpoint/2010/main" val="3995686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603F001-3C24-486F-9EB1-690D5B123B8E}"/>
              </a:ext>
            </a:extLst>
          </p:cNvPr>
          <p:cNvGraphicFramePr>
            <a:graphicFrameLocks noGrp="1"/>
          </p:cNvGraphicFramePr>
          <p:nvPr>
            <p:extLst>
              <p:ext uri="{D42A27DB-BD31-4B8C-83A1-F6EECF244321}">
                <p14:modId xmlns:p14="http://schemas.microsoft.com/office/powerpoint/2010/main" val="3447306061"/>
              </p:ext>
            </p:extLst>
          </p:nvPr>
        </p:nvGraphicFramePr>
        <p:xfrm>
          <a:off x="228599" y="162211"/>
          <a:ext cx="8686801" cy="6675852"/>
        </p:xfrm>
        <a:graphic>
          <a:graphicData uri="http://schemas.openxmlformats.org/drawingml/2006/table">
            <a:tbl>
              <a:tblPr firstRow="1" firstCol="1" bandRow="1"/>
              <a:tblGrid>
                <a:gridCol w="4724400">
                  <a:extLst>
                    <a:ext uri="{9D8B030D-6E8A-4147-A177-3AD203B41FA5}">
                      <a16:colId xmlns:a16="http://schemas.microsoft.com/office/drawing/2014/main" val="3934491289"/>
                    </a:ext>
                  </a:extLst>
                </a:gridCol>
                <a:gridCol w="2133600">
                  <a:extLst>
                    <a:ext uri="{9D8B030D-6E8A-4147-A177-3AD203B41FA5}">
                      <a16:colId xmlns:a16="http://schemas.microsoft.com/office/drawing/2014/main" val="2559664356"/>
                    </a:ext>
                  </a:extLst>
                </a:gridCol>
                <a:gridCol w="1828801">
                  <a:extLst>
                    <a:ext uri="{9D8B030D-6E8A-4147-A177-3AD203B41FA5}">
                      <a16:colId xmlns:a16="http://schemas.microsoft.com/office/drawing/2014/main" val="1574026032"/>
                    </a:ext>
                  </a:extLst>
                </a:gridCol>
              </a:tblGrid>
              <a:tr h="179248">
                <a:tc>
                  <a:txBody>
                    <a:bodyPr/>
                    <a:lstStyle/>
                    <a:p>
                      <a:pPr marL="0" marR="0">
                        <a:lnSpc>
                          <a:spcPct val="107000"/>
                        </a:lnSpc>
                        <a:spcBef>
                          <a:spcPts val="0"/>
                        </a:spcBef>
                        <a:spcAft>
                          <a:spcPts val="0"/>
                        </a:spcAft>
                      </a:pPr>
                      <a:r>
                        <a:rPr lang="en-US" sz="11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Activities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1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1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Responsible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208290145"/>
                  </a:ext>
                </a:extLst>
              </a:tr>
              <a:tr h="179248">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Participants Registration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8:30 AM- 9:00</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Organizers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2042685"/>
                  </a:ext>
                </a:extLst>
              </a:tr>
              <a:tr h="267492">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Welcoming /</a:t>
                      </a: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Briefing the objective of the meeting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9:00 – 9:10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Simret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4254991"/>
                  </a:ext>
                </a:extLst>
              </a:tr>
              <a:tr h="413638">
                <a:tc>
                  <a:txBody>
                    <a:bodyPr/>
                    <a:lstStyle/>
                    <a:p>
                      <a:pPr marL="0" marR="0">
                        <a:lnSpc>
                          <a:spcPct val="107000"/>
                        </a:lnSpc>
                        <a:spcBef>
                          <a:spcPts val="0"/>
                        </a:spcBef>
                        <a:spcAft>
                          <a:spcPts val="0"/>
                        </a:spcAft>
                      </a:pPr>
                      <a:r>
                        <a:rPr lang="en-US" sz="1100" dirty="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Opening speech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9:10 – 9:15</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Mr G/Zgabher Aregawi, head, Southern Tigray zone Agriculture office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7997956"/>
                  </a:ext>
                </a:extLst>
              </a:tr>
              <a:tr h="233615">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Introduction of participants &amp; setting expectation and ground rule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9:15 - 9:30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Simret</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1445036"/>
                  </a:ext>
                </a:extLst>
              </a:tr>
              <a:tr h="179248">
                <a:tc>
                  <a:txBody>
                    <a:bodyPr/>
                    <a:lstStyle/>
                    <a:p>
                      <a:pPr marL="0" marR="0">
                        <a:lnSpc>
                          <a:spcPct val="107000"/>
                        </a:lnSpc>
                        <a:spcBef>
                          <a:spcPts val="0"/>
                        </a:spcBef>
                        <a:spcAft>
                          <a:spcPts val="0"/>
                        </a:spcAft>
                      </a:pPr>
                      <a:r>
                        <a:rPr lang="en-US" sz="1100" dirty="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Africa RISING over view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9:30 – 9:40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Simret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1213275"/>
                  </a:ext>
                </a:extLst>
              </a:tr>
              <a:tr h="358497">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Africa RISING Pathway to Partnership building- Innovation Platforms (IP)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9:40 – 10:00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Million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5353493"/>
                  </a:ext>
                </a:extLst>
              </a:tr>
              <a:tr h="179670">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Discussions on the above presentations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10:00 – 10:15</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Participants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1118755"/>
                  </a:ext>
                </a:extLst>
              </a:tr>
              <a:tr h="179248">
                <a:tc>
                  <a:txBody>
                    <a:bodyPr/>
                    <a:lstStyle/>
                    <a:p>
                      <a:pPr marL="0" marR="0" algn="r">
                        <a:lnSpc>
                          <a:spcPct val="107000"/>
                        </a:lnSpc>
                        <a:spcBef>
                          <a:spcPts val="0"/>
                        </a:spcBef>
                        <a:spcAft>
                          <a:spcPts val="0"/>
                        </a:spcAft>
                      </a:pPr>
                      <a:r>
                        <a:rPr lang="en-US" sz="11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Tea break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10:15 – 10:30</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100">
                          <a:solidFill>
                            <a:srgbClr val="0D0D0D"/>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54231344"/>
                  </a:ext>
                </a:extLst>
              </a:tr>
              <a:tr h="358497">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Updating / Highlighting on 2017 scaling and Demos  (Tree lcuerne, Oat/vetch, Lupine, Feed trough, fodder beat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effectLst/>
                          <a:latin typeface="Calibri" panose="020F0502020204030204" pitchFamily="34" charset="0"/>
                          <a:ea typeface="Calibri" panose="020F0502020204030204" pitchFamily="34" charset="0"/>
                          <a:cs typeface="Times New Roman" panose="02020603050405020304" pitchFamily="18" charset="0"/>
                        </a:rPr>
                        <a:t>10:30 – 10:50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Mohammed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5655322"/>
                  </a:ext>
                </a:extLst>
              </a:tr>
              <a:tr h="537745">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Updating on available (validated) crop technologies, 2017 R4D / for 2017 scaling and demonstration including previous one </a:t>
                      </a: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10:50 – 11:10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Mohammed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5303641"/>
                  </a:ext>
                </a:extLst>
              </a:tr>
              <a:tr h="179248">
                <a:tc>
                  <a:txBody>
                    <a:bodyPr/>
                    <a:lstStyle/>
                    <a:p>
                      <a:pPr marL="0" marR="0">
                        <a:lnSpc>
                          <a:spcPct val="107000"/>
                        </a:lnSpc>
                        <a:spcBef>
                          <a:spcPts val="0"/>
                        </a:spcBef>
                        <a:spcAft>
                          <a:spcPts val="0"/>
                        </a:spcAft>
                      </a:pPr>
                      <a:r>
                        <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Discussion on the above presentation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11:10–11:30</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Participant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948240"/>
                  </a:ext>
                </a:extLst>
              </a:tr>
              <a:tr h="179248">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Model farmers and DAs experience sharing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11:30-12:00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Model farmers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217690"/>
                  </a:ext>
                </a:extLst>
              </a:tr>
              <a:tr h="179248">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Partners scaling progress</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12:00-12:30</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Key partners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1187305"/>
                  </a:ext>
                </a:extLst>
              </a:tr>
              <a:tr h="179248">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Lunch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12:30– 1:30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64185337"/>
                  </a:ext>
                </a:extLst>
              </a:tr>
              <a:tr h="163581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Group Discussion - Possible discussion points</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Explaining the role of AR in the scaling up process: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Questions for group discussion (Crop, Livestock and mixed groups)</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were the major constraints that you faced during scaling up activities last year</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resources/capacity/mandate do you have about the scaling up technologies the following  </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sort of partnership do you need to scale up the technologies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 30 – 2:00</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Participant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8103420"/>
                  </a:ext>
                </a:extLst>
              </a:tr>
              <a:tr h="267333">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Presentation and Plenary Discussion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2:00–3:00</a:t>
                      </a:r>
                      <a:br>
                        <a:rPr lang="en-US" sz="1100" dirty="0">
                          <a:effectLst/>
                          <a:latin typeface="Calibri" panose="020F0502020204030204" pitchFamily="34" charset="0"/>
                          <a:ea typeface="Calibri" panose="020F0502020204030204" pitchFamily="34" charset="0"/>
                          <a:cs typeface="Times New Roman" panose="02020603050405020304" pitchFamily="18" charset="0"/>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D0D0D"/>
                          </a:solidFill>
                          <a:effectLst/>
                          <a:latin typeface="Calibri" panose="020F0502020204030204" pitchFamily="34" charset="0"/>
                          <a:ea typeface="Calibri" panose="020F0502020204030204" pitchFamily="34" charset="0"/>
                          <a:cs typeface="Times New Roman" panose="02020603050405020304" pitchFamily="18" charset="0"/>
                        </a:rPr>
                        <a:t>Group presenters/Participants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9475404"/>
                  </a:ext>
                </a:extLst>
              </a:tr>
              <a:tr h="0">
                <a:tc gridSpan="3">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Tea Break  3:00–3:15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1780619"/>
                  </a:ext>
                </a:extLst>
              </a:tr>
              <a:tr h="233615">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Developing Action plan (woreda, Zone, NGos)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3:15–3:45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Participates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5823925"/>
                  </a:ext>
                </a:extLst>
              </a:tr>
              <a:tr h="179248">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Presentation and Plenary Discussion</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3:45 – 4:15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Participants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1209021"/>
                  </a:ext>
                </a:extLst>
              </a:tr>
              <a:tr h="179248">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Way forward and closing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4:15–5:00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Mohammed and G/</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Ezgabher</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7886" marR="278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8440291"/>
                  </a:ext>
                </a:extLst>
              </a:tr>
            </a:tbl>
          </a:graphicData>
        </a:graphic>
      </p:graphicFrame>
    </p:spTree>
    <p:extLst>
      <p:ext uri="{BB962C8B-B14F-4D97-AF65-F5344CB8AC3E}">
        <p14:creationId xmlns:p14="http://schemas.microsoft.com/office/powerpoint/2010/main" val="3501269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earing a suit case&#10;&#10;Description generated with high confidence">
            <a:extLst>
              <a:ext uri="{FF2B5EF4-FFF2-40B4-BE49-F238E27FC236}">
                <a16:creationId xmlns:a16="http://schemas.microsoft.com/office/drawing/2014/main" id="{C84C4F01-FB4C-494A-84C1-56F4F98C1A73}"/>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7000"/>
                    </a14:imgEffect>
                  </a14:imgLayer>
                </a14:imgProps>
              </a:ext>
              <a:ext uri="{28A0092B-C50C-407E-A947-70E740481C1C}">
                <a14:useLocalDpi xmlns:a14="http://schemas.microsoft.com/office/drawing/2010/main" val="0"/>
              </a:ext>
            </a:extLst>
          </a:blip>
          <a:srcRect l="44215" t="9750" b="32444"/>
          <a:stretch/>
        </p:blipFill>
        <p:spPr>
          <a:xfrm>
            <a:off x="0" y="0"/>
            <a:ext cx="9144000" cy="6324600"/>
          </a:xfrm>
          <a:prstGeom prst="rect">
            <a:avLst/>
          </a:prstGeom>
        </p:spPr>
      </p:pic>
      <p:sp>
        <p:nvSpPr>
          <p:cNvPr id="4" name="TextBox 3">
            <a:extLst>
              <a:ext uri="{FF2B5EF4-FFF2-40B4-BE49-F238E27FC236}">
                <a16:creationId xmlns:a16="http://schemas.microsoft.com/office/drawing/2014/main" id="{88E0139A-E79D-44C3-89D1-B05EB25922DB}"/>
              </a:ext>
            </a:extLst>
          </p:cNvPr>
          <p:cNvSpPr txBox="1"/>
          <p:nvPr/>
        </p:nvSpPr>
        <p:spPr>
          <a:xfrm>
            <a:off x="0" y="6248400"/>
            <a:ext cx="9144000" cy="923330"/>
          </a:xfrm>
          <a:prstGeom prst="rect">
            <a:avLst/>
          </a:prstGeom>
          <a:noFill/>
        </p:spPr>
        <p:txBody>
          <a:bodyPr wrap="square" rtlCol="0">
            <a:spAutoFit/>
          </a:bodyPr>
          <a:lstStyle/>
          <a:p>
            <a:pPr algn="ctr"/>
            <a:r>
              <a:rPr lang="en-US" dirty="0">
                <a:solidFill>
                  <a:srgbClr val="0D0D0D"/>
                </a:solidFill>
                <a:latin typeface="Calibri" panose="020F0502020204030204" pitchFamily="34" charset="0"/>
                <a:ea typeface="Calibri" panose="020F0502020204030204" pitchFamily="34" charset="0"/>
                <a:cs typeface="Times New Roman" panose="02020603050405020304" pitchFamily="18" charset="0"/>
              </a:rPr>
              <a:t>Mr G/</a:t>
            </a:r>
            <a:r>
              <a:rPr lang="en-US" dirty="0" err="1">
                <a:solidFill>
                  <a:srgbClr val="0D0D0D"/>
                </a:solidFill>
                <a:latin typeface="Calibri" panose="020F0502020204030204" pitchFamily="34" charset="0"/>
                <a:ea typeface="Calibri" panose="020F0502020204030204" pitchFamily="34" charset="0"/>
                <a:cs typeface="Times New Roman" panose="02020603050405020304" pitchFamily="18" charset="0"/>
              </a:rPr>
              <a:t>Zgabher</a:t>
            </a:r>
            <a:r>
              <a:rPr lang="en-US" dirty="0">
                <a:solidFill>
                  <a:srgbClr val="0D0D0D"/>
                </a:solidFill>
                <a:latin typeface="Calibri" panose="020F0502020204030204" pitchFamily="34" charset="0"/>
                <a:ea typeface="Calibri" panose="020F0502020204030204" pitchFamily="34" charset="0"/>
                <a:cs typeface="Times New Roman" panose="02020603050405020304" pitchFamily="18" charset="0"/>
              </a:rPr>
              <a:t> Aregawi, head, Southern Tigray Zone Agriculture office delivering an opening speech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2084792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posing for the camera&#10;&#10;Description generated with very high confidence">
            <a:extLst>
              <a:ext uri="{FF2B5EF4-FFF2-40B4-BE49-F238E27FC236}">
                <a16:creationId xmlns:a16="http://schemas.microsoft.com/office/drawing/2014/main" id="{364B054A-E300-461E-B8F8-8943B1F7160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4815" r="431" b="16305"/>
          <a:stretch/>
        </p:blipFill>
        <p:spPr>
          <a:xfrm>
            <a:off x="-1" y="0"/>
            <a:ext cx="9144001" cy="6019800"/>
          </a:xfrm>
          <a:prstGeom prst="rect">
            <a:avLst/>
          </a:prstGeom>
        </p:spPr>
      </p:pic>
      <p:sp>
        <p:nvSpPr>
          <p:cNvPr id="2" name="TextBox 1">
            <a:extLst>
              <a:ext uri="{FF2B5EF4-FFF2-40B4-BE49-F238E27FC236}">
                <a16:creationId xmlns:a16="http://schemas.microsoft.com/office/drawing/2014/main" id="{81BA7D6E-894F-4FD9-B65D-126CC8D748B6}"/>
              </a:ext>
            </a:extLst>
          </p:cNvPr>
          <p:cNvSpPr txBox="1"/>
          <p:nvPr/>
        </p:nvSpPr>
        <p:spPr>
          <a:xfrm>
            <a:off x="-4012" y="6195627"/>
            <a:ext cx="9144000" cy="646331"/>
          </a:xfrm>
          <a:prstGeom prst="rect">
            <a:avLst/>
          </a:prstGeom>
          <a:noFill/>
        </p:spPr>
        <p:txBody>
          <a:bodyPr wrap="square" rtlCol="0">
            <a:spAutoFit/>
          </a:bodyPr>
          <a:lstStyle/>
          <a:p>
            <a:pPr algn="ctr"/>
            <a:r>
              <a:rPr lang="en-US" dirty="0"/>
              <a:t>Mohammed Ebrahim , Africa RISING site coordinator in Tigray presenting the 2017 overall activities </a:t>
            </a:r>
          </a:p>
        </p:txBody>
      </p:sp>
    </p:spTree>
    <p:extLst>
      <p:ext uri="{BB962C8B-B14F-4D97-AF65-F5344CB8AC3E}">
        <p14:creationId xmlns:p14="http://schemas.microsoft.com/office/powerpoint/2010/main" val="2397989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3DDEDC-1A96-476C-AE37-85C15A483E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04" t="1957" r="7407" b="4709"/>
          <a:stretch/>
        </p:blipFill>
        <p:spPr>
          <a:xfrm>
            <a:off x="0" y="0"/>
            <a:ext cx="9144000" cy="6400801"/>
          </a:xfrm>
          <a:prstGeom prst="rect">
            <a:avLst/>
          </a:prstGeom>
        </p:spPr>
      </p:pic>
      <p:sp>
        <p:nvSpPr>
          <p:cNvPr id="2" name="TextBox 1">
            <a:extLst>
              <a:ext uri="{FF2B5EF4-FFF2-40B4-BE49-F238E27FC236}">
                <a16:creationId xmlns:a16="http://schemas.microsoft.com/office/drawing/2014/main" id="{6576CD57-1CF2-4D63-8B0A-A715A304B012}"/>
              </a:ext>
            </a:extLst>
          </p:cNvPr>
          <p:cNvSpPr txBox="1"/>
          <p:nvPr/>
        </p:nvSpPr>
        <p:spPr>
          <a:xfrm>
            <a:off x="0" y="6420854"/>
            <a:ext cx="9144000" cy="369332"/>
          </a:xfrm>
          <a:prstGeom prst="rect">
            <a:avLst/>
          </a:prstGeom>
          <a:noFill/>
        </p:spPr>
        <p:txBody>
          <a:bodyPr wrap="square" rtlCol="0">
            <a:spAutoFit/>
          </a:bodyPr>
          <a:lstStyle/>
          <a:p>
            <a:pPr algn="ctr"/>
            <a:r>
              <a:rPr lang="en-US" dirty="0"/>
              <a:t>On the left , </a:t>
            </a:r>
            <a:r>
              <a:rPr lang="en-US" dirty="0" err="1"/>
              <a:t>Gebru</a:t>
            </a:r>
            <a:r>
              <a:rPr lang="en-US" dirty="0"/>
              <a:t> </a:t>
            </a:r>
            <a:r>
              <a:rPr lang="en-US" dirty="0" err="1"/>
              <a:t>Teklay</a:t>
            </a:r>
            <a:r>
              <a:rPr lang="en-US" dirty="0"/>
              <a:t>, </a:t>
            </a:r>
            <a:r>
              <a:rPr lang="en-US" dirty="0" err="1"/>
              <a:t>Ofla</a:t>
            </a:r>
            <a:r>
              <a:rPr lang="en-US" dirty="0"/>
              <a:t> woreda crop contact person</a:t>
            </a:r>
          </a:p>
        </p:txBody>
      </p:sp>
    </p:spTree>
    <p:extLst>
      <p:ext uri="{BB962C8B-B14F-4D97-AF65-F5344CB8AC3E}">
        <p14:creationId xmlns:p14="http://schemas.microsoft.com/office/powerpoint/2010/main" val="414173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6B9850-E1A0-4754-99C9-F7184A0B3A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056" b="32943"/>
          <a:stretch/>
        </p:blipFill>
        <p:spPr>
          <a:xfrm>
            <a:off x="0" y="0"/>
            <a:ext cx="9144000" cy="6172200"/>
          </a:xfrm>
          <a:prstGeom prst="rect">
            <a:avLst/>
          </a:prstGeom>
        </p:spPr>
      </p:pic>
      <p:sp>
        <p:nvSpPr>
          <p:cNvPr id="2" name="TextBox 1">
            <a:extLst>
              <a:ext uri="{FF2B5EF4-FFF2-40B4-BE49-F238E27FC236}">
                <a16:creationId xmlns:a16="http://schemas.microsoft.com/office/drawing/2014/main" id="{D84F2C3B-9B61-429F-A538-1EBE3EEBE2E1}"/>
              </a:ext>
            </a:extLst>
          </p:cNvPr>
          <p:cNvSpPr txBox="1"/>
          <p:nvPr/>
        </p:nvSpPr>
        <p:spPr>
          <a:xfrm>
            <a:off x="0" y="6211669"/>
            <a:ext cx="9144000" cy="646331"/>
          </a:xfrm>
          <a:prstGeom prst="rect">
            <a:avLst/>
          </a:prstGeom>
          <a:noFill/>
        </p:spPr>
        <p:txBody>
          <a:bodyPr wrap="square" rtlCol="0">
            <a:spAutoFit/>
          </a:bodyPr>
          <a:lstStyle/>
          <a:p>
            <a:pPr algn="ctr"/>
            <a:r>
              <a:rPr lang="en-US" dirty="0"/>
              <a:t>Left , </a:t>
            </a:r>
            <a:r>
              <a:rPr lang="en-US" dirty="0" err="1"/>
              <a:t>Kes</a:t>
            </a:r>
            <a:r>
              <a:rPr lang="en-US" dirty="0"/>
              <a:t> Birhanu Aregawi, Africa RISING  Model Farmer from Emba Hasti Kebele</a:t>
            </a:r>
          </a:p>
          <a:p>
            <a:endParaRPr lang="en-US" dirty="0"/>
          </a:p>
        </p:txBody>
      </p:sp>
    </p:spTree>
    <p:extLst>
      <p:ext uri="{BB962C8B-B14F-4D97-AF65-F5344CB8AC3E}">
        <p14:creationId xmlns:p14="http://schemas.microsoft.com/office/powerpoint/2010/main" val="198803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9ABB6D-88ED-4A17-9BA2-6FEF1934C9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64" b="14445"/>
          <a:stretch/>
        </p:blipFill>
        <p:spPr>
          <a:xfrm>
            <a:off x="0" y="0"/>
            <a:ext cx="9107714" cy="5867400"/>
          </a:xfrm>
          <a:prstGeom prst="rect">
            <a:avLst/>
          </a:prstGeom>
        </p:spPr>
      </p:pic>
      <p:sp>
        <p:nvSpPr>
          <p:cNvPr id="2" name="Rectangle 1">
            <a:extLst>
              <a:ext uri="{FF2B5EF4-FFF2-40B4-BE49-F238E27FC236}">
                <a16:creationId xmlns:a16="http://schemas.microsoft.com/office/drawing/2014/main" id="{52C9E536-1E03-4B3F-ABF5-A89C22E0FD41}"/>
              </a:ext>
            </a:extLst>
          </p:cNvPr>
          <p:cNvSpPr/>
          <p:nvPr/>
        </p:nvSpPr>
        <p:spPr>
          <a:xfrm>
            <a:off x="0" y="6248400"/>
            <a:ext cx="9107714" cy="646331"/>
          </a:xfrm>
          <a:prstGeom prst="rect">
            <a:avLst/>
          </a:prstGeom>
        </p:spPr>
        <p:txBody>
          <a:bodyPr wrap="square">
            <a:spAutoFit/>
          </a:bodyPr>
          <a:lstStyle/>
          <a:p>
            <a:pPr algn="ctr"/>
            <a:r>
              <a:rPr lang="en-US" dirty="0" err="1"/>
              <a:t>Behafata</a:t>
            </a:r>
            <a:r>
              <a:rPr lang="en-US" dirty="0"/>
              <a:t> </a:t>
            </a:r>
            <a:r>
              <a:rPr lang="en-US" dirty="0" err="1"/>
              <a:t>Meresa</a:t>
            </a:r>
            <a:r>
              <a:rPr lang="en-US" dirty="0"/>
              <a:t> (Left) and </a:t>
            </a:r>
            <a:r>
              <a:rPr lang="en-US" dirty="0" err="1"/>
              <a:t>Fitale</a:t>
            </a:r>
            <a:r>
              <a:rPr lang="en-US" dirty="0"/>
              <a:t> </a:t>
            </a:r>
            <a:r>
              <a:rPr lang="en-US" dirty="0" err="1"/>
              <a:t>Eyasu</a:t>
            </a:r>
            <a:r>
              <a:rPr lang="en-US" dirty="0"/>
              <a:t> (right) from Emba Hasti kebele</a:t>
            </a:r>
          </a:p>
          <a:p>
            <a:pPr algn="ctr"/>
            <a:r>
              <a:rPr lang="en-US" dirty="0"/>
              <a:t> </a:t>
            </a:r>
          </a:p>
        </p:txBody>
      </p:sp>
    </p:spTree>
    <p:extLst>
      <p:ext uri="{BB962C8B-B14F-4D97-AF65-F5344CB8AC3E}">
        <p14:creationId xmlns:p14="http://schemas.microsoft.com/office/powerpoint/2010/main" val="946227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people looking at the camera&#10;&#10;Description generated with high confidence">
            <a:extLst>
              <a:ext uri="{FF2B5EF4-FFF2-40B4-BE49-F238E27FC236}">
                <a16:creationId xmlns:a16="http://schemas.microsoft.com/office/drawing/2014/main" id="{D9518236-605D-46D3-81F8-23023D5810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644" t="10509" b="6101"/>
          <a:stretch/>
        </p:blipFill>
        <p:spPr>
          <a:xfrm>
            <a:off x="0" y="0"/>
            <a:ext cx="9144000" cy="6248400"/>
          </a:xfrm>
          <a:prstGeom prst="rect">
            <a:avLst/>
          </a:prstGeom>
        </p:spPr>
      </p:pic>
      <p:sp>
        <p:nvSpPr>
          <p:cNvPr id="2" name="Rectangle 1">
            <a:extLst>
              <a:ext uri="{FF2B5EF4-FFF2-40B4-BE49-F238E27FC236}">
                <a16:creationId xmlns:a16="http://schemas.microsoft.com/office/drawing/2014/main" id="{4517E737-5F39-4950-AE6A-F61669EEF8AD}"/>
              </a:ext>
            </a:extLst>
          </p:cNvPr>
          <p:cNvSpPr/>
          <p:nvPr/>
        </p:nvSpPr>
        <p:spPr>
          <a:xfrm>
            <a:off x="0" y="6248400"/>
            <a:ext cx="9144000" cy="646331"/>
          </a:xfrm>
          <a:prstGeom prst="rect">
            <a:avLst/>
          </a:prstGeom>
        </p:spPr>
        <p:txBody>
          <a:bodyPr wrap="square">
            <a:spAutoFit/>
          </a:bodyPr>
          <a:lstStyle/>
          <a:p>
            <a:pPr algn="ctr"/>
            <a:r>
              <a:rPr lang="en-US" dirty="0"/>
              <a:t>Amakelech Meresa, Africa RISING model farmer from Emba Hasti  Kebele sharing here experiences </a:t>
            </a:r>
          </a:p>
        </p:txBody>
      </p:sp>
    </p:spTree>
    <p:extLst>
      <p:ext uri="{BB962C8B-B14F-4D97-AF65-F5344CB8AC3E}">
        <p14:creationId xmlns:p14="http://schemas.microsoft.com/office/powerpoint/2010/main" val="32372418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frica RISING presentation_templat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Africa RISING presentation_template</Template>
  <TotalTime>5764</TotalTime>
  <Words>745</Words>
  <Application>Microsoft Office PowerPoint</Application>
  <PresentationFormat>On-screen Show (4:3)</PresentationFormat>
  <Paragraphs>129</Paragraphs>
  <Slides>25</Slides>
  <Notes>22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Arial</vt:lpstr>
      <vt:lpstr>Calibri</vt:lpstr>
      <vt:lpstr>Gill Sans</vt:lpstr>
      <vt:lpstr>Symbol</vt:lpstr>
      <vt:lpstr>Times New Roman</vt:lpstr>
      <vt:lpstr>Wingdings</vt:lpstr>
      <vt:lpstr>Africa RISING presentation_template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Africa RISING CGIAR partners in Ethiopia</vt:lpstr>
      <vt:lpstr>PowerPoint Presentation</vt:lpstr>
      <vt:lpstr>PowerPoint Presentation</vt:lpstr>
    </vt:vector>
  </TitlesOfParts>
  <Company>ILRI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Mekonnen, Kindu (ILRI)</dc:creator>
  <cp:lastModifiedBy>Mulat, Bizuwork (ILRI)</cp:lastModifiedBy>
  <cp:revision>439</cp:revision>
  <cp:lastPrinted>2011-10-06T11:45:23Z</cp:lastPrinted>
  <dcterms:created xsi:type="dcterms:W3CDTF">2014-10-18T13:45:45Z</dcterms:created>
  <dcterms:modified xsi:type="dcterms:W3CDTF">2018-06-08T12:16:13Z</dcterms:modified>
</cp:coreProperties>
</file>