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9"/>
  </p:notesMasterIdLst>
  <p:sldIdLst>
    <p:sldId id="280" r:id="rId5"/>
    <p:sldId id="285" r:id="rId6"/>
    <p:sldId id="293" r:id="rId7"/>
    <p:sldId id="289" r:id="rId8"/>
    <p:sldId id="295" r:id="rId9"/>
    <p:sldId id="291" r:id="rId10"/>
    <p:sldId id="288" r:id="rId11"/>
    <p:sldId id="292" r:id="rId12"/>
    <p:sldId id="290" r:id="rId13"/>
    <p:sldId id="294" r:id="rId14"/>
    <p:sldId id="279" r:id="rId15"/>
    <p:sldId id="257" r:id="rId16"/>
    <p:sldId id="283" r:id="rId17"/>
    <p:sldId id="296" r:id="rId18"/>
    <p:sldId id="300" r:id="rId19"/>
    <p:sldId id="297" r:id="rId20"/>
    <p:sldId id="306" r:id="rId21"/>
    <p:sldId id="301" r:id="rId22"/>
    <p:sldId id="302" r:id="rId23"/>
    <p:sldId id="282" r:id="rId24"/>
    <p:sldId id="303" r:id="rId25"/>
    <p:sldId id="304" r:id="rId26"/>
    <p:sldId id="305" r:id="rId27"/>
    <p:sldId id="307" r:id="rId28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000"/>
    <a:srgbClr val="8B69A7"/>
    <a:srgbClr val="5790D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8B0561-A39A-4510-A4EF-12847DA4B18F}" v="52" dt="2019-10-08T05:17:46.3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5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70" y="102"/>
      </p:cViewPr>
      <p:guideLst>
        <p:guide orient="horz" pos="211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1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../embeddings/oleObject2.bin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0F8-43FD-B827-C63547191E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40F8-43FD-B827-C63547191EF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0F8-43FD-B827-C63547191EF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40F8-43FD-B827-C63547191EF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0F8-43FD-B827-C63547191EF0}"/>
              </c:ext>
            </c:extLst>
          </c:dPt>
          <c:dLbls>
            <c:dLbl>
              <c:idx val="0"/>
              <c:layout>
                <c:manualLayout>
                  <c:x val="7.3059360730593603E-2"/>
                  <c:y val="1.281205681128284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F8-43FD-B827-C63547191EF0}"/>
                </c:ext>
              </c:extLst>
            </c:dLbl>
            <c:dLbl>
              <c:idx val="1"/>
              <c:layout>
                <c:manualLayout>
                  <c:x val="-2.6255707762557076E-2"/>
                  <c:y val="-2.562411362256662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0F8-43FD-B827-C63547191EF0}"/>
                </c:ext>
              </c:extLst>
            </c:dLbl>
            <c:dLbl>
              <c:idx val="2"/>
              <c:layout>
                <c:manualLayout>
                  <c:x val="-2.6255707762557076E-2"/>
                  <c:y val="-1.024964544902629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0F8-43FD-B827-C63547191EF0}"/>
                </c:ext>
              </c:extLst>
            </c:dLbl>
            <c:dLbl>
              <c:idx val="3"/>
              <c:layout>
                <c:manualLayout>
                  <c:x val="-3.3105022831050268E-2"/>
                  <c:y val="-7.687234086769705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F8-43FD-B827-C63547191EF0}"/>
                </c:ext>
              </c:extLst>
            </c:dLbl>
            <c:dLbl>
              <c:idx val="4"/>
              <c:layout>
                <c:manualLayout>
                  <c:x val="2.5005581121364532E-2"/>
                  <c:y val="-6.282113179072839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F8-43FD-B827-C63547191E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Layers</c:v>
                </c:pt>
                <c:pt idx="1">
                  <c:v>Broilers</c:v>
                </c:pt>
                <c:pt idx="2">
                  <c:v>Indigenous chicken</c:v>
                </c:pt>
                <c:pt idx="3">
                  <c:v>Guinea fowls</c:v>
                </c:pt>
                <c:pt idx="4">
                  <c:v>Others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0.59</c:v>
                </c:pt>
                <c:pt idx="1">
                  <c:v>0.14000000000000001</c:v>
                </c:pt>
                <c:pt idx="2">
                  <c:v>0.14000000000000001</c:v>
                </c:pt>
                <c:pt idx="3">
                  <c:v>7.0000000000000007E-2</c:v>
                </c:pt>
                <c:pt idx="4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F8-43FD-B827-C63547191EF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'FAOSTAT_data_8-6-2019'!$N$157</c:f>
              <c:strCache>
                <c:ptCount val="1"/>
                <c:pt idx="0">
                  <c:v>Backyard production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50D-4DE8-BCB3-A151296CC3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50D-4DE8-BCB3-A151296CC3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50D-4DE8-BCB3-A151296CC39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50D-4DE8-BCB3-A151296CC39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A50D-4DE8-BCB3-A151296CC39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A50D-4DE8-BCB3-A151296CC39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A50D-4DE8-BCB3-A151296CC39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A50D-4DE8-BCB3-A151296CC39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A50D-4DE8-BCB3-A151296CC39D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A50D-4DE8-BCB3-A151296CC39D}"/>
              </c:ext>
            </c:extLst>
          </c:dPt>
          <c:dLbls>
            <c:dLbl>
              <c:idx val="0"/>
              <c:layout>
                <c:manualLayout>
                  <c:x val="-6.5011820330969319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50D-4DE8-BCB3-A151296CC39D}"/>
                </c:ext>
              </c:extLst>
            </c:dLbl>
            <c:dLbl>
              <c:idx val="1"/>
              <c:layout>
                <c:manualLayout>
                  <c:x val="4.1371158392434985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50D-4DE8-BCB3-A151296CC39D}"/>
                </c:ext>
              </c:extLst>
            </c:dLbl>
            <c:dLbl>
              <c:idx val="2"/>
              <c:layout>
                <c:manualLayout>
                  <c:x val="3.2505910165484632E-2"/>
                  <c:y val="-1.028806584362142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50D-4DE8-BCB3-A151296CC39D}"/>
                </c:ext>
              </c:extLst>
            </c:dLbl>
            <c:dLbl>
              <c:idx val="3"/>
              <c:layout>
                <c:manualLayout>
                  <c:x val="5.3191489361702128E-2"/>
                  <c:y val="-0.1800411522633745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50D-4DE8-BCB3-A151296CC39D}"/>
                </c:ext>
              </c:extLst>
            </c:dLbl>
            <c:dLbl>
              <c:idx val="4"/>
              <c:layout>
                <c:manualLayout>
                  <c:x val="9.4562647754137003E-2"/>
                  <c:y val="-0.169753086419753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50D-4DE8-BCB3-A151296CC39D}"/>
                </c:ext>
              </c:extLst>
            </c:dLbl>
            <c:dLbl>
              <c:idx val="5"/>
              <c:layout>
                <c:manualLayout>
                  <c:x val="0.11229314420803772"/>
                  <c:y val="-7.71604938271604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50D-4DE8-BCB3-A151296CC39D}"/>
                </c:ext>
              </c:extLst>
            </c:dLbl>
            <c:dLbl>
              <c:idx val="6"/>
              <c:layout>
                <c:manualLayout>
                  <c:x val="8.8652482269503549E-2"/>
                  <c:y val="-1.8861236160029619E-1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50D-4DE8-BCB3-A151296CC39D}"/>
                </c:ext>
              </c:extLst>
            </c:dLbl>
            <c:dLbl>
              <c:idx val="7"/>
              <c:layout>
                <c:manualLayout>
                  <c:x val="-0.16548463356973997"/>
                  <c:y val="-2.57201646090536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50D-4DE8-BCB3-A151296CC39D}"/>
                </c:ext>
              </c:extLst>
            </c:dLbl>
            <c:dLbl>
              <c:idx val="8"/>
              <c:layout>
                <c:manualLayout>
                  <c:x val="-5.0236406619385367E-2"/>
                  <c:y val="1.543209876543209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50D-4DE8-BCB3-A151296CC39D}"/>
                </c:ext>
              </c:extLst>
            </c:dLbl>
            <c:dLbl>
              <c:idx val="9"/>
              <c:layout>
                <c:manualLayout>
                  <c:x val="-0.16784869976359337"/>
                  <c:y val="5.658436213991769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50D-4DE8-BCB3-A151296CC3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'FAOSTAT_data_8-6-2019'!$M$158:$M$167</c:f>
              <c:strCache>
                <c:ptCount val="10"/>
                <c:pt idx="0">
                  <c:v>Central</c:v>
                </c:pt>
                <c:pt idx="1">
                  <c:v>Western</c:v>
                </c:pt>
                <c:pt idx="2">
                  <c:v>Ashanti</c:v>
                </c:pt>
                <c:pt idx="3">
                  <c:v>Eastern</c:v>
                </c:pt>
                <c:pt idx="4">
                  <c:v>G/Accra</c:v>
                </c:pt>
                <c:pt idx="5">
                  <c:v>Volta</c:v>
                </c:pt>
                <c:pt idx="6">
                  <c:v>U/W</c:v>
                </c:pt>
                <c:pt idx="7">
                  <c:v>U/East</c:v>
                </c:pt>
                <c:pt idx="8">
                  <c:v>North</c:v>
                </c:pt>
                <c:pt idx="9">
                  <c:v>B/Ahafo</c:v>
                </c:pt>
              </c:strCache>
            </c:strRef>
          </c:cat>
          <c:val>
            <c:numRef>
              <c:f>'FAOSTAT_data_8-6-2019'!$N$158:$N$167</c:f>
              <c:numCache>
                <c:formatCode>General</c:formatCode>
                <c:ptCount val="10"/>
                <c:pt idx="0">
                  <c:v>55731</c:v>
                </c:pt>
                <c:pt idx="1">
                  <c:v>462965</c:v>
                </c:pt>
                <c:pt idx="2">
                  <c:v>647834</c:v>
                </c:pt>
                <c:pt idx="3">
                  <c:v>650740</c:v>
                </c:pt>
                <c:pt idx="4">
                  <c:v>20786</c:v>
                </c:pt>
                <c:pt idx="5">
                  <c:v>363648</c:v>
                </c:pt>
                <c:pt idx="6">
                  <c:v>243735</c:v>
                </c:pt>
                <c:pt idx="7">
                  <c:v>578647</c:v>
                </c:pt>
                <c:pt idx="8">
                  <c:v>1744799</c:v>
                </c:pt>
                <c:pt idx="9">
                  <c:v>279280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A50D-4DE8-BCB3-A151296CC39D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28575">
      <a:solidFill>
        <a:srgbClr val="4BACC6">
          <a:lumMod val="50000"/>
        </a:srgbClr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356519077968086"/>
          <c:y val="9.4380299384184616E-2"/>
          <c:w val="0.63286961844063827"/>
          <c:h val="0.81123940123163085"/>
        </c:manualLayout>
      </c:layout>
      <c:pieChart>
        <c:varyColors val="1"/>
        <c:ser>
          <c:idx val="0"/>
          <c:order val="0"/>
          <c:tx>
            <c:strRef>
              <c:f>Sheet1!$F$188</c:f>
              <c:strCache>
                <c:ptCount val="1"/>
                <c:pt idx="0">
                  <c:v>No. of birds Layers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35F-43B1-81D9-ACBC2B2C5CF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35F-43B1-81D9-ACBC2B2C5CF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35F-43B1-81D9-ACBC2B2C5CF9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35F-43B1-81D9-ACBC2B2C5CF9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35F-43B1-81D9-ACBC2B2C5CF9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E35F-43B1-81D9-ACBC2B2C5CF9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E35F-43B1-81D9-ACBC2B2C5CF9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E35F-43B1-81D9-ACBC2B2C5CF9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E35F-43B1-81D9-ACBC2B2C5CF9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E35F-43B1-81D9-ACBC2B2C5CF9}"/>
              </c:ext>
            </c:extLst>
          </c:dPt>
          <c:dLbls>
            <c:dLbl>
              <c:idx val="0"/>
              <c:layout>
                <c:manualLayout>
                  <c:x val="0.23715295042984466"/>
                  <c:y val="6.316118571563865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35F-43B1-81D9-ACBC2B2C5CF9}"/>
                </c:ext>
              </c:extLst>
            </c:dLbl>
            <c:dLbl>
              <c:idx val="1"/>
              <c:layout>
                <c:manualLayout>
                  <c:x val="9.3672839506172695E-2"/>
                  <c:y val="0.1263228815148106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35F-43B1-81D9-ACBC2B2C5CF9}"/>
                </c:ext>
              </c:extLst>
            </c:dLbl>
            <c:dLbl>
              <c:idx val="2"/>
              <c:layout>
                <c:manualLayout>
                  <c:x val="7.6851851851851852E-2"/>
                  <c:y val="0.2606924134483189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35F-43B1-81D9-ACBC2B2C5CF9}"/>
                </c:ext>
              </c:extLst>
            </c:dLbl>
            <c:dLbl>
              <c:idx val="3"/>
              <c:layout>
                <c:manualLayout>
                  <c:x val="4.0740740740740744E-2"/>
                  <c:y val="0.2588184289463816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35F-43B1-81D9-ACBC2B2C5CF9}"/>
                </c:ext>
              </c:extLst>
            </c:dLbl>
            <c:dLbl>
              <c:idx val="4"/>
              <c:layout>
                <c:manualLayout>
                  <c:x val="-0.11447811447811464"/>
                  <c:y val="0.2930306075021872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35F-43B1-81D9-ACBC2B2C5CF9}"/>
                </c:ext>
              </c:extLst>
            </c:dLbl>
            <c:dLbl>
              <c:idx val="5"/>
              <c:layout>
                <c:manualLayout>
                  <c:x val="-0.50555555555555554"/>
                  <c:y val="-6.79856424196975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35F-43B1-81D9-ACBC2B2C5CF9}"/>
                </c:ext>
              </c:extLst>
            </c:dLbl>
            <c:dLbl>
              <c:idx val="6"/>
              <c:layout>
                <c:manualLayout>
                  <c:x val="-0.10390332027135213"/>
                  <c:y val="0.331721230158730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121370920785073"/>
                      <c:h val="0.187560148731408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E35F-43B1-81D9-ACBC2B2C5CF9}"/>
                </c:ext>
              </c:extLst>
            </c:dLbl>
            <c:dLbl>
              <c:idx val="7"/>
              <c:layout>
                <c:manualLayout>
                  <c:x val="-0.34166666666666667"/>
                  <c:y val="0.1704146356705411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E35F-43B1-81D9-ACBC2B2C5CF9}"/>
                </c:ext>
              </c:extLst>
            </c:dLbl>
            <c:dLbl>
              <c:idx val="8"/>
              <c:layout>
                <c:manualLayout>
                  <c:x val="-0.266820987654321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35F-43B1-81D9-ACBC2B2C5CF9}"/>
                </c:ext>
              </c:extLst>
            </c:dLbl>
            <c:dLbl>
              <c:idx val="9"/>
              <c:layout>
                <c:manualLayout>
                  <c:x val="0.2388888888888889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E35F-43B1-81D9-ACBC2B2C5CF9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Sheet1!$E$189:$E$198</c:f>
              <c:strCache>
                <c:ptCount val="10"/>
                <c:pt idx="0">
                  <c:v>G. Accra</c:v>
                </c:pt>
                <c:pt idx="1">
                  <c:v>Central</c:v>
                </c:pt>
                <c:pt idx="2">
                  <c:v>Western</c:v>
                </c:pt>
                <c:pt idx="3">
                  <c:v>Eastern</c:v>
                </c:pt>
                <c:pt idx="4">
                  <c:v>Volta</c:v>
                </c:pt>
                <c:pt idx="5">
                  <c:v>Ashanti</c:v>
                </c:pt>
                <c:pt idx="6">
                  <c:v>Brong Ahafo</c:v>
                </c:pt>
                <c:pt idx="7">
                  <c:v>Northern</c:v>
                </c:pt>
                <c:pt idx="8">
                  <c:v>Upper East</c:v>
                </c:pt>
                <c:pt idx="9">
                  <c:v>Upper West</c:v>
                </c:pt>
              </c:strCache>
            </c:strRef>
          </c:cat>
          <c:val>
            <c:numRef>
              <c:f>Sheet1!$F$189:$F$198</c:f>
              <c:numCache>
                <c:formatCode>#,##0</c:formatCode>
                <c:ptCount val="10"/>
                <c:pt idx="0">
                  <c:v>2345349</c:v>
                </c:pt>
                <c:pt idx="1">
                  <c:v>623499</c:v>
                </c:pt>
                <c:pt idx="2">
                  <c:v>599911</c:v>
                </c:pt>
                <c:pt idx="3">
                  <c:v>2227817</c:v>
                </c:pt>
                <c:pt idx="4">
                  <c:v>465119</c:v>
                </c:pt>
                <c:pt idx="5">
                  <c:v>7885958</c:v>
                </c:pt>
                <c:pt idx="6">
                  <c:v>6855037</c:v>
                </c:pt>
                <c:pt idx="7">
                  <c:v>233866</c:v>
                </c:pt>
                <c:pt idx="8" formatCode="General">
                  <c:v>0</c:v>
                </c:pt>
                <c:pt idx="9">
                  <c:v>162162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E35F-43B1-81D9-ACBC2B2C5CF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25400">
      <a:solidFill>
        <a:srgbClr val="4BACC6">
          <a:lumMod val="50000"/>
        </a:srgbClr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'FAOSTAT_data_8-6-2019'!$N$135</c:f>
              <c:strCache>
                <c:ptCount val="1"/>
                <c:pt idx="0">
                  <c:v>Broiler production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58B-4717-B07D-46869FBE2A4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58B-4717-B07D-46869FBE2A4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58B-4717-B07D-46869FBE2A4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58B-4717-B07D-46869FBE2A4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C58B-4717-B07D-46869FBE2A4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C58B-4717-B07D-46869FBE2A4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C58B-4717-B07D-46869FBE2A4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C58B-4717-B07D-46869FBE2A4E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C58B-4717-B07D-46869FBE2A4E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C58B-4717-B07D-46869FBE2A4E}"/>
              </c:ext>
            </c:extLst>
          </c:dPt>
          <c:dLbls>
            <c:dLbl>
              <c:idx val="0"/>
              <c:layout>
                <c:manualLayout>
                  <c:x val="0"/>
                  <c:y val="-5.55555555555555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8B-4717-B07D-46869FBE2A4E}"/>
                </c:ext>
              </c:extLst>
            </c:dLbl>
            <c:dLbl>
              <c:idx val="1"/>
              <c:layout>
                <c:manualLayout>
                  <c:x val="7.7777777777777682E-2"/>
                  <c:y val="-9.259259259259281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8B-4717-B07D-46869FBE2A4E}"/>
                </c:ext>
              </c:extLst>
            </c:dLbl>
            <c:dLbl>
              <c:idx val="2"/>
              <c:layout>
                <c:manualLayout>
                  <c:x val="5.8333333333333438E-2"/>
                  <c:y val="-4.2437781360066642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58B-4717-B07D-46869FBE2A4E}"/>
                </c:ext>
              </c:extLst>
            </c:dLbl>
            <c:dLbl>
              <c:idx val="3"/>
              <c:layout>
                <c:manualLayout>
                  <c:x val="9.7028288130650342E-2"/>
                  <c:y val="-0.2383254402982236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58B-4717-B07D-46869FBE2A4E}"/>
                </c:ext>
              </c:extLst>
            </c:dLbl>
            <c:dLbl>
              <c:idx val="4"/>
              <c:layout>
                <c:manualLayout>
                  <c:x val="0.16944444444444429"/>
                  <c:y val="-0.1702898550724637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58B-4717-B07D-46869FBE2A4E}"/>
                </c:ext>
              </c:extLst>
            </c:dLbl>
            <c:dLbl>
              <c:idx val="5"/>
              <c:layout>
                <c:manualLayout>
                  <c:x val="0.24566965587634879"/>
                  <c:y val="-6.863944996005923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58B-4717-B07D-46869FBE2A4E}"/>
                </c:ext>
              </c:extLst>
            </c:dLbl>
            <c:dLbl>
              <c:idx val="6"/>
              <c:layout>
                <c:manualLayout>
                  <c:x val="0.23333333333333323"/>
                  <c:y val="3.703703703703703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58B-4717-B07D-46869FBE2A4E}"/>
                </c:ext>
              </c:extLst>
            </c:dLbl>
            <c:dLbl>
              <c:idx val="7"/>
              <c:layout>
                <c:manualLayout>
                  <c:x val="6.6666666666666666E-2"/>
                  <c:y val="5.092592592592575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58B-4717-B07D-46869FBE2A4E}"/>
                </c:ext>
              </c:extLst>
            </c:dLbl>
            <c:dLbl>
              <c:idx val="8"/>
              <c:layout>
                <c:manualLayout>
                  <c:x val="-7.7777777777777779E-2"/>
                  <c:y val="4.166666666666666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58B-4717-B07D-46869FBE2A4E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C58B-4717-B07D-46869FBE2A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'FAOSTAT_data_8-6-2019'!$M$136:$M$145</c:f>
              <c:strCache>
                <c:ptCount val="10"/>
                <c:pt idx="0">
                  <c:v>Central</c:v>
                </c:pt>
                <c:pt idx="1">
                  <c:v>Western</c:v>
                </c:pt>
                <c:pt idx="2">
                  <c:v>Ashanti</c:v>
                </c:pt>
                <c:pt idx="3">
                  <c:v>Eastern</c:v>
                </c:pt>
                <c:pt idx="4">
                  <c:v>G/Accra</c:v>
                </c:pt>
                <c:pt idx="5">
                  <c:v>Volta</c:v>
                </c:pt>
                <c:pt idx="6">
                  <c:v>U/W</c:v>
                </c:pt>
                <c:pt idx="7">
                  <c:v>U/East</c:v>
                </c:pt>
                <c:pt idx="8">
                  <c:v>North</c:v>
                </c:pt>
                <c:pt idx="9">
                  <c:v>B/Ahafo</c:v>
                </c:pt>
              </c:strCache>
            </c:strRef>
          </c:cat>
          <c:val>
            <c:numRef>
              <c:f>'FAOSTAT_data_8-6-2019'!$N$136:$N$145</c:f>
              <c:numCache>
                <c:formatCode>#,##0</c:formatCode>
                <c:ptCount val="10"/>
                <c:pt idx="0">
                  <c:v>161063</c:v>
                </c:pt>
                <c:pt idx="1">
                  <c:v>122203</c:v>
                </c:pt>
                <c:pt idx="2">
                  <c:v>1054066</c:v>
                </c:pt>
                <c:pt idx="3">
                  <c:v>719489</c:v>
                </c:pt>
                <c:pt idx="4">
                  <c:v>137046</c:v>
                </c:pt>
                <c:pt idx="5">
                  <c:v>12801</c:v>
                </c:pt>
                <c:pt idx="6">
                  <c:v>43610</c:v>
                </c:pt>
                <c:pt idx="7" formatCode="General">
                  <c:v>0</c:v>
                </c:pt>
                <c:pt idx="8">
                  <c:v>106429</c:v>
                </c:pt>
                <c:pt idx="9">
                  <c:v>2874971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C58B-4717-B07D-46869FBE2A4E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25400">
      <a:solidFill>
        <a:srgbClr val="4BACC6">
          <a:lumMod val="50000"/>
        </a:srgbClr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7864565245302636E-2"/>
          <c:y val="2.9340382932902618E-2"/>
          <c:w val="0.89273153205488442"/>
          <c:h val="0.73654266774345523"/>
        </c:manualLayout>
      </c:layout>
      <c:lineChart>
        <c:grouping val="standard"/>
        <c:varyColors val="0"/>
        <c:ser>
          <c:idx val="0"/>
          <c:order val="0"/>
          <c:tx>
            <c:strRef>
              <c:f>'FAOSTAT_data_8-6-2019'!$V$194</c:f>
              <c:strCache>
                <c:ptCount val="1"/>
                <c:pt idx="0">
                  <c:v>consumption'000'</c:v>
                </c:pt>
              </c:strCache>
            </c:strRef>
          </c:tx>
          <c:spPr>
            <a:ln w="28575" cap="rnd" cmpd="sng" algn="ctr">
              <a:solidFill>
                <a:schemeClr val="accent5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'FAOSTAT_data_8-6-2019'!$U$195:$U$213</c:f>
              <c:numCache>
                <c:formatCode>General</c:formatCode>
                <c:ptCount val="19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</c:numCache>
            </c:numRef>
          </c:cat>
          <c:val>
            <c:numRef>
              <c:f>'FAOSTAT_data_8-6-2019'!$V$195:$V$213</c:f>
              <c:numCache>
                <c:formatCode>General</c:formatCode>
                <c:ptCount val="19"/>
                <c:pt idx="0">
                  <c:v>31</c:v>
                </c:pt>
                <c:pt idx="1">
                  <c:v>26</c:v>
                </c:pt>
                <c:pt idx="2">
                  <c:v>28</c:v>
                </c:pt>
                <c:pt idx="3">
                  <c:v>43</c:v>
                </c:pt>
                <c:pt idx="4">
                  <c:v>57</c:v>
                </c:pt>
                <c:pt idx="5">
                  <c:v>68</c:v>
                </c:pt>
                <c:pt idx="6">
                  <c:v>74</c:v>
                </c:pt>
                <c:pt idx="7">
                  <c:v>79</c:v>
                </c:pt>
                <c:pt idx="8">
                  <c:v>99</c:v>
                </c:pt>
                <c:pt idx="9">
                  <c:v>115</c:v>
                </c:pt>
                <c:pt idx="10">
                  <c:v>118</c:v>
                </c:pt>
                <c:pt idx="11">
                  <c:v>130</c:v>
                </c:pt>
                <c:pt idx="12">
                  <c:v>179</c:v>
                </c:pt>
                <c:pt idx="13">
                  <c:v>204</c:v>
                </c:pt>
                <c:pt idx="14">
                  <c:v>223</c:v>
                </c:pt>
                <c:pt idx="15">
                  <c:v>192</c:v>
                </c:pt>
                <c:pt idx="16">
                  <c:v>186</c:v>
                </c:pt>
                <c:pt idx="17">
                  <c:v>238</c:v>
                </c:pt>
                <c:pt idx="18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6BD-458B-9A65-631D41B6CDAC}"/>
            </c:ext>
          </c:extLst>
        </c:ser>
        <c:ser>
          <c:idx val="1"/>
          <c:order val="1"/>
          <c:tx>
            <c:strRef>
              <c:f>'FAOSTAT_data_8-6-2019'!$W$194</c:f>
              <c:strCache>
                <c:ptCount val="1"/>
                <c:pt idx="0">
                  <c:v>Production'000'</c:v>
                </c:pt>
              </c:strCache>
            </c:strRef>
          </c:tx>
          <c:spPr>
            <a:ln w="2857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'FAOSTAT_data_8-6-2019'!$U$195:$U$213</c:f>
              <c:numCache>
                <c:formatCode>General</c:formatCode>
                <c:ptCount val="19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</c:numCache>
            </c:numRef>
          </c:cat>
          <c:val>
            <c:numRef>
              <c:f>'FAOSTAT_data_8-6-2019'!$W$195:$W$213</c:f>
              <c:numCache>
                <c:formatCode>General</c:formatCode>
                <c:ptCount val="19"/>
                <c:pt idx="0">
                  <c:v>15</c:v>
                </c:pt>
                <c:pt idx="1">
                  <c:v>14</c:v>
                </c:pt>
                <c:pt idx="2">
                  <c:v>15</c:v>
                </c:pt>
                <c:pt idx="3">
                  <c:v>19</c:v>
                </c:pt>
                <c:pt idx="4">
                  <c:v>21</c:v>
                </c:pt>
                <c:pt idx="5">
                  <c:v>23</c:v>
                </c:pt>
                <c:pt idx="6">
                  <c:v>23</c:v>
                </c:pt>
                <c:pt idx="7">
                  <c:v>27</c:v>
                </c:pt>
                <c:pt idx="8">
                  <c:v>30</c:v>
                </c:pt>
                <c:pt idx="9">
                  <c:v>32</c:v>
                </c:pt>
                <c:pt idx="10">
                  <c:v>35</c:v>
                </c:pt>
                <c:pt idx="11">
                  <c:v>37</c:v>
                </c:pt>
                <c:pt idx="12">
                  <c:v>41</c:v>
                </c:pt>
                <c:pt idx="13">
                  <c:v>46</c:v>
                </c:pt>
                <c:pt idx="14">
                  <c:v>51</c:v>
                </c:pt>
                <c:pt idx="15">
                  <c:v>55</c:v>
                </c:pt>
                <c:pt idx="16">
                  <c:v>57</c:v>
                </c:pt>
                <c:pt idx="17">
                  <c:v>57</c:v>
                </c:pt>
                <c:pt idx="18">
                  <c:v>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6BD-458B-9A65-631D41B6CD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2857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853009391"/>
        <c:axId val="902754079"/>
      </c:lineChart>
      <c:catAx>
        <c:axId val="8530093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2754079"/>
        <c:crosses val="autoZero"/>
        <c:auto val="1"/>
        <c:lblAlgn val="ctr"/>
        <c:lblOffset val="100"/>
        <c:noMultiLvlLbl val="0"/>
      </c:catAx>
      <c:valAx>
        <c:axId val="90275407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3009391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964368026570858E-2"/>
          <c:y val="0.90451325795813986"/>
          <c:w val="0.93035631973429123"/>
          <c:h val="9.01448616999798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28575">
      <a:solidFill>
        <a:srgbClr val="4BACC6">
          <a:lumMod val="75000"/>
        </a:srgbClr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'meat imports'!$B$7</c:f>
              <c:strCache>
                <c:ptCount val="1"/>
                <c:pt idx="0">
                  <c:v>Beef and veal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'meat imports'!$A$8:$A$30</c:f>
              <c:numCache>
                <c:formatCode>General</c:formatCode>
                <c:ptCount val="2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</c:numCache>
            </c:numRef>
          </c:cat>
          <c:val>
            <c:numRef>
              <c:f>'meat imports'!$B$8:$B$30</c:f>
              <c:numCache>
                <c:formatCode>General</c:formatCode>
                <c:ptCount val="23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9</c:v>
                </c:pt>
                <c:pt idx="4">
                  <c:v>3</c:v>
                </c:pt>
                <c:pt idx="5">
                  <c:v>1</c:v>
                </c:pt>
                <c:pt idx="6">
                  <c:v>4</c:v>
                </c:pt>
                <c:pt idx="7">
                  <c:v>4</c:v>
                </c:pt>
                <c:pt idx="8">
                  <c:v>4</c:v>
                </c:pt>
                <c:pt idx="9">
                  <c:v>2</c:v>
                </c:pt>
                <c:pt idx="10">
                  <c:v>12</c:v>
                </c:pt>
                <c:pt idx="11">
                  <c:v>23</c:v>
                </c:pt>
                <c:pt idx="12">
                  <c:v>19</c:v>
                </c:pt>
                <c:pt idx="13">
                  <c:v>10</c:v>
                </c:pt>
                <c:pt idx="14">
                  <c:v>12</c:v>
                </c:pt>
                <c:pt idx="15">
                  <c:v>9</c:v>
                </c:pt>
                <c:pt idx="16">
                  <c:v>8</c:v>
                </c:pt>
                <c:pt idx="17">
                  <c:v>7</c:v>
                </c:pt>
                <c:pt idx="18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8DE-4D2B-82B6-1B3E239F8A5A}"/>
            </c:ext>
          </c:extLst>
        </c:ser>
        <c:ser>
          <c:idx val="1"/>
          <c:order val="1"/>
          <c:tx>
            <c:strRef>
              <c:f>'meat imports'!$C$7</c:f>
              <c:strCache>
                <c:ptCount val="1"/>
                <c:pt idx="0">
                  <c:v>Chicken</c:v>
                </c:pt>
              </c:strCache>
            </c:strRef>
          </c:tx>
          <c:spPr>
            <a:ln w="28575" cap="rnd">
              <a:solidFill>
                <a:srgbClr val="CC0000"/>
              </a:solidFill>
              <a:round/>
            </a:ln>
            <a:effectLst/>
          </c:spPr>
          <c:marker>
            <c:symbol val="none"/>
          </c:marker>
          <c:cat>
            <c:numRef>
              <c:f>'meat imports'!$A$8:$A$30</c:f>
              <c:numCache>
                <c:formatCode>General</c:formatCode>
                <c:ptCount val="2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</c:numCache>
            </c:numRef>
          </c:cat>
          <c:val>
            <c:numRef>
              <c:f>'meat imports'!$C$8:$C$30</c:f>
              <c:numCache>
                <c:formatCode>General</c:formatCode>
                <c:ptCount val="23"/>
                <c:pt idx="3">
                  <c:v>16</c:v>
                </c:pt>
                <c:pt idx="4">
                  <c:v>12</c:v>
                </c:pt>
                <c:pt idx="5">
                  <c:v>13</c:v>
                </c:pt>
                <c:pt idx="6">
                  <c:v>24</c:v>
                </c:pt>
                <c:pt idx="7">
                  <c:v>36</c:v>
                </c:pt>
                <c:pt idx="8">
                  <c:v>45</c:v>
                </c:pt>
                <c:pt idx="9">
                  <c:v>51</c:v>
                </c:pt>
                <c:pt idx="10">
                  <c:v>52</c:v>
                </c:pt>
                <c:pt idx="11">
                  <c:v>69</c:v>
                </c:pt>
                <c:pt idx="12">
                  <c:v>83</c:v>
                </c:pt>
                <c:pt idx="13">
                  <c:v>83</c:v>
                </c:pt>
                <c:pt idx="14">
                  <c:v>98</c:v>
                </c:pt>
                <c:pt idx="15">
                  <c:v>138</c:v>
                </c:pt>
                <c:pt idx="16">
                  <c:v>158</c:v>
                </c:pt>
                <c:pt idx="17">
                  <c:v>172</c:v>
                </c:pt>
                <c:pt idx="18">
                  <c:v>137</c:v>
                </c:pt>
                <c:pt idx="19">
                  <c:v>129</c:v>
                </c:pt>
                <c:pt idx="20">
                  <c:v>181</c:v>
                </c:pt>
                <c:pt idx="21">
                  <c:v>211</c:v>
                </c:pt>
                <c:pt idx="22">
                  <c:v>223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8DE-4D2B-82B6-1B3E239F8A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9929984"/>
        <c:axId val="368874944"/>
      </c:lineChart>
      <c:catAx>
        <c:axId val="309929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874944"/>
        <c:crosses val="autoZero"/>
        <c:auto val="1"/>
        <c:lblAlgn val="ctr"/>
        <c:lblOffset val="100"/>
        <c:noMultiLvlLbl val="0"/>
      </c:catAx>
      <c:valAx>
        <c:axId val="368874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9929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28575" cap="flat" cmpd="sng" algn="ctr">
      <a:solidFill>
        <a:schemeClr val="accent5">
          <a:lumMod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159BF7-6CEA-4743-8310-39B1AC6FE43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73BF4C8-877C-40FE-B332-33E5ED97549B}">
      <dgm:prSet phldrT="[Text]" custT="1"/>
      <dgm:spPr>
        <a:solidFill>
          <a:srgbClr val="C00000"/>
        </a:solidFill>
        <a:ln>
          <a:solidFill>
            <a:schemeClr val="tx1"/>
          </a:solidFill>
        </a:ln>
      </dgm:spPr>
      <dgm:t>
        <a:bodyPr/>
        <a:lstStyle/>
        <a:p>
          <a:endParaRPr lang="en-GB" sz="1800" b="1" dirty="0"/>
        </a:p>
        <a:p>
          <a:r>
            <a:rPr lang="en-GB" sz="1800" b="1" dirty="0"/>
            <a:t>Agriculture sector </a:t>
          </a:r>
        </a:p>
      </dgm:t>
    </dgm:pt>
    <dgm:pt modelId="{03E93655-B2FA-465F-857B-BF2C8EB84359}" type="parTrans" cxnId="{D0D686FA-0926-470E-9043-9E383A65F39F}">
      <dgm:prSet/>
      <dgm:spPr/>
      <dgm:t>
        <a:bodyPr/>
        <a:lstStyle/>
        <a:p>
          <a:endParaRPr lang="en-GB"/>
        </a:p>
      </dgm:t>
    </dgm:pt>
    <dgm:pt modelId="{B5870074-1189-4CC6-9092-DDFAFFC89F5E}" type="sibTrans" cxnId="{D0D686FA-0926-470E-9043-9E383A65F39F}">
      <dgm:prSet/>
      <dgm:spPr/>
      <dgm:t>
        <a:bodyPr/>
        <a:lstStyle/>
        <a:p>
          <a:endParaRPr lang="en-GB"/>
        </a:p>
      </dgm:t>
    </dgm:pt>
    <dgm:pt modelId="{6B9C1FBA-AD9D-4EE2-ACE0-ACB12F42A22D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GB" sz="2400" dirty="0"/>
            <a:t>Contribution to GDP – 19.7% in 2018 with a 4.8% growth (GSS, 2019)</a:t>
          </a:r>
        </a:p>
      </dgm:t>
    </dgm:pt>
    <dgm:pt modelId="{3E4A7B32-475C-4485-8480-CE9A55AAFE76}" type="parTrans" cxnId="{27154FDF-FA74-4480-B012-480AF70CD265}">
      <dgm:prSet/>
      <dgm:spPr/>
      <dgm:t>
        <a:bodyPr/>
        <a:lstStyle/>
        <a:p>
          <a:endParaRPr lang="en-GB"/>
        </a:p>
      </dgm:t>
    </dgm:pt>
    <dgm:pt modelId="{30608ECE-45A2-4C01-AA64-D0634C1FF658}" type="sibTrans" cxnId="{27154FDF-FA74-4480-B012-480AF70CD265}">
      <dgm:prSet/>
      <dgm:spPr/>
      <dgm:t>
        <a:bodyPr/>
        <a:lstStyle/>
        <a:p>
          <a:endParaRPr lang="en-GB"/>
        </a:p>
      </dgm:t>
    </dgm:pt>
    <dgm:pt modelId="{1F5FEE08-890F-4818-B6C5-042B1DA07B5C}">
      <dgm:prSet phldrT="[Text]" custT="1"/>
      <dgm:spPr>
        <a:solidFill>
          <a:srgbClr val="C00000"/>
        </a:solidFill>
        <a:ln>
          <a:solidFill>
            <a:schemeClr val="tx1"/>
          </a:solidFill>
        </a:ln>
      </dgm:spPr>
      <dgm:t>
        <a:bodyPr/>
        <a:lstStyle/>
        <a:p>
          <a:endParaRPr lang="en-GB" sz="1800" b="1" dirty="0"/>
        </a:p>
        <a:p>
          <a:r>
            <a:rPr lang="en-GB" sz="1800" b="1" dirty="0"/>
            <a:t>Livestock sector</a:t>
          </a:r>
        </a:p>
      </dgm:t>
    </dgm:pt>
    <dgm:pt modelId="{F16979CB-1163-46CE-A371-FE2AD7520265}" type="parTrans" cxnId="{476181FD-E72C-4918-85AB-6808C990058F}">
      <dgm:prSet/>
      <dgm:spPr/>
      <dgm:t>
        <a:bodyPr/>
        <a:lstStyle/>
        <a:p>
          <a:endParaRPr lang="en-GB"/>
        </a:p>
      </dgm:t>
    </dgm:pt>
    <dgm:pt modelId="{A665B2EB-BC8C-4F45-A922-6FBB25858ED5}" type="sibTrans" cxnId="{476181FD-E72C-4918-85AB-6808C990058F}">
      <dgm:prSet/>
      <dgm:spPr/>
      <dgm:t>
        <a:bodyPr/>
        <a:lstStyle/>
        <a:p>
          <a:endParaRPr lang="en-GB"/>
        </a:p>
      </dgm:t>
    </dgm:pt>
    <dgm:pt modelId="{E0F29EA5-049D-44E4-A656-A01C34E1AEA0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GB" sz="2400" dirty="0"/>
            <a:t>Contribution to GDP – 3% in 2018 (GSS, 2019)</a:t>
          </a:r>
        </a:p>
      </dgm:t>
    </dgm:pt>
    <dgm:pt modelId="{ACF327FE-E60A-49D0-9855-436E6FED0B06}" type="parTrans" cxnId="{7A39C2AB-EAA0-49C2-A13A-157D83058849}">
      <dgm:prSet/>
      <dgm:spPr/>
      <dgm:t>
        <a:bodyPr/>
        <a:lstStyle/>
        <a:p>
          <a:endParaRPr lang="en-GB"/>
        </a:p>
      </dgm:t>
    </dgm:pt>
    <dgm:pt modelId="{3E7BF53A-C1E9-4A23-BF66-DB45E56E2AB1}" type="sibTrans" cxnId="{7A39C2AB-EAA0-49C2-A13A-157D83058849}">
      <dgm:prSet/>
      <dgm:spPr/>
      <dgm:t>
        <a:bodyPr/>
        <a:lstStyle/>
        <a:p>
          <a:endParaRPr lang="en-GB"/>
        </a:p>
      </dgm:t>
    </dgm:pt>
    <dgm:pt modelId="{9876AEC5-7436-427C-8D8D-B90409193A9F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GB" sz="2400" dirty="0"/>
            <a:t>At least 70% of the population rears one kind of livestock</a:t>
          </a:r>
        </a:p>
      </dgm:t>
    </dgm:pt>
    <dgm:pt modelId="{6B7F2D6F-9FE3-4C56-B72A-76158E904398}" type="parTrans" cxnId="{8B6CBAA6-FFEF-40B8-B43F-70ED1F6C54EB}">
      <dgm:prSet/>
      <dgm:spPr/>
      <dgm:t>
        <a:bodyPr/>
        <a:lstStyle/>
        <a:p>
          <a:endParaRPr lang="en-GB"/>
        </a:p>
      </dgm:t>
    </dgm:pt>
    <dgm:pt modelId="{B1AAC179-0E50-4FEB-BDCA-6BC4315F3A5D}" type="sibTrans" cxnId="{8B6CBAA6-FFEF-40B8-B43F-70ED1F6C54EB}">
      <dgm:prSet/>
      <dgm:spPr/>
      <dgm:t>
        <a:bodyPr/>
        <a:lstStyle/>
        <a:p>
          <a:endParaRPr lang="en-GB"/>
        </a:p>
      </dgm:t>
    </dgm:pt>
    <dgm:pt modelId="{05ED5578-BF80-4965-8B5E-3DCE294F26DE}">
      <dgm:prSet phldrT="[Text]" custT="1"/>
      <dgm:spPr>
        <a:solidFill>
          <a:srgbClr val="C00000"/>
        </a:solidFill>
        <a:ln>
          <a:solidFill>
            <a:schemeClr val="tx1"/>
          </a:solidFill>
        </a:ln>
      </dgm:spPr>
      <dgm:t>
        <a:bodyPr/>
        <a:lstStyle/>
        <a:p>
          <a:endParaRPr lang="en-GB" sz="1800" b="1" dirty="0"/>
        </a:p>
        <a:p>
          <a:r>
            <a:rPr lang="en-GB" sz="1800" b="1" dirty="0"/>
            <a:t>Poultry </a:t>
          </a:r>
        </a:p>
        <a:p>
          <a:r>
            <a:rPr lang="en-GB" sz="1800" b="1" dirty="0"/>
            <a:t>sector</a:t>
          </a:r>
        </a:p>
      </dgm:t>
    </dgm:pt>
    <dgm:pt modelId="{557E2F09-8A4F-4B4C-B917-95651AB1FF1B}" type="parTrans" cxnId="{C6541D03-B1D0-4F13-8AB3-B3B4E4D3B459}">
      <dgm:prSet/>
      <dgm:spPr/>
      <dgm:t>
        <a:bodyPr/>
        <a:lstStyle/>
        <a:p>
          <a:endParaRPr lang="en-GB"/>
        </a:p>
      </dgm:t>
    </dgm:pt>
    <dgm:pt modelId="{11BD9B8A-25E8-4EB6-9B34-5D758FBFDF0B}" type="sibTrans" cxnId="{C6541D03-B1D0-4F13-8AB3-B3B4E4D3B459}">
      <dgm:prSet/>
      <dgm:spPr/>
      <dgm:t>
        <a:bodyPr/>
        <a:lstStyle/>
        <a:p>
          <a:endParaRPr lang="en-GB"/>
        </a:p>
      </dgm:t>
    </dgm:pt>
    <dgm:pt modelId="{4EB46714-9A27-4DB4-9F93-362FE7B5143B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GB" sz="2400" dirty="0"/>
            <a:t>Poultry population growth of 40% between 2011 – 2017, mainly from layer population increase (SRID, 2017)</a:t>
          </a:r>
        </a:p>
      </dgm:t>
    </dgm:pt>
    <dgm:pt modelId="{DBE1C1E6-5316-4572-840C-8430EAE1EC9A}" type="parTrans" cxnId="{83A28E78-9739-4D55-982A-BC0C0704F760}">
      <dgm:prSet/>
      <dgm:spPr/>
      <dgm:t>
        <a:bodyPr/>
        <a:lstStyle/>
        <a:p>
          <a:endParaRPr lang="en-GB"/>
        </a:p>
      </dgm:t>
    </dgm:pt>
    <dgm:pt modelId="{9E505CA2-212C-40C5-BBCA-FCA250FCF37A}" type="sibTrans" cxnId="{83A28E78-9739-4D55-982A-BC0C0704F760}">
      <dgm:prSet/>
      <dgm:spPr/>
      <dgm:t>
        <a:bodyPr/>
        <a:lstStyle/>
        <a:p>
          <a:endParaRPr lang="en-GB"/>
        </a:p>
      </dgm:t>
    </dgm:pt>
    <dgm:pt modelId="{7230A889-E3A7-481B-AFEF-C888236699F4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GB" sz="2400" dirty="0"/>
            <a:t>Cocoa - an important source of export earnings</a:t>
          </a:r>
        </a:p>
      </dgm:t>
    </dgm:pt>
    <dgm:pt modelId="{EF4035AA-9DFE-4198-816A-1FF959CA1EF2}" type="parTrans" cxnId="{E7C6BD37-CBE5-4809-B918-D5C112230FA8}">
      <dgm:prSet/>
      <dgm:spPr/>
      <dgm:t>
        <a:bodyPr/>
        <a:lstStyle/>
        <a:p>
          <a:endParaRPr lang="en-GB"/>
        </a:p>
      </dgm:t>
    </dgm:pt>
    <dgm:pt modelId="{46416B1F-6353-4F04-986B-8809E6A1A2D7}" type="sibTrans" cxnId="{E7C6BD37-CBE5-4809-B918-D5C112230FA8}">
      <dgm:prSet/>
      <dgm:spPr/>
      <dgm:t>
        <a:bodyPr/>
        <a:lstStyle/>
        <a:p>
          <a:endParaRPr lang="en-GB"/>
        </a:p>
      </dgm:t>
    </dgm:pt>
    <dgm:pt modelId="{A6E8430B-B527-4DEC-9D74-0F02DC4EC0D8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GB" sz="2400" dirty="0"/>
            <a:t>Dominated by crops sector, which contributes 14.6% of the GDP</a:t>
          </a:r>
        </a:p>
      </dgm:t>
    </dgm:pt>
    <dgm:pt modelId="{1D4B41DB-440F-4875-A470-7894DAAC2CC4}" type="parTrans" cxnId="{AC8AB20C-6243-4A98-BC42-F363D516BF80}">
      <dgm:prSet/>
      <dgm:spPr/>
      <dgm:t>
        <a:bodyPr/>
        <a:lstStyle/>
        <a:p>
          <a:endParaRPr lang="en-GB"/>
        </a:p>
      </dgm:t>
    </dgm:pt>
    <dgm:pt modelId="{9030D4BD-A2F0-40D6-8E59-6F61BC3680FF}" type="sibTrans" cxnId="{AC8AB20C-6243-4A98-BC42-F363D516BF80}">
      <dgm:prSet/>
      <dgm:spPr/>
      <dgm:t>
        <a:bodyPr/>
        <a:lstStyle/>
        <a:p>
          <a:endParaRPr lang="en-GB"/>
        </a:p>
      </dgm:t>
    </dgm:pt>
    <dgm:pt modelId="{86825459-BA1C-4B74-ADA8-5E696EC64AA2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2400" dirty="0"/>
            <a:t>Meat (both livestock and poultry) contributes 40% of the national animal protein supply, with the rest coming from fish.</a:t>
          </a:r>
          <a:endParaRPr lang="en-GB" sz="2400" dirty="0"/>
        </a:p>
      </dgm:t>
    </dgm:pt>
    <dgm:pt modelId="{D4E8CCB0-F779-4ABC-94B9-C5ECDCC5180B}" type="parTrans" cxnId="{B6F2AFE5-CF05-41E5-87F9-B0003344BAC7}">
      <dgm:prSet/>
      <dgm:spPr/>
      <dgm:t>
        <a:bodyPr/>
        <a:lstStyle/>
        <a:p>
          <a:endParaRPr lang="en-GB"/>
        </a:p>
      </dgm:t>
    </dgm:pt>
    <dgm:pt modelId="{5883BE3A-89AE-4BA6-9EA8-E6DEEA740C15}" type="sibTrans" cxnId="{B6F2AFE5-CF05-41E5-87F9-B0003344BAC7}">
      <dgm:prSet/>
      <dgm:spPr/>
      <dgm:t>
        <a:bodyPr/>
        <a:lstStyle/>
        <a:p>
          <a:endParaRPr lang="en-GB"/>
        </a:p>
      </dgm:t>
    </dgm:pt>
    <dgm:pt modelId="{2D7AF1EF-D977-4A38-8ACB-20835A50FFF9}" type="pres">
      <dgm:prSet presAssocID="{2E159BF7-6CEA-4743-8310-39B1AC6FE431}" presName="linearFlow" presStyleCnt="0">
        <dgm:presLayoutVars>
          <dgm:dir/>
          <dgm:animLvl val="lvl"/>
          <dgm:resizeHandles val="exact"/>
        </dgm:presLayoutVars>
      </dgm:prSet>
      <dgm:spPr/>
    </dgm:pt>
    <dgm:pt modelId="{A5C308FA-4C4E-4F07-A576-466803BFC7BD}" type="pres">
      <dgm:prSet presAssocID="{473BF4C8-877C-40FE-B332-33E5ED97549B}" presName="composite" presStyleCnt="0"/>
      <dgm:spPr/>
    </dgm:pt>
    <dgm:pt modelId="{F583DC18-5413-47F6-A4B1-376EB3ABAC40}" type="pres">
      <dgm:prSet presAssocID="{473BF4C8-877C-40FE-B332-33E5ED97549B}" presName="parentText" presStyleLbl="alignNode1" presStyleIdx="0" presStyleCnt="3" custScaleX="125463">
        <dgm:presLayoutVars>
          <dgm:chMax val="1"/>
          <dgm:bulletEnabled val="1"/>
        </dgm:presLayoutVars>
      </dgm:prSet>
      <dgm:spPr/>
    </dgm:pt>
    <dgm:pt modelId="{13A48A02-0F63-466B-8137-3C66BEA44588}" type="pres">
      <dgm:prSet presAssocID="{473BF4C8-877C-40FE-B332-33E5ED97549B}" presName="descendantText" presStyleLbl="alignAcc1" presStyleIdx="0" presStyleCnt="3" custScaleX="88516" custScaleY="166813" custLinFactNeighborX="-3746" custLinFactNeighborY="10360">
        <dgm:presLayoutVars>
          <dgm:bulletEnabled val="1"/>
        </dgm:presLayoutVars>
      </dgm:prSet>
      <dgm:spPr/>
    </dgm:pt>
    <dgm:pt modelId="{A40333F9-11E3-4737-9D20-0C6E2C89886F}" type="pres">
      <dgm:prSet presAssocID="{B5870074-1189-4CC6-9092-DDFAFFC89F5E}" presName="sp" presStyleCnt="0"/>
      <dgm:spPr/>
    </dgm:pt>
    <dgm:pt modelId="{76754A77-7604-4A9D-84AC-851DCFFD03E5}" type="pres">
      <dgm:prSet presAssocID="{1F5FEE08-890F-4818-B6C5-042B1DA07B5C}" presName="composite" presStyleCnt="0"/>
      <dgm:spPr/>
    </dgm:pt>
    <dgm:pt modelId="{A739A66C-9002-44FA-B34C-2C2F94060E3F}" type="pres">
      <dgm:prSet presAssocID="{1F5FEE08-890F-4818-B6C5-042B1DA07B5C}" presName="parentText" presStyleLbl="alignNode1" presStyleIdx="1" presStyleCnt="3" custScaleX="125463">
        <dgm:presLayoutVars>
          <dgm:chMax val="1"/>
          <dgm:bulletEnabled val="1"/>
        </dgm:presLayoutVars>
      </dgm:prSet>
      <dgm:spPr/>
    </dgm:pt>
    <dgm:pt modelId="{C7E5C649-B9B9-4CBE-B2C9-F94BEECA20B1}" type="pres">
      <dgm:prSet presAssocID="{1F5FEE08-890F-4818-B6C5-042B1DA07B5C}" presName="descendantText" presStyleLbl="alignAcc1" presStyleIdx="1" presStyleCnt="3" custScaleX="89384" custScaleY="165369" custLinFactNeighborX="-3633" custLinFactNeighborY="21358">
        <dgm:presLayoutVars>
          <dgm:bulletEnabled val="1"/>
        </dgm:presLayoutVars>
      </dgm:prSet>
      <dgm:spPr/>
    </dgm:pt>
    <dgm:pt modelId="{C2767EA5-7D76-4BA3-9223-D8FBAD548B72}" type="pres">
      <dgm:prSet presAssocID="{A665B2EB-BC8C-4F45-A922-6FBB25858ED5}" presName="sp" presStyleCnt="0"/>
      <dgm:spPr/>
    </dgm:pt>
    <dgm:pt modelId="{6B6522A8-A1A4-43E6-BA4D-DB6E7B14A760}" type="pres">
      <dgm:prSet presAssocID="{05ED5578-BF80-4965-8B5E-3DCE294F26DE}" presName="composite" presStyleCnt="0"/>
      <dgm:spPr/>
    </dgm:pt>
    <dgm:pt modelId="{3F6A1CFC-34BE-48F4-98F2-B076110F4C13}" type="pres">
      <dgm:prSet presAssocID="{05ED5578-BF80-4965-8B5E-3DCE294F26DE}" presName="parentText" presStyleLbl="alignNode1" presStyleIdx="2" presStyleCnt="3" custScaleX="125463">
        <dgm:presLayoutVars>
          <dgm:chMax val="1"/>
          <dgm:bulletEnabled val="1"/>
        </dgm:presLayoutVars>
      </dgm:prSet>
      <dgm:spPr/>
    </dgm:pt>
    <dgm:pt modelId="{6585A388-3D36-4C25-BC84-097A33A65411}" type="pres">
      <dgm:prSet presAssocID="{05ED5578-BF80-4965-8B5E-3DCE294F26DE}" presName="descendantText" presStyleLbl="alignAcc1" presStyleIdx="2" presStyleCnt="3" custScaleX="89412" custScaleY="100000" custLinFactNeighborX="-3945" custLinFactNeighborY="32613">
        <dgm:presLayoutVars>
          <dgm:bulletEnabled val="1"/>
        </dgm:presLayoutVars>
      </dgm:prSet>
      <dgm:spPr/>
    </dgm:pt>
  </dgm:ptLst>
  <dgm:cxnLst>
    <dgm:cxn modelId="{C6541D03-B1D0-4F13-8AB3-B3B4E4D3B459}" srcId="{2E159BF7-6CEA-4743-8310-39B1AC6FE431}" destId="{05ED5578-BF80-4965-8B5E-3DCE294F26DE}" srcOrd="2" destOrd="0" parTransId="{557E2F09-8A4F-4B4C-B917-95651AB1FF1B}" sibTransId="{11BD9B8A-25E8-4EB6-9B34-5D758FBFDF0B}"/>
    <dgm:cxn modelId="{AC8AB20C-6243-4A98-BC42-F363D516BF80}" srcId="{473BF4C8-877C-40FE-B332-33E5ED97549B}" destId="{A6E8430B-B527-4DEC-9D74-0F02DC4EC0D8}" srcOrd="1" destOrd="0" parTransId="{1D4B41DB-440F-4875-A470-7894DAAC2CC4}" sibTransId="{9030D4BD-A2F0-40D6-8E59-6F61BC3680FF}"/>
    <dgm:cxn modelId="{B9648F32-3101-4CD6-A0BB-5BED986A45C4}" type="presOf" srcId="{86825459-BA1C-4B74-ADA8-5E696EC64AA2}" destId="{C7E5C649-B9B9-4CBE-B2C9-F94BEECA20B1}" srcOrd="0" destOrd="2" presId="urn:microsoft.com/office/officeart/2005/8/layout/chevron2"/>
    <dgm:cxn modelId="{E7C6BD37-CBE5-4809-B918-D5C112230FA8}" srcId="{473BF4C8-877C-40FE-B332-33E5ED97549B}" destId="{7230A889-E3A7-481B-AFEF-C888236699F4}" srcOrd="2" destOrd="0" parTransId="{EF4035AA-9DFE-4198-816A-1FF959CA1EF2}" sibTransId="{46416B1F-6353-4F04-986B-8809E6A1A2D7}"/>
    <dgm:cxn modelId="{DF715A3F-4AC1-4C79-A677-53C749BA9E35}" type="presOf" srcId="{4EB46714-9A27-4DB4-9F93-362FE7B5143B}" destId="{6585A388-3D36-4C25-BC84-097A33A65411}" srcOrd="0" destOrd="0" presId="urn:microsoft.com/office/officeart/2005/8/layout/chevron2"/>
    <dgm:cxn modelId="{E015BF45-5D1D-4007-9F11-6E8B1F6110EB}" type="presOf" srcId="{05ED5578-BF80-4965-8B5E-3DCE294F26DE}" destId="{3F6A1CFC-34BE-48F4-98F2-B076110F4C13}" srcOrd="0" destOrd="0" presId="urn:microsoft.com/office/officeart/2005/8/layout/chevron2"/>
    <dgm:cxn modelId="{FB64FB4C-6309-4AC7-817A-DC697900EA92}" type="presOf" srcId="{2E159BF7-6CEA-4743-8310-39B1AC6FE431}" destId="{2D7AF1EF-D977-4A38-8ACB-20835A50FFF9}" srcOrd="0" destOrd="0" presId="urn:microsoft.com/office/officeart/2005/8/layout/chevron2"/>
    <dgm:cxn modelId="{524BF871-5D14-4F36-B315-08A052FA0309}" type="presOf" srcId="{9876AEC5-7436-427C-8D8D-B90409193A9F}" destId="{C7E5C649-B9B9-4CBE-B2C9-F94BEECA20B1}" srcOrd="0" destOrd="1" presId="urn:microsoft.com/office/officeart/2005/8/layout/chevron2"/>
    <dgm:cxn modelId="{83A28E78-9739-4D55-982A-BC0C0704F760}" srcId="{05ED5578-BF80-4965-8B5E-3DCE294F26DE}" destId="{4EB46714-9A27-4DB4-9F93-362FE7B5143B}" srcOrd="0" destOrd="0" parTransId="{DBE1C1E6-5316-4572-840C-8430EAE1EC9A}" sibTransId="{9E505CA2-212C-40C5-BBCA-FCA250FCF37A}"/>
    <dgm:cxn modelId="{9CF7105A-D28E-4468-AB99-8827533E6421}" type="presOf" srcId="{6B9C1FBA-AD9D-4EE2-ACE0-ACB12F42A22D}" destId="{13A48A02-0F63-466B-8137-3C66BEA44588}" srcOrd="0" destOrd="0" presId="urn:microsoft.com/office/officeart/2005/8/layout/chevron2"/>
    <dgm:cxn modelId="{82147A89-657C-47F3-8797-D1E6CE898E1C}" type="presOf" srcId="{473BF4C8-877C-40FE-B332-33E5ED97549B}" destId="{F583DC18-5413-47F6-A4B1-376EB3ABAC40}" srcOrd="0" destOrd="0" presId="urn:microsoft.com/office/officeart/2005/8/layout/chevron2"/>
    <dgm:cxn modelId="{8B6CBAA6-FFEF-40B8-B43F-70ED1F6C54EB}" srcId="{1F5FEE08-890F-4818-B6C5-042B1DA07B5C}" destId="{9876AEC5-7436-427C-8D8D-B90409193A9F}" srcOrd="1" destOrd="0" parTransId="{6B7F2D6F-9FE3-4C56-B72A-76158E904398}" sibTransId="{B1AAC179-0E50-4FEB-BDCA-6BC4315F3A5D}"/>
    <dgm:cxn modelId="{7A39C2AB-EAA0-49C2-A13A-157D83058849}" srcId="{1F5FEE08-890F-4818-B6C5-042B1DA07B5C}" destId="{E0F29EA5-049D-44E4-A656-A01C34E1AEA0}" srcOrd="0" destOrd="0" parTransId="{ACF327FE-E60A-49D0-9855-436E6FED0B06}" sibTransId="{3E7BF53A-C1E9-4A23-BF66-DB45E56E2AB1}"/>
    <dgm:cxn modelId="{B92A8DB2-2BC1-4294-921D-C94D2F8779B1}" type="presOf" srcId="{E0F29EA5-049D-44E4-A656-A01C34E1AEA0}" destId="{C7E5C649-B9B9-4CBE-B2C9-F94BEECA20B1}" srcOrd="0" destOrd="0" presId="urn:microsoft.com/office/officeart/2005/8/layout/chevron2"/>
    <dgm:cxn modelId="{1DB829B7-120C-4956-A1CF-03FAF313D616}" type="presOf" srcId="{A6E8430B-B527-4DEC-9D74-0F02DC4EC0D8}" destId="{13A48A02-0F63-466B-8137-3C66BEA44588}" srcOrd="0" destOrd="1" presId="urn:microsoft.com/office/officeart/2005/8/layout/chevron2"/>
    <dgm:cxn modelId="{4FF45FBB-68DE-4EF1-9BAC-1A47E16C0F23}" type="presOf" srcId="{1F5FEE08-890F-4818-B6C5-042B1DA07B5C}" destId="{A739A66C-9002-44FA-B34C-2C2F94060E3F}" srcOrd="0" destOrd="0" presId="urn:microsoft.com/office/officeart/2005/8/layout/chevron2"/>
    <dgm:cxn modelId="{515A8DD9-EA56-485B-A652-2CAA6FCD3667}" type="presOf" srcId="{7230A889-E3A7-481B-AFEF-C888236699F4}" destId="{13A48A02-0F63-466B-8137-3C66BEA44588}" srcOrd="0" destOrd="2" presId="urn:microsoft.com/office/officeart/2005/8/layout/chevron2"/>
    <dgm:cxn modelId="{27154FDF-FA74-4480-B012-480AF70CD265}" srcId="{473BF4C8-877C-40FE-B332-33E5ED97549B}" destId="{6B9C1FBA-AD9D-4EE2-ACE0-ACB12F42A22D}" srcOrd="0" destOrd="0" parTransId="{3E4A7B32-475C-4485-8480-CE9A55AAFE76}" sibTransId="{30608ECE-45A2-4C01-AA64-D0634C1FF658}"/>
    <dgm:cxn modelId="{B6F2AFE5-CF05-41E5-87F9-B0003344BAC7}" srcId="{1F5FEE08-890F-4818-B6C5-042B1DA07B5C}" destId="{86825459-BA1C-4B74-ADA8-5E696EC64AA2}" srcOrd="2" destOrd="0" parTransId="{D4E8CCB0-F779-4ABC-94B9-C5ECDCC5180B}" sibTransId="{5883BE3A-89AE-4BA6-9EA8-E6DEEA740C15}"/>
    <dgm:cxn modelId="{D0D686FA-0926-470E-9043-9E383A65F39F}" srcId="{2E159BF7-6CEA-4743-8310-39B1AC6FE431}" destId="{473BF4C8-877C-40FE-B332-33E5ED97549B}" srcOrd="0" destOrd="0" parTransId="{03E93655-B2FA-465F-857B-BF2C8EB84359}" sibTransId="{B5870074-1189-4CC6-9092-DDFAFFC89F5E}"/>
    <dgm:cxn modelId="{476181FD-E72C-4918-85AB-6808C990058F}" srcId="{2E159BF7-6CEA-4743-8310-39B1AC6FE431}" destId="{1F5FEE08-890F-4818-B6C5-042B1DA07B5C}" srcOrd="1" destOrd="0" parTransId="{F16979CB-1163-46CE-A371-FE2AD7520265}" sibTransId="{A665B2EB-BC8C-4F45-A922-6FBB25858ED5}"/>
    <dgm:cxn modelId="{51070D15-7223-4585-939F-34926AA18698}" type="presParOf" srcId="{2D7AF1EF-D977-4A38-8ACB-20835A50FFF9}" destId="{A5C308FA-4C4E-4F07-A576-466803BFC7BD}" srcOrd="0" destOrd="0" presId="urn:microsoft.com/office/officeart/2005/8/layout/chevron2"/>
    <dgm:cxn modelId="{EEB5AFF1-D4A1-46BA-AB62-C96A65782BDD}" type="presParOf" srcId="{A5C308FA-4C4E-4F07-A576-466803BFC7BD}" destId="{F583DC18-5413-47F6-A4B1-376EB3ABAC40}" srcOrd="0" destOrd="0" presId="urn:microsoft.com/office/officeart/2005/8/layout/chevron2"/>
    <dgm:cxn modelId="{FDB5EF7B-D517-48CE-8484-0ACB5BA71D43}" type="presParOf" srcId="{A5C308FA-4C4E-4F07-A576-466803BFC7BD}" destId="{13A48A02-0F63-466B-8137-3C66BEA44588}" srcOrd="1" destOrd="0" presId="urn:microsoft.com/office/officeart/2005/8/layout/chevron2"/>
    <dgm:cxn modelId="{7D2BB30E-0A6B-4F39-95B1-5805BAFA21EA}" type="presParOf" srcId="{2D7AF1EF-D977-4A38-8ACB-20835A50FFF9}" destId="{A40333F9-11E3-4737-9D20-0C6E2C89886F}" srcOrd="1" destOrd="0" presId="urn:microsoft.com/office/officeart/2005/8/layout/chevron2"/>
    <dgm:cxn modelId="{9B585F8C-8236-4E07-901B-26F31F6AA55F}" type="presParOf" srcId="{2D7AF1EF-D977-4A38-8ACB-20835A50FFF9}" destId="{76754A77-7604-4A9D-84AC-851DCFFD03E5}" srcOrd="2" destOrd="0" presId="urn:microsoft.com/office/officeart/2005/8/layout/chevron2"/>
    <dgm:cxn modelId="{B60BC8E1-FD25-45AD-8F4C-35389AAFA49D}" type="presParOf" srcId="{76754A77-7604-4A9D-84AC-851DCFFD03E5}" destId="{A739A66C-9002-44FA-B34C-2C2F94060E3F}" srcOrd="0" destOrd="0" presId="urn:microsoft.com/office/officeart/2005/8/layout/chevron2"/>
    <dgm:cxn modelId="{CCE34481-039D-492F-964E-5B6EF6A08C5C}" type="presParOf" srcId="{76754A77-7604-4A9D-84AC-851DCFFD03E5}" destId="{C7E5C649-B9B9-4CBE-B2C9-F94BEECA20B1}" srcOrd="1" destOrd="0" presId="urn:microsoft.com/office/officeart/2005/8/layout/chevron2"/>
    <dgm:cxn modelId="{5347B753-ACAC-4E11-89B7-97DA88006434}" type="presParOf" srcId="{2D7AF1EF-D977-4A38-8ACB-20835A50FFF9}" destId="{C2767EA5-7D76-4BA3-9223-D8FBAD548B72}" srcOrd="3" destOrd="0" presId="urn:microsoft.com/office/officeart/2005/8/layout/chevron2"/>
    <dgm:cxn modelId="{C5E6956C-1791-4585-B67C-729F9764BBEC}" type="presParOf" srcId="{2D7AF1EF-D977-4A38-8ACB-20835A50FFF9}" destId="{6B6522A8-A1A4-43E6-BA4D-DB6E7B14A760}" srcOrd="4" destOrd="0" presId="urn:microsoft.com/office/officeart/2005/8/layout/chevron2"/>
    <dgm:cxn modelId="{1D749552-A025-498A-B1F1-2072D3ECC807}" type="presParOf" srcId="{6B6522A8-A1A4-43E6-BA4D-DB6E7B14A760}" destId="{3F6A1CFC-34BE-48F4-98F2-B076110F4C13}" srcOrd="0" destOrd="0" presId="urn:microsoft.com/office/officeart/2005/8/layout/chevron2"/>
    <dgm:cxn modelId="{42959583-11BE-496A-B8F2-4BFD7C7446A9}" type="presParOf" srcId="{6B6522A8-A1A4-43E6-BA4D-DB6E7B14A760}" destId="{6585A388-3D36-4C25-BC84-097A33A6541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26B7D8-A68D-46CC-9C57-F7BA71731847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</dgm:pt>
    <dgm:pt modelId="{153A11FB-435B-418B-BBA5-E5C1B4104CBF}">
      <dgm:prSet phldrT="[Text]"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Inputs and services</a:t>
          </a:r>
        </a:p>
      </dgm:t>
    </dgm:pt>
    <dgm:pt modelId="{21933E2C-51E0-43FC-83AB-14000EC20841}" type="parTrans" cxnId="{5EEAF3BD-1CCC-4893-80D9-8D9F376B0DBF}">
      <dgm:prSet/>
      <dgm:spPr/>
      <dgm:t>
        <a:bodyPr/>
        <a:lstStyle/>
        <a:p>
          <a:endParaRPr lang="en-GB"/>
        </a:p>
      </dgm:t>
    </dgm:pt>
    <dgm:pt modelId="{77D02BC3-AE28-4335-8DC1-4A453F205563}" type="sibTrans" cxnId="{5EEAF3BD-1CCC-4893-80D9-8D9F376B0DBF}">
      <dgm:prSet/>
      <dgm:spPr/>
      <dgm:t>
        <a:bodyPr/>
        <a:lstStyle/>
        <a:p>
          <a:endParaRPr lang="en-GB"/>
        </a:p>
      </dgm:t>
    </dgm:pt>
    <dgm:pt modelId="{6641FBC0-E9DB-4B89-B460-6B1F867F258E}">
      <dgm:prSet phldrT="[Text]"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Production</a:t>
          </a:r>
        </a:p>
      </dgm:t>
    </dgm:pt>
    <dgm:pt modelId="{CFD706C7-D007-486C-8ED6-99F0DE598ADF}" type="parTrans" cxnId="{4E7B69E9-E17B-4A8C-89C0-17BE7A90E2CA}">
      <dgm:prSet/>
      <dgm:spPr/>
      <dgm:t>
        <a:bodyPr/>
        <a:lstStyle/>
        <a:p>
          <a:endParaRPr lang="en-GB"/>
        </a:p>
      </dgm:t>
    </dgm:pt>
    <dgm:pt modelId="{4DE0C279-0A5C-4ABB-A065-30F4CD87209F}" type="sibTrans" cxnId="{4E7B69E9-E17B-4A8C-89C0-17BE7A90E2CA}">
      <dgm:prSet/>
      <dgm:spPr/>
      <dgm:t>
        <a:bodyPr/>
        <a:lstStyle/>
        <a:p>
          <a:endParaRPr lang="en-GB"/>
        </a:p>
      </dgm:t>
    </dgm:pt>
    <dgm:pt modelId="{D8B4389D-5E19-44E4-9335-8FE6B0D0DEEA}">
      <dgm:prSet phldrT="[Text]"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Consumption</a:t>
          </a:r>
        </a:p>
      </dgm:t>
    </dgm:pt>
    <dgm:pt modelId="{0F58A846-8D9E-4462-B7D0-6FD59EC1952D}" type="parTrans" cxnId="{90CDA1A3-6831-4E8D-9799-0257DC59D443}">
      <dgm:prSet/>
      <dgm:spPr/>
      <dgm:t>
        <a:bodyPr/>
        <a:lstStyle/>
        <a:p>
          <a:endParaRPr lang="en-GB"/>
        </a:p>
      </dgm:t>
    </dgm:pt>
    <dgm:pt modelId="{699DB6C4-8675-4F50-BFC5-E5699F2AF0C6}" type="sibTrans" cxnId="{90CDA1A3-6831-4E8D-9799-0257DC59D443}">
      <dgm:prSet/>
      <dgm:spPr/>
      <dgm:t>
        <a:bodyPr/>
        <a:lstStyle/>
        <a:p>
          <a:endParaRPr lang="en-GB"/>
        </a:p>
      </dgm:t>
    </dgm:pt>
    <dgm:pt modelId="{5F1031D8-C9E4-4660-8B4A-E1DF5C00B9B1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Marketing</a:t>
          </a:r>
        </a:p>
      </dgm:t>
    </dgm:pt>
    <dgm:pt modelId="{C6C6389F-72C1-4598-ADA3-4033532416E4}" type="parTrans" cxnId="{4A1C07CE-CD42-43A7-8571-180BD7917058}">
      <dgm:prSet/>
      <dgm:spPr/>
      <dgm:t>
        <a:bodyPr/>
        <a:lstStyle/>
        <a:p>
          <a:endParaRPr lang="en-GB"/>
        </a:p>
      </dgm:t>
    </dgm:pt>
    <dgm:pt modelId="{216393F2-B8F2-435D-ADE7-389A345409B7}" type="sibTrans" cxnId="{4A1C07CE-CD42-43A7-8571-180BD7917058}">
      <dgm:prSet/>
      <dgm:spPr/>
      <dgm:t>
        <a:bodyPr/>
        <a:lstStyle/>
        <a:p>
          <a:endParaRPr lang="en-GB"/>
        </a:p>
      </dgm:t>
    </dgm:pt>
    <dgm:pt modelId="{DDF7DC70-0DFC-4AC9-83D6-1BBE4402AFF0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Processing</a:t>
          </a:r>
        </a:p>
      </dgm:t>
    </dgm:pt>
    <dgm:pt modelId="{1532BD13-622D-49CA-B9C8-10A63611BBCC}" type="parTrans" cxnId="{6502BC0D-8496-4BE5-AB6A-88B629BF30FB}">
      <dgm:prSet/>
      <dgm:spPr/>
      <dgm:t>
        <a:bodyPr/>
        <a:lstStyle/>
        <a:p>
          <a:endParaRPr lang="en-GB"/>
        </a:p>
      </dgm:t>
    </dgm:pt>
    <dgm:pt modelId="{27C56AD2-C32B-46B6-AB71-BF4DE3FD1C47}" type="sibTrans" cxnId="{6502BC0D-8496-4BE5-AB6A-88B629BF30FB}">
      <dgm:prSet/>
      <dgm:spPr/>
      <dgm:t>
        <a:bodyPr/>
        <a:lstStyle/>
        <a:p>
          <a:endParaRPr lang="en-GB"/>
        </a:p>
      </dgm:t>
    </dgm:pt>
    <dgm:pt modelId="{99BC4239-0B9F-4116-AD3A-F60A1D5CD479}">
      <dgm:prSet custT="1"/>
      <dgm:spPr/>
      <dgm:t>
        <a:bodyPr/>
        <a:lstStyle/>
        <a:p>
          <a:r>
            <a:rPr lang="en-GB" sz="1600" b="1">
              <a:solidFill>
                <a:schemeClr val="tx1"/>
              </a:solidFill>
            </a:rPr>
            <a:t>Wholesale/</a:t>
          </a:r>
        </a:p>
        <a:p>
          <a:r>
            <a:rPr lang="en-GB" sz="1600" b="1">
              <a:solidFill>
                <a:schemeClr val="tx1"/>
              </a:solidFill>
            </a:rPr>
            <a:t>retail</a:t>
          </a:r>
        </a:p>
      </dgm:t>
    </dgm:pt>
    <dgm:pt modelId="{A0DEFF00-22D0-49EE-845C-103B3DC9A498}" type="parTrans" cxnId="{59ABE001-9FFB-4630-9C87-E8BC147EBB5C}">
      <dgm:prSet/>
      <dgm:spPr/>
      <dgm:t>
        <a:bodyPr/>
        <a:lstStyle/>
        <a:p>
          <a:endParaRPr lang="en-GB"/>
        </a:p>
      </dgm:t>
    </dgm:pt>
    <dgm:pt modelId="{41799A67-CDB2-4783-B047-DCF5887C9878}" type="sibTrans" cxnId="{59ABE001-9FFB-4630-9C87-E8BC147EBB5C}">
      <dgm:prSet/>
      <dgm:spPr/>
      <dgm:t>
        <a:bodyPr/>
        <a:lstStyle/>
        <a:p>
          <a:endParaRPr lang="en-GB"/>
        </a:p>
      </dgm:t>
    </dgm:pt>
    <dgm:pt modelId="{7426B9E8-A22A-42DF-B0C2-2113D9A21146}" type="pres">
      <dgm:prSet presAssocID="{4326B7D8-A68D-46CC-9C57-F7BA71731847}" presName="Name0" presStyleCnt="0">
        <dgm:presLayoutVars>
          <dgm:dir/>
          <dgm:resizeHandles val="exact"/>
        </dgm:presLayoutVars>
      </dgm:prSet>
      <dgm:spPr/>
    </dgm:pt>
    <dgm:pt modelId="{BE461A7C-3EB5-4ADA-AFB8-21A44AB06DEA}" type="pres">
      <dgm:prSet presAssocID="{153A11FB-435B-418B-BBA5-E5C1B4104CBF}" presName="parTxOnly" presStyleLbl="node1" presStyleIdx="0" presStyleCnt="6" custScaleX="132177" custScaleY="90432">
        <dgm:presLayoutVars>
          <dgm:bulletEnabled val="1"/>
        </dgm:presLayoutVars>
      </dgm:prSet>
      <dgm:spPr/>
    </dgm:pt>
    <dgm:pt modelId="{77725A1B-2C06-46C1-9786-5C8FBA2C2185}" type="pres">
      <dgm:prSet presAssocID="{77D02BC3-AE28-4335-8DC1-4A453F205563}" presName="parSpace" presStyleCnt="0"/>
      <dgm:spPr/>
    </dgm:pt>
    <dgm:pt modelId="{52188539-163E-4DBA-97BB-C0AC98D59173}" type="pres">
      <dgm:prSet presAssocID="{6641FBC0-E9DB-4B89-B460-6B1F867F258E}" presName="parTxOnly" presStyleLbl="node1" presStyleIdx="1" presStyleCnt="6">
        <dgm:presLayoutVars>
          <dgm:bulletEnabled val="1"/>
        </dgm:presLayoutVars>
      </dgm:prSet>
      <dgm:spPr/>
    </dgm:pt>
    <dgm:pt modelId="{2F9ED7B3-70EE-477A-9DA1-B3CD1D963A27}" type="pres">
      <dgm:prSet presAssocID="{4DE0C279-0A5C-4ABB-A065-30F4CD87209F}" presName="parSpace" presStyleCnt="0"/>
      <dgm:spPr/>
    </dgm:pt>
    <dgm:pt modelId="{74B59200-A45D-4D80-B8EA-02E6357BB800}" type="pres">
      <dgm:prSet presAssocID="{5F1031D8-C9E4-4660-8B4A-E1DF5C00B9B1}" presName="parTxOnly" presStyleLbl="node1" presStyleIdx="2" presStyleCnt="6">
        <dgm:presLayoutVars>
          <dgm:bulletEnabled val="1"/>
        </dgm:presLayoutVars>
      </dgm:prSet>
      <dgm:spPr/>
    </dgm:pt>
    <dgm:pt modelId="{18EBC615-9AF5-4CB8-AA9D-63E15D85D2D3}" type="pres">
      <dgm:prSet presAssocID="{216393F2-B8F2-435D-ADE7-389A345409B7}" presName="parSpace" presStyleCnt="0"/>
      <dgm:spPr/>
    </dgm:pt>
    <dgm:pt modelId="{FE9275FA-3E8E-4017-8F30-A74056639EA7}" type="pres">
      <dgm:prSet presAssocID="{DDF7DC70-0DFC-4AC9-83D6-1BBE4402AFF0}" presName="parTxOnly" presStyleLbl="node1" presStyleIdx="3" presStyleCnt="6">
        <dgm:presLayoutVars>
          <dgm:bulletEnabled val="1"/>
        </dgm:presLayoutVars>
      </dgm:prSet>
      <dgm:spPr/>
    </dgm:pt>
    <dgm:pt modelId="{733295CA-29DA-4B30-8D80-792195F626BD}" type="pres">
      <dgm:prSet presAssocID="{27C56AD2-C32B-46B6-AB71-BF4DE3FD1C47}" presName="parSpace" presStyleCnt="0"/>
      <dgm:spPr/>
    </dgm:pt>
    <dgm:pt modelId="{D5380CB7-C267-48D7-9A17-C971959309D2}" type="pres">
      <dgm:prSet presAssocID="{99BC4239-0B9F-4116-AD3A-F60A1D5CD479}" presName="parTxOnly" presStyleLbl="node1" presStyleIdx="4" presStyleCnt="6">
        <dgm:presLayoutVars>
          <dgm:bulletEnabled val="1"/>
        </dgm:presLayoutVars>
      </dgm:prSet>
      <dgm:spPr/>
    </dgm:pt>
    <dgm:pt modelId="{A839052D-399E-41FB-A97A-BA449A0B8908}" type="pres">
      <dgm:prSet presAssocID="{41799A67-CDB2-4783-B047-DCF5887C9878}" presName="parSpace" presStyleCnt="0"/>
      <dgm:spPr/>
    </dgm:pt>
    <dgm:pt modelId="{B7EDF706-BA66-4989-8C54-AB7DB91F857C}" type="pres">
      <dgm:prSet presAssocID="{D8B4389D-5E19-44E4-9335-8FE6B0D0DEEA}" presName="parTxOnly" presStyleLbl="node1" presStyleIdx="5" presStyleCnt="6">
        <dgm:presLayoutVars>
          <dgm:bulletEnabled val="1"/>
        </dgm:presLayoutVars>
      </dgm:prSet>
      <dgm:spPr/>
    </dgm:pt>
  </dgm:ptLst>
  <dgm:cxnLst>
    <dgm:cxn modelId="{59ABE001-9FFB-4630-9C87-E8BC147EBB5C}" srcId="{4326B7D8-A68D-46CC-9C57-F7BA71731847}" destId="{99BC4239-0B9F-4116-AD3A-F60A1D5CD479}" srcOrd="4" destOrd="0" parTransId="{A0DEFF00-22D0-49EE-845C-103B3DC9A498}" sibTransId="{41799A67-CDB2-4783-B047-DCF5887C9878}"/>
    <dgm:cxn modelId="{6502BC0D-8496-4BE5-AB6A-88B629BF30FB}" srcId="{4326B7D8-A68D-46CC-9C57-F7BA71731847}" destId="{DDF7DC70-0DFC-4AC9-83D6-1BBE4402AFF0}" srcOrd="3" destOrd="0" parTransId="{1532BD13-622D-49CA-B9C8-10A63611BBCC}" sibTransId="{27C56AD2-C32B-46B6-AB71-BF4DE3FD1C47}"/>
    <dgm:cxn modelId="{DF0B5915-1622-465F-9DFC-86F8507C5371}" type="presOf" srcId="{99BC4239-0B9F-4116-AD3A-F60A1D5CD479}" destId="{D5380CB7-C267-48D7-9A17-C971959309D2}" srcOrd="0" destOrd="0" presId="urn:microsoft.com/office/officeart/2005/8/layout/hChevron3"/>
    <dgm:cxn modelId="{9EBCD41D-AFF0-49BC-99E8-583C593ADAD0}" type="presOf" srcId="{5F1031D8-C9E4-4660-8B4A-E1DF5C00B9B1}" destId="{74B59200-A45D-4D80-B8EA-02E6357BB800}" srcOrd="0" destOrd="0" presId="urn:microsoft.com/office/officeart/2005/8/layout/hChevron3"/>
    <dgm:cxn modelId="{99577D20-926D-424F-85FF-85D1A4F3024D}" type="presOf" srcId="{153A11FB-435B-418B-BBA5-E5C1B4104CBF}" destId="{BE461A7C-3EB5-4ADA-AFB8-21A44AB06DEA}" srcOrd="0" destOrd="0" presId="urn:microsoft.com/office/officeart/2005/8/layout/hChevron3"/>
    <dgm:cxn modelId="{9F8B5946-0E33-43CC-B6AA-06D7072CABF1}" type="presOf" srcId="{D8B4389D-5E19-44E4-9335-8FE6B0D0DEEA}" destId="{B7EDF706-BA66-4989-8C54-AB7DB91F857C}" srcOrd="0" destOrd="0" presId="urn:microsoft.com/office/officeart/2005/8/layout/hChevron3"/>
    <dgm:cxn modelId="{F7D1896C-FCCA-4288-B9D2-76426719B142}" type="presOf" srcId="{DDF7DC70-0DFC-4AC9-83D6-1BBE4402AFF0}" destId="{FE9275FA-3E8E-4017-8F30-A74056639EA7}" srcOrd="0" destOrd="0" presId="urn:microsoft.com/office/officeart/2005/8/layout/hChevron3"/>
    <dgm:cxn modelId="{720CFF55-41F2-404A-8EDE-68D3A6AE032E}" type="presOf" srcId="{6641FBC0-E9DB-4B89-B460-6B1F867F258E}" destId="{52188539-163E-4DBA-97BB-C0AC98D59173}" srcOrd="0" destOrd="0" presId="urn:microsoft.com/office/officeart/2005/8/layout/hChevron3"/>
    <dgm:cxn modelId="{396DB059-850D-4E71-BE32-28712D405BA1}" type="presOf" srcId="{4326B7D8-A68D-46CC-9C57-F7BA71731847}" destId="{7426B9E8-A22A-42DF-B0C2-2113D9A21146}" srcOrd="0" destOrd="0" presId="urn:microsoft.com/office/officeart/2005/8/layout/hChevron3"/>
    <dgm:cxn modelId="{90CDA1A3-6831-4E8D-9799-0257DC59D443}" srcId="{4326B7D8-A68D-46CC-9C57-F7BA71731847}" destId="{D8B4389D-5E19-44E4-9335-8FE6B0D0DEEA}" srcOrd="5" destOrd="0" parTransId="{0F58A846-8D9E-4462-B7D0-6FD59EC1952D}" sibTransId="{699DB6C4-8675-4F50-BFC5-E5699F2AF0C6}"/>
    <dgm:cxn modelId="{5EEAF3BD-1CCC-4893-80D9-8D9F376B0DBF}" srcId="{4326B7D8-A68D-46CC-9C57-F7BA71731847}" destId="{153A11FB-435B-418B-BBA5-E5C1B4104CBF}" srcOrd="0" destOrd="0" parTransId="{21933E2C-51E0-43FC-83AB-14000EC20841}" sibTransId="{77D02BC3-AE28-4335-8DC1-4A453F205563}"/>
    <dgm:cxn modelId="{4A1C07CE-CD42-43A7-8571-180BD7917058}" srcId="{4326B7D8-A68D-46CC-9C57-F7BA71731847}" destId="{5F1031D8-C9E4-4660-8B4A-E1DF5C00B9B1}" srcOrd="2" destOrd="0" parTransId="{C6C6389F-72C1-4598-ADA3-4033532416E4}" sibTransId="{216393F2-B8F2-435D-ADE7-389A345409B7}"/>
    <dgm:cxn modelId="{4E7B69E9-E17B-4A8C-89C0-17BE7A90E2CA}" srcId="{4326B7D8-A68D-46CC-9C57-F7BA71731847}" destId="{6641FBC0-E9DB-4B89-B460-6B1F867F258E}" srcOrd="1" destOrd="0" parTransId="{CFD706C7-D007-486C-8ED6-99F0DE598ADF}" sibTransId="{4DE0C279-0A5C-4ABB-A065-30F4CD87209F}"/>
    <dgm:cxn modelId="{A053D572-F9FA-4D51-82A6-D1DD4B38E3C8}" type="presParOf" srcId="{7426B9E8-A22A-42DF-B0C2-2113D9A21146}" destId="{BE461A7C-3EB5-4ADA-AFB8-21A44AB06DEA}" srcOrd="0" destOrd="0" presId="urn:microsoft.com/office/officeart/2005/8/layout/hChevron3"/>
    <dgm:cxn modelId="{4C6DB10B-79B5-4B70-A613-9F257298EBE5}" type="presParOf" srcId="{7426B9E8-A22A-42DF-B0C2-2113D9A21146}" destId="{77725A1B-2C06-46C1-9786-5C8FBA2C2185}" srcOrd="1" destOrd="0" presId="urn:microsoft.com/office/officeart/2005/8/layout/hChevron3"/>
    <dgm:cxn modelId="{19A3CF5C-A3E3-44AC-B436-64E1760FD0BB}" type="presParOf" srcId="{7426B9E8-A22A-42DF-B0C2-2113D9A21146}" destId="{52188539-163E-4DBA-97BB-C0AC98D59173}" srcOrd="2" destOrd="0" presId="urn:microsoft.com/office/officeart/2005/8/layout/hChevron3"/>
    <dgm:cxn modelId="{3058E73F-2F39-4FB6-903D-DEE53B2F75FC}" type="presParOf" srcId="{7426B9E8-A22A-42DF-B0C2-2113D9A21146}" destId="{2F9ED7B3-70EE-477A-9DA1-B3CD1D963A27}" srcOrd="3" destOrd="0" presId="urn:microsoft.com/office/officeart/2005/8/layout/hChevron3"/>
    <dgm:cxn modelId="{61D6582D-E808-43C4-926B-687B2AE20B7B}" type="presParOf" srcId="{7426B9E8-A22A-42DF-B0C2-2113D9A21146}" destId="{74B59200-A45D-4D80-B8EA-02E6357BB800}" srcOrd="4" destOrd="0" presId="urn:microsoft.com/office/officeart/2005/8/layout/hChevron3"/>
    <dgm:cxn modelId="{C925E606-3567-4051-A384-46A38D6086E6}" type="presParOf" srcId="{7426B9E8-A22A-42DF-B0C2-2113D9A21146}" destId="{18EBC615-9AF5-4CB8-AA9D-63E15D85D2D3}" srcOrd="5" destOrd="0" presId="urn:microsoft.com/office/officeart/2005/8/layout/hChevron3"/>
    <dgm:cxn modelId="{9E0CA070-4A75-4584-BB47-8184CCDA0948}" type="presParOf" srcId="{7426B9E8-A22A-42DF-B0C2-2113D9A21146}" destId="{FE9275FA-3E8E-4017-8F30-A74056639EA7}" srcOrd="6" destOrd="0" presId="urn:microsoft.com/office/officeart/2005/8/layout/hChevron3"/>
    <dgm:cxn modelId="{CDE7FE47-F7A4-45FD-B3D7-6D1E791A5AC9}" type="presParOf" srcId="{7426B9E8-A22A-42DF-B0C2-2113D9A21146}" destId="{733295CA-29DA-4B30-8D80-792195F626BD}" srcOrd="7" destOrd="0" presId="urn:microsoft.com/office/officeart/2005/8/layout/hChevron3"/>
    <dgm:cxn modelId="{2C61BC03-BBAB-4E07-896C-A1D0A51170C2}" type="presParOf" srcId="{7426B9E8-A22A-42DF-B0C2-2113D9A21146}" destId="{D5380CB7-C267-48D7-9A17-C971959309D2}" srcOrd="8" destOrd="0" presId="urn:microsoft.com/office/officeart/2005/8/layout/hChevron3"/>
    <dgm:cxn modelId="{588D824E-C6E9-4095-AACA-264CA4F568C5}" type="presParOf" srcId="{7426B9E8-A22A-42DF-B0C2-2113D9A21146}" destId="{A839052D-399E-41FB-A97A-BA449A0B8908}" srcOrd="9" destOrd="0" presId="urn:microsoft.com/office/officeart/2005/8/layout/hChevron3"/>
    <dgm:cxn modelId="{3434B7ED-DFF9-4837-85FF-419D117329A3}" type="presParOf" srcId="{7426B9E8-A22A-42DF-B0C2-2113D9A21146}" destId="{B7EDF706-BA66-4989-8C54-AB7DB91F857C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159BF7-6CEA-4743-8310-39B1AC6FE43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73BF4C8-877C-40FE-B332-33E5ED97549B}">
      <dgm:prSet phldrT="[Text]" custT="1"/>
      <dgm:spPr>
        <a:solidFill>
          <a:srgbClr val="C00000"/>
        </a:solidFill>
        <a:ln>
          <a:solidFill>
            <a:schemeClr val="tx1"/>
          </a:solidFill>
        </a:ln>
      </dgm:spPr>
      <dgm:t>
        <a:bodyPr/>
        <a:lstStyle/>
        <a:p>
          <a:endParaRPr lang="en-GB" sz="1800" b="1" dirty="0"/>
        </a:p>
        <a:p>
          <a:r>
            <a:rPr lang="en-GB" sz="1800" b="1" dirty="0"/>
            <a:t>Agriculture sector </a:t>
          </a:r>
        </a:p>
      </dgm:t>
    </dgm:pt>
    <dgm:pt modelId="{03E93655-B2FA-465F-857B-BF2C8EB84359}" type="parTrans" cxnId="{D0D686FA-0926-470E-9043-9E383A65F39F}">
      <dgm:prSet/>
      <dgm:spPr/>
      <dgm:t>
        <a:bodyPr/>
        <a:lstStyle/>
        <a:p>
          <a:endParaRPr lang="en-GB"/>
        </a:p>
      </dgm:t>
    </dgm:pt>
    <dgm:pt modelId="{B5870074-1189-4CC6-9092-DDFAFFC89F5E}" type="sibTrans" cxnId="{D0D686FA-0926-470E-9043-9E383A65F39F}">
      <dgm:prSet/>
      <dgm:spPr/>
      <dgm:t>
        <a:bodyPr/>
        <a:lstStyle/>
        <a:p>
          <a:endParaRPr lang="en-GB"/>
        </a:p>
      </dgm:t>
    </dgm:pt>
    <dgm:pt modelId="{6B9C1FBA-AD9D-4EE2-ACE0-ACB12F42A22D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GB" sz="2200" dirty="0"/>
            <a:t>Contribution to GDP – 29 % in 2018 (TNBS, 2018)</a:t>
          </a:r>
        </a:p>
      </dgm:t>
    </dgm:pt>
    <dgm:pt modelId="{3E4A7B32-475C-4485-8480-CE9A55AAFE76}" type="parTrans" cxnId="{27154FDF-FA74-4480-B012-480AF70CD265}">
      <dgm:prSet/>
      <dgm:spPr/>
      <dgm:t>
        <a:bodyPr/>
        <a:lstStyle/>
        <a:p>
          <a:endParaRPr lang="en-GB"/>
        </a:p>
      </dgm:t>
    </dgm:pt>
    <dgm:pt modelId="{30608ECE-45A2-4C01-AA64-D0634C1FF658}" type="sibTrans" cxnId="{27154FDF-FA74-4480-B012-480AF70CD265}">
      <dgm:prSet/>
      <dgm:spPr/>
      <dgm:t>
        <a:bodyPr/>
        <a:lstStyle/>
        <a:p>
          <a:endParaRPr lang="en-GB"/>
        </a:p>
      </dgm:t>
    </dgm:pt>
    <dgm:pt modelId="{1F5FEE08-890F-4818-B6C5-042B1DA07B5C}">
      <dgm:prSet phldrT="[Text]" custT="1"/>
      <dgm:spPr>
        <a:solidFill>
          <a:srgbClr val="C00000"/>
        </a:solidFill>
        <a:ln>
          <a:solidFill>
            <a:schemeClr val="tx1"/>
          </a:solidFill>
        </a:ln>
      </dgm:spPr>
      <dgm:t>
        <a:bodyPr/>
        <a:lstStyle/>
        <a:p>
          <a:endParaRPr lang="en-GB" sz="1800" b="1" dirty="0"/>
        </a:p>
        <a:p>
          <a:r>
            <a:rPr lang="en-GB" sz="1800" b="1" dirty="0"/>
            <a:t>Livestock sector</a:t>
          </a:r>
        </a:p>
      </dgm:t>
    </dgm:pt>
    <dgm:pt modelId="{F16979CB-1163-46CE-A371-FE2AD7520265}" type="parTrans" cxnId="{476181FD-E72C-4918-85AB-6808C990058F}">
      <dgm:prSet/>
      <dgm:spPr/>
      <dgm:t>
        <a:bodyPr/>
        <a:lstStyle/>
        <a:p>
          <a:endParaRPr lang="en-GB"/>
        </a:p>
      </dgm:t>
    </dgm:pt>
    <dgm:pt modelId="{A665B2EB-BC8C-4F45-A922-6FBB25858ED5}" type="sibTrans" cxnId="{476181FD-E72C-4918-85AB-6808C990058F}">
      <dgm:prSet/>
      <dgm:spPr/>
      <dgm:t>
        <a:bodyPr/>
        <a:lstStyle/>
        <a:p>
          <a:endParaRPr lang="en-GB"/>
        </a:p>
      </dgm:t>
    </dgm:pt>
    <dgm:pt modelId="{E0F29EA5-049D-44E4-A656-A01C34E1AEA0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GB" sz="2200" dirty="0"/>
            <a:t>3rd largest livestock population on the African continent comprising 25 million cattle, 16.7 million goats, 8 million sheep, 2.4 million pigs, and 36 million chickens (MOLFD, 2015) </a:t>
          </a:r>
        </a:p>
      </dgm:t>
    </dgm:pt>
    <dgm:pt modelId="{ACF327FE-E60A-49D0-9855-436E6FED0B06}" type="parTrans" cxnId="{7A39C2AB-EAA0-49C2-A13A-157D83058849}">
      <dgm:prSet/>
      <dgm:spPr/>
      <dgm:t>
        <a:bodyPr/>
        <a:lstStyle/>
        <a:p>
          <a:endParaRPr lang="en-GB"/>
        </a:p>
      </dgm:t>
    </dgm:pt>
    <dgm:pt modelId="{3E7BF53A-C1E9-4A23-BF66-DB45E56E2AB1}" type="sibTrans" cxnId="{7A39C2AB-EAA0-49C2-A13A-157D83058849}">
      <dgm:prSet/>
      <dgm:spPr/>
      <dgm:t>
        <a:bodyPr/>
        <a:lstStyle/>
        <a:p>
          <a:endParaRPr lang="en-GB"/>
        </a:p>
      </dgm:t>
    </dgm:pt>
    <dgm:pt modelId="{05ED5578-BF80-4965-8B5E-3DCE294F26DE}">
      <dgm:prSet phldrT="[Text]" custT="1"/>
      <dgm:spPr>
        <a:solidFill>
          <a:srgbClr val="C00000"/>
        </a:solidFill>
        <a:ln>
          <a:solidFill>
            <a:schemeClr val="tx1"/>
          </a:solidFill>
        </a:ln>
      </dgm:spPr>
      <dgm:t>
        <a:bodyPr/>
        <a:lstStyle/>
        <a:p>
          <a:endParaRPr lang="en-GB" sz="1800" b="1" dirty="0"/>
        </a:p>
        <a:p>
          <a:r>
            <a:rPr lang="en-GB" sz="1800" b="1" dirty="0"/>
            <a:t>Poultry </a:t>
          </a:r>
        </a:p>
        <a:p>
          <a:r>
            <a:rPr lang="en-GB" sz="1800" b="1" dirty="0"/>
            <a:t>sector</a:t>
          </a:r>
        </a:p>
      </dgm:t>
    </dgm:pt>
    <dgm:pt modelId="{557E2F09-8A4F-4B4C-B917-95651AB1FF1B}" type="parTrans" cxnId="{C6541D03-B1D0-4F13-8AB3-B3B4E4D3B459}">
      <dgm:prSet/>
      <dgm:spPr/>
      <dgm:t>
        <a:bodyPr/>
        <a:lstStyle/>
        <a:p>
          <a:endParaRPr lang="en-GB"/>
        </a:p>
      </dgm:t>
    </dgm:pt>
    <dgm:pt modelId="{11BD9B8A-25E8-4EB6-9B34-5D758FBFDF0B}" type="sibTrans" cxnId="{C6541D03-B1D0-4F13-8AB3-B3B4E4D3B459}">
      <dgm:prSet/>
      <dgm:spPr/>
      <dgm:t>
        <a:bodyPr/>
        <a:lstStyle/>
        <a:p>
          <a:endParaRPr lang="en-GB"/>
        </a:p>
      </dgm:t>
    </dgm:pt>
    <dgm:pt modelId="{4EB46714-9A27-4DB4-9F93-362FE7B5143B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Wingdings" panose="05000000000000000000" pitchFamily="2" charset="2"/>
            <a:buChar char="§"/>
            <a:tabLst/>
            <a:defRPr/>
          </a:pPr>
          <a:r>
            <a:rPr lang="en-GB" sz="2200" dirty="0"/>
            <a:t> 66% of the population that keep </a:t>
          </a:r>
          <a:r>
            <a:rPr lang="en-GB" sz="2200"/>
            <a:t>livestock rear </a:t>
          </a:r>
          <a:r>
            <a:rPr lang="en-GB" sz="2200" dirty="0"/>
            <a:t>poultry (MOLFD, 2015)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Wingdings" panose="05000000000000000000" pitchFamily="2" charset="2"/>
            <a:buChar char="§"/>
            <a:tabLst/>
            <a:defRPr/>
          </a:pPr>
          <a:r>
            <a:rPr lang="en-GB" sz="2200" dirty="0"/>
            <a:t> Comprises commercial (broilers and layers) -  and traditional systems (indigenous and improved dual purpose breeds)</a:t>
          </a:r>
        </a:p>
      </dgm:t>
    </dgm:pt>
    <dgm:pt modelId="{DBE1C1E6-5316-4572-840C-8430EAE1EC9A}" type="parTrans" cxnId="{83A28E78-9739-4D55-982A-BC0C0704F760}">
      <dgm:prSet/>
      <dgm:spPr/>
      <dgm:t>
        <a:bodyPr/>
        <a:lstStyle/>
        <a:p>
          <a:endParaRPr lang="en-GB"/>
        </a:p>
      </dgm:t>
    </dgm:pt>
    <dgm:pt modelId="{9E505CA2-212C-40C5-BBCA-FCA250FCF37A}" type="sibTrans" cxnId="{83A28E78-9739-4D55-982A-BC0C0704F760}">
      <dgm:prSet/>
      <dgm:spPr/>
      <dgm:t>
        <a:bodyPr/>
        <a:lstStyle/>
        <a:p>
          <a:endParaRPr lang="en-GB"/>
        </a:p>
      </dgm:t>
    </dgm:pt>
    <dgm:pt modelId="{3DE167D0-F78E-493B-B530-F0C5E9B1AF24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GB" sz="2200" dirty="0"/>
            <a:t>Economy dependent on agriculture – export earnings, and employs about 65% of the work force</a:t>
          </a:r>
        </a:p>
      </dgm:t>
    </dgm:pt>
    <dgm:pt modelId="{1DABEC9A-CDA5-4791-8B53-DEEA7E8DD506}" type="parTrans" cxnId="{42C2D31B-6DE5-4568-B051-78585ED47D95}">
      <dgm:prSet/>
      <dgm:spPr/>
      <dgm:t>
        <a:bodyPr/>
        <a:lstStyle/>
        <a:p>
          <a:endParaRPr lang="en-GB"/>
        </a:p>
      </dgm:t>
    </dgm:pt>
    <dgm:pt modelId="{DA46395B-626E-4400-A80A-D947CC503792}" type="sibTrans" cxnId="{42C2D31B-6DE5-4568-B051-78585ED47D95}">
      <dgm:prSet/>
      <dgm:spPr/>
      <dgm:t>
        <a:bodyPr/>
        <a:lstStyle/>
        <a:p>
          <a:endParaRPr lang="en-GB"/>
        </a:p>
      </dgm:t>
    </dgm:pt>
    <dgm:pt modelId="{27E881C9-4680-4650-9253-D02821C1671A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GB" sz="2200" dirty="0"/>
            <a:t>Contribution to GDP – 7.4% of which 1.8% is attributed to poultry</a:t>
          </a:r>
        </a:p>
      </dgm:t>
    </dgm:pt>
    <dgm:pt modelId="{6F73A4D4-FD77-41EC-80C4-5553304AC9A8}" type="parTrans" cxnId="{2B157460-2DF8-4A77-8190-8173B07E7DC7}">
      <dgm:prSet/>
      <dgm:spPr/>
      <dgm:t>
        <a:bodyPr/>
        <a:lstStyle/>
        <a:p>
          <a:endParaRPr lang="en-GB"/>
        </a:p>
      </dgm:t>
    </dgm:pt>
    <dgm:pt modelId="{5E469C6E-AF62-4C86-B66E-BA72742ECF36}" type="sibTrans" cxnId="{2B157460-2DF8-4A77-8190-8173B07E7DC7}">
      <dgm:prSet/>
      <dgm:spPr/>
      <dgm:t>
        <a:bodyPr/>
        <a:lstStyle/>
        <a:p>
          <a:endParaRPr lang="en-GB"/>
        </a:p>
      </dgm:t>
    </dgm:pt>
    <dgm:pt modelId="{A05F3792-5B68-47D7-9A31-E1D24321D364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en-GB" sz="2200" dirty="0"/>
            <a:t>50% of households keep livestock (27Mn people)</a:t>
          </a:r>
        </a:p>
      </dgm:t>
    </dgm:pt>
    <dgm:pt modelId="{78F9E5F5-A7CB-4F4E-841E-EB50FF21236E}" type="parTrans" cxnId="{9AA81F58-CDB9-4E89-B891-79620C5F351A}">
      <dgm:prSet/>
      <dgm:spPr/>
      <dgm:t>
        <a:bodyPr/>
        <a:lstStyle/>
        <a:p>
          <a:endParaRPr lang="en-GB"/>
        </a:p>
      </dgm:t>
    </dgm:pt>
    <dgm:pt modelId="{FC513DA0-4EF1-41F8-A451-A4000629F6AE}" type="sibTrans" cxnId="{9AA81F58-CDB9-4E89-B891-79620C5F351A}">
      <dgm:prSet/>
      <dgm:spPr/>
      <dgm:t>
        <a:bodyPr/>
        <a:lstStyle/>
        <a:p>
          <a:endParaRPr lang="en-GB"/>
        </a:p>
      </dgm:t>
    </dgm:pt>
    <dgm:pt modelId="{967A9B50-10D4-4E78-85FD-05A698F9D949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Wingdings" panose="05000000000000000000" pitchFamily="2" charset="2"/>
            <a:buChar char="§"/>
            <a:tabLst/>
            <a:defRPr/>
          </a:pPr>
          <a:r>
            <a:rPr lang="en-GB" sz="2200" dirty="0"/>
            <a:t> Commercial systems – 7% of bird population; traditional indigenous systems – 93% of bird population</a:t>
          </a:r>
        </a:p>
      </dgm:t>
    </dgm:pt>
    <dgm:pt modelId="{A4E03755-E53F-4B59-933A-15F24B75EA5C}" type="parTrans" cxnId="{2A315AA6-305F-4A52-8D78-F7E9F58FCB35}">
      <dgm:prSet/>
      <dgm:spPr/>
      <dgm:t>
        <a:bodyPr/>
        <a:lstStyle/>
        <a:p>
          <a:endParaRPr lang="en-GB"/>
        </a:p>
      </dgm:t>
    </dgm:pt>
    <dgm:pt modelId="{32260629-E789-4792-83D4-3FC467FF6FD7}" type="sibTrans" cxnId="{2A315AA6-305F-4A52-8D78-F7E9F58FCB35}">
      <dgm:prSet/>
      <dgm:spPr/>
      <dgm:t>
        <a:bodyPr/>
        <a:lstStyle/>
        <a:p>
          <a:endParaRPr lang="en-GB"/>
        </a:p>
      </dgm:t>
    </dgm:pt>
    <dgm:pt modelId="{2D7AF1EF-D977-4A38-8ACB-20835A50FFF9}" type="pres">
      <dgm:prSet presAssocID="{2E159BF7-6CEA-4743-8310-39B1AC6FE431}" presName="linearFlow" presStyleCnt="0">
        <dgm:presLayoutVars>
          <dgm:dir/>
          <dgm:animLvl val="lvl"/>
          <dgm:resizeHandles val="exact"/>
        </dgm:presLayoutVars>
      </dgm:prSet>
      <dgm:spPr/>
    </dgm:pt>
    <dgm:pt modelId="{A5C308FA-4C4E-4F07-A576-466803BFC7BD}" type="pres">
      <dgm:prSet presAssocID="{473BF4C8-877C-40FE-B332-33E5ED97549B}" presName="composite" presStyleCnt="0"/>
      <dgm:spPr/>
    </dgm:pt>
    <dgm:pt modelId="{F583DC18-5413-47F6-A4B1-376EB3ABAC40}" type="pres">
      <dgm:prSet presAssocID="{473BF4C8-877C-40FE-B332-33E5ED97549B}" presName="parentText" presStyleLbl="alignNode1" presStyleIdx="0" presStyleCnt="3" custScaleX="125463">
        <dgm:presLayoutVars>
          <dgm:chMax val="1"/>
          <dgm:bulletEnabled val="1"/>
        </dgm:presLayoutVars>
      </dgm:prSet>
      <dgm:spPr/>
    </dgm:pt>
    <dgm:pt modelId="{13A48A02-0F63-466B-8137-3C66BEA44588}" type="pres">
      <dgm:prSet presAssocID="{473BF4C8-877C-40FE-B332-33E5ED97549B}" presName="descendantText" presStyleLbl="alignAcc1" presStyleIdx="0" presStyleCnt="3" custScaleX="88516" custScaleY="128400" custLinFactNeighborX="-3746" custLinFactNeighborY="10360">
        <dgm:presLayoutVars>
          <dgm:bulletEnabled val="1"/>
        </dgm:presLayoutVars>
      </dgm:prSet>
      <dgm:spPr/>
    </dgm:pt>
    <dgm:pt modelId="{A40333F9-11E3-4737-9D20-0C6E2C89886F}" type="pres">
      <dgm:prSet presAssocID="{B5870074-1189-4CC6-9092-DDFAFFC89F5E}" presName="sp" presStyleCnt="0"/>
      <dgm:spPr/>
    </dgm:pt>
    <dgm:pt modelId="{76754A77-7604-4A9D-84AC-851DCFFD03E5}" type="pres">
      <dgm:prSet presAssocID="{1F5FEE08-890F-4818-B6C5-042B1DA07B5C}" presName="composite" presStyleCnt="0"/>
      <dgm:spPr/>
    </dgm:pt>
    <dgm:pt modelId="{A739A66C-9002-44FA-B34C-2C2F94060E3F}" type="pres">
      <dgm:prSet presAssocID="{1F5FEE08-890F-4818-B6C5-042B1DA07B5C}" presName="parentText" presStyleLbl="alignNode1" presStyleIdx="1" presStyleCnt="3" custScaleX="125463">
        <dgm:presLayoutVars>
          <dgm:chMax val="1"/>
          <dgm:bulletEnabled val="1"/>
        </dgm:presLayoutVars>
      </dgm:prSet>
      <dgm:spPr/>
    </dgm:pt>
    <dgm:pt modelId="{C7E5C649-B9B9-4CBE-B2C9-F94BEECA20B1}" type="pres">
      <dgm:prSet presAssocID="{1F5FEE08-890F-4818-B6C5-042B1DA07B5C}" presName="descendantText" presStyleLbl="alignAcc1" presStyleIdx="1" presStyleCnt="3" custScaleX="89384" custScaleY="187888" custLinFactNeighborX="-3633" custLinFactNeighborY="5986">
        <dgm:presLayoutVars>
          <dgm:bulletEnabled val="1"/>
        </dgm:presLayoutVars>
      </dgm:prSet>
      <dgm:spPr/>
    </dgm:pt>
    <dgm:pt modelId="{C2767EA5-7D76-4BA3-9223-D8FBAD548B72}" type="pres">
      <dgm:prSet presAssocID="{A665B2EB-BC8C-4F45-A922-6FBB25858ED5}" presName="sp" presStyleCnt="0"/>
      <dgm:spPr/>
    </dgm:pt>
    <dgm:pt modelId="{6B6522A8-A1A4-43E6-BA4D-DB6E7B14A760}" type="pres">
      <dgm:prSet presAssocID="{05ED5578-BF80-4965-8B5E-3DCE294F26DE}" presName="composite" presStyleCnt="0"/>
      <dgm:spPr/>
    </dgm:pt>
    <dgm:pt modelId="{3F6A1CFC-34BE-48F4-98F2-B076110F4C13}" type="pres">
      <dgm:prSet presAssocID="{05ED5578-BF80-4965-8B5E-3DCE294F26DE}" presName="parentText" presStyleLbl="alignNode1" presStyleIdx="2" presStyleCnt="3" custScaleX="125463">
        <dgm:presLayoutVars>
          <dgm:chMax val="1"/>
          <dgm:bulletEnabled val="1"/>
        </dgm:presLayoutVars>
      </dgm:prSet>
      <dgm:spPr/>
    </dgm:pt>
    <dgm:pt modelId="{6585A388-3D36-4C25-BC84-097A33A65411}" type="pres">
      <dgm:prSet presAssocID="{05ED5578-BF80-4965-8B5E-3DCE294F26DE}" presName="descendantText" presStyleLbl="alignAcc1" presStyleIdx="2" presStyleCnt="3" custScaleX="89412" custScaleY="182252" custLinFactNeighborX="-2963" custLinFactNeighborY="34176">
        <dgm:presLayoutVars>
          <dgm:bulletEnabled val="1"/>
        </dgm:presLayoutVars>
      </dgm:prSet>
      <dgm:spPr/>
    </dgm:pt>
  </dgm:ptLst>
  <dgm:cxnLst>
    <dgm:cxn modelId="{C6541D03-B1D0-4F13-8AB3-B3B4E4D3B459}" srcId="{2E159BF7-6CEA-4743-8310-39B1AC6FE431}" destId="{05ED5578-BF80-4965-8B5E-3DCE294F26DE}" srcOrd="2" destOrd="0" parTransId="{557E2F09-8A4F-4B4C-B917-95651AB1FF1B}" sibTransId="{11BD9B8A-25E8-4EB6-9B34-5D758FBFDF0B}"/>
    <dgm:cxn modelId="{42C2D31B-6DE5-4568-B051-78585ED47D95}" srcId="{473BF4C8-877C-40FE-B332-33E5ED97549B}" destId="{3DE167D0-F78E-493B-B530-F0C5E9B1AF24}" srcOrd="1" destOrd="0" parTransId="{1DABEC9A-CDA5-4791-8B53-DEEA7E8DD506}" sibTransId="{DA46395B-626E-4400-A80A-D947CC503792}"/>
    <dgm:cxn modelId="{9B322B25-2D86-44D5-8ED4-7154E0B5D17C}" type="presOf" srcId="{967A9B50-10D4-4E78-85FD-05A698F9D949}" destId="{6585A388-3D36-4C25-BC84-097A33A65411}" srcOrd="0" destOrd="1" presId="urn:microsoft.com/office/officeart/2005/8/layout/chevron2"/>
    <dgm:cxn modelId="{DF715A3F-4AC1-4C79-A677-53C749BA9E35}" type="presOf" srcId="{4EB46714-9A27-4DB4-9F93-362FE7B5143B}" destId="{6585A388-3D36-4C25-BC84-097A33A65411}" srcOrd="0" destOrd="0" presId="urn:microsoft.com/office/officeart/2005/8/layout/chevron2"/>
    <dgm:cxn modelId="{F8C4D85E-5963-438E-9C85-19C968107B5C}" type="presOf" srcId="{27E881C9-4680-4650-9253-D02821C1671A}" destId="{C7E5C649-B9B9-4CBE-B2C9-F94BEECA20B1}" srcOrd="0" destOrd="0" presId="urn:microsoft.com/office/officeart/2005/8/layout/chevron2"/>
    <dgm:cxn modelId="{2B157460-2DF8-4A77-8190-8173B07E7DC7}" srcId="{1F5FEE08-890F-4818-B6C5-042B1DA07B5C}" destId="{27E881C9-4680-4650-9253-D02821C1671A}" srcOrd="0" destOrd="0" parTransId="{6F73A4D4-FD77-41EC-80C4-5553304AC9A8}" sibTransId="{5E469C6E-AF62-4C86-B66E-BA72742ECF36}"/>
    <dgm:cxn modelId="{E015BF45-5D1D-4007-9F11-6E8B1F6110EB}" type="presOf" srcId="{05ED5578-BF80-4965-8B5E-3DCE294F26DE}" destId="{3F6A1CFC-34BE-48F4-98F2-B076110F4C13}" srcOrd="0" destOrd="0" presId="urn:microsoft.com/office/officeart/2005/8/layout/chevron2"/>
    <dgm:cxn modelId="{FB64FB4C-6309-4AC7-817A-DC697900EA92}" type="presOf" srcId="{2E159BF7-6CEA-4743-8310-39B1AC6FE431}" destId="{2D7AF1EF-D977-4A38-8ACB-20835A50FFF9}" srcOrd="0" destOrd="0" presId="urn:microsoft.com/office/officeart/2005/8/layout/chevron2"/>
    <dgm:cxn modelId="{12444C6D-E22D-4B36-B11A-7D04DE8C98D1}" type="presOf" srcId="{3DE167D0-F78E-493B-B530-F0C5E9B1AF24}" destId="{13A48A02-0F63-466B-8137-3C66BEA44588}" srcOrd="0" destOrd="1" presId="urn:microsoft.com/office/officeart/2005/8/layout/chevron2"/>
    <dgm:cxn modelId="{9AA81F58-CDB9-4E89-B891-79620C5F351A}" srcId="{1F5FEE08-890F-4818-B6C5-042B1DA07B5C}" destId="{A05F3792-5B68-47D7-9A31-E1D24321D364}" srcOrd="1" destOrd="0" parTransId="{78F9E5F5-A7CB-4F4E-841E-EB50FF21236E}" sibTransId="{FC513DA0-4EF1-41F8-A451-A4000629F6AE}"/>
    <dgm:cxn modelId="{83A28E78-9739-4D55-982A-BC0C0704F760}" srcId="{05ED5578-BF80-4965-8B5E-3DCE294F26DE}" destId="{4EB46714-9A27-4DB4-9F93-362FE7B5143B}" srcOrd="0" destOrd="0" parTransId="{DBE1C1E6-5316-4572-840C-8430EAE1EC9A}" sibTransId="{9E505CA2-212C-40C5-BBCA-FCA250FCF37A}"/>
    <dgm:cxn modelId="{9CF7105A-D28E-4468-AB99-8827533E6421}" type="presOf" srcId="{6B9C1FBA-AD9D-4EE2-ACE0-ACB12F42A22D}" destId="{13A48A02-0F63-466B-8137-3C66BEA44588}" srcOrd="0" destOrd="0" presId="urn:microsoft.com/office/officeart/2005/8/layout/chevron2"/>
    <dgm:cxn modelId="{82147A89-657C-47F3-8797-D1E6CE898E1C}" type="presOf" srcId="{473BF4C8-877C-40FE-B332-33E5ED97549B}" destId="{F583DC18-5413-47F6-A4B1-376EB3ABAC40}" srcOrd="0" destOrd="0" presId="urn:microsoft.com/office/officeart/2005/8/layout/chevron2"/>
    <dgm:cxn modelId="{2A315AA6-305F-4A52-8D78-F7E9F58FCB35}" srcId="{05ED5578-BF80-4965-8B5E-3DCE294F26DE}" destId="{967A9B50-10D4-4E78-85FD-05A698F9D949}" srcOrd="1" destOrd="0" parTransId="{A4E03755-E53F-4B59-933A-15F24B75EA5C}" sibTransId="{32260629-E789-4792-83D4-3FC467FF6FD7}"/>
    <dgm:cxn modelId="{7A39C2AB-EAA0-49C2-A13A-157D83058849}" srcId="{1F5FEE08-890F-4818-B6C5-042B1DA07B5C}" destId="{E0F29EA5-049D-44E4-A656-A01C34E1AEA0}" srcOrd="2" destOrd="0" parTransId="{ACF327FE-E60A-49D0-9855-436E6FED0B06}" sibTransId="{3E7BF53A-C1E9-4A23-BF66-DB45E56E2AB1}"/>
    <dgm:cxn modelId="{B92A8DB2-2BC1-4294-921D-C94D2F8779B1}" type="presOf" srcId="{E0F29EA5-049D-44E4-A656-A01C34E1AEA0}" destId="{C7E5C649-B9B9-4CBE-B2C9-F94BEECA20B1}" srcOrd="0" destOrd="2" presId="urn:microsoft.com/office/officeart/2005/8/layout/chevron2"/>
    <dgm:cxn modelId="{D6EC15B6-DBA2-4FF3-8700-9F494DF8F1A7}" type="presOf" srcId="{A05F3792-5B68-47D7-9A31-E1D24321D364}" destId="{C7E5C649-B9B9-4CBE-B2C9-F94BEECA20B1}" srcOrd="0" destOrd="1" presId="urn:microsoft.com/office/officeart/2005/8/layout/chevron2"/>
    <dgm:cxn modelId="{4FF45FBB-68DE-4EF1-9BAC-1A47E16C0F23}" type="presOf" srcId="{1F5FEE08-890F-4818-B6C5-042B1DA07B5C}" destId="{A739A66C-9002-44FA-B34C-2C2F94060E3F}" srcOrd="0" destOrd="0" presId="urn:microsoft.com/office/officeart/2005/8/layout/chevron2"/>
    <dgm:cxn modelId="{27154FDF-FA74-4480-B012-480AF70CD265}" srcId="{473BF4C8-877C-40FE-B332-33E5ED97549B}" destId="{6B9C1FBA-AD9D-4EE2-ACE0-ACB12F42A22D}" srcOrd="0" destOrd="0" parTransId="{3E4A7B32-475C-4485-8480-CE9A55AAFE76}" sibTransId="{30608ECE-45A2-4C01-AA64-D0634C1FF658}"/>
    <dgm:cxn modelId="{D0D686FA-0926-470E-9043-9E383A65F39F}" srcId="{2E159BF7-6CEA-4743-8310-39B1AC6FE431}" destId="{473BF4C8-877C-40FE-B332-33E5ED97549B}" srcOrd="0" destOrd="0" parTransId="{03E93655-B2FA-465F-857B-BF2C8EB84359}" sibTransId="{B5870074-1189-4CC6-9092-DDFAFFC89F5E}"/>
    <dgm:cxn modelId="{476181FD-E72C-4918-85AB-6808C990058F}" srcId="{2E159BF7-6CEA-4743-8310-39B1AC6FE431}" destId="{1F5FEE08-890F-4818-B6C5-042B1DA07B5C}" srcOrd="1" destOrd="0" parTransId="{F16979CB-1163-46CE-A371-FE2AD7520265}" sibTransId="{A665B2EB-BC8C-4F45-A922-6FBB25858ED5}"/>
    <dgm:cxn modelId="{51070D15-7223-4585-939F-34926AA18698}" type="presParOf" srcId="{2D7AF1EF-D977-4A38-8ACB-20835A50FFF9}" destId="{A5C308FA-4C4E-4F07-A576-466803BFC7BD}" srcOrd="0" destOrd="0" presId="urn:microsoft.com/office/officeart/2005/8/layout/chevron2"/>
    <dgm:cxn modelId="{EEB5AFF1-D4A1-46BA-AB62-C96A65782BDD}" type="presParOf" srcId="{A5C308FA-4C4E-4F07-A576-466803BFC7BD}" destId="{F583DC18-5413-47F6-A4B1-376EB3ABAC40}" srcOrd="0" destOrd="0" presId="urn:microsoft.com/office/officeart/2005/8/layout/chevron2"/>
    <dgm:cxn modelId="{FDB5EF7B-D517-48CE-8484-0ACB5BA71D43}" type="presParOf" srcId="{A5C308FA-4C4E-4F07-A576-466803BFC7BD}" destId="{13A48A02-0F63-466B-8137-3C66BEA44588}" srcOrd="1" destOrd="0" presId="urn:microsoft.com/office/officeart/2005/8/layout/chevron2"/>
    <dgm:cxn modelId="{7D2BB30E-0A6B-4F39-95B1-5805BAFA21EA}" type="presParOf" srcId="{2D7AF1EF-D977-4A38-8ACB-20835A50FFF9}" destId="{A40333F9-11E3-4737-9D20-0C6E2C89886F}" srcOrd="1" destOrd="0" presId="urn:microsoft.com/office/officeart/2005/8/layout/chevron2"/>
    <dgm:cxn modelId="{9B585F8C-8236-4E07-901B-26F31F6AA55F}" type="presParOf" srcId="{2D7AF1EF-D977-4A38-8ACB-20835A50FFF9}" destId="{76754A77-7604-4A9D-84AC-851DCFFD03E5}" srcOrd="2" destOrd="0" presId="urn:microsoft.com/office/officeart/2005/8/layout/chevron2"/>
    <dgm:cxn modelId="{B60BC8E1-FD25-45AD-8F4C-35389AAFA49D}" type="presParOf" srcId="{76754A77-7604-4A9D-84AC-851DCFFD03E5}" destId="{A739A66C-9002-44FA-B34C-2C2F94060E3F}" srcOrd="0" destOrd="0" presId="urn:microsoft.com/office/officeart/2005/8/layout/chevron2"/>
    <dgm:cxn modelId="{CCE34481-039D-492F-964E-5B6EF6A08C5C}" type="presParOf" srcId="{76754A77-7604-4A9D-84AC-851DCFFD03E5}" destId="{C7E5C649-B9B9-4CBE-B2C9-F94BEECA20B1}" srcOrd="1" destOrd="0" presId="urn:microsoft.com/office/officeart/2005/8/layout/chevron2"/>
    <dgm:cxn modelId="{5347B753-ACAC-4E11-89B7-97DA88006434}" type="presParOf" srcId="{2D7AF1EF-D977-4A38-8ACB-20835A50FFF9}" destId="{C2767EA5-7D76-4BA3-9223-D8FBAD548B72}" srcOrd="3" destOrd="0" presId="urn:microsoft.com/office/officeart/2005/8/layout/chevron2"/>
    <dgm:cxn modelId="{C5E6956C-1791-4585-B67C-729F9764BBEC}" type="presParOf" srcId="{2D7AF1EF-D977-4A38-8ACB-20835A50FFF9}" destId="{6B6522A8-A1A4-43E6-BA4D-DB6E7B14A760}" srcOrd="4" destOrd="0" presId="urn:microsoft.com/office/officeart/2005/8/layout/chevron2"/>
    <dgm:cxn modelId="{1D749552-A025-498A-B1F1-2072D3ECC807}" type="presParOf" srcId="{6B6522A8-A1A4-43E6-BA4D-DB6E7B14A760}" destId="{3F6A1CFC-34BE-48F4-98F2-B076110F4C13}" srcOrd="0" destOrd="0" presId="urn:microsoft.com/office/officeart/2005/8/layout/chevron2"/>
    <dgm:cxn modelId="{42959583-11BE-496A-B8F2-4BFD7C7446A9}" type="presParOf" srcId="{6B6522A8-A1A4-43E6-BA4D-DB6E7B14A760}" destId="{6585A388-3D36-4C25-BC84-097A33A6541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26B7D8-A68D-46CC-9C57-F7BA71731847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</dgm:pt>
    <dgm:pt modelId="{153A11FB-435B-418B-BBA5-E5C1B4104CBF}">
      <dgm:prSet phldrT="[Text]" custT="1"/>
      <dgm:spPr>
        <a:xfrm>
          <a:off x="4842" y="114257"/>
          <a:ext cx="2766316" cy="757056"/>
        </a:xfrm>
        <a:prstGeom prst="homePlate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600" b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Inputs and services</a:t>
          </a:r>
        </a:p>
      </dgm:t>
    </dgm:pt>
    <dgm:pt modelId="{21933E2C-51E0-43FC-83AB-14000EC20841}" type="parTrans" cxnId="{5EEAF3BD-1CCC-4893-80D9-8D9F376B0DBF}">
      <dgm:prSet/>
      <dgm:spPr/>
      <dgm:t>
        <a:bodyPr/>
        <a:lstStyle/>
        <a:p>
          <a:endParaRPr lang="en-GB"/>
        </a:p>
      </dgm:t>
    </dgm:pt>
    <dgm:pt modelId="{77D02BC3-AE28-4335-8DC1-4A453F205563}" type="sibTrans" cxnId="{5EEAF3BD-1CCC-4893-80D9-8D9F376B0DBF}">
      <dgm:prSet/>
      <dgm:spPr/>
      <dgm:t>
        <a:bodyPr/>
        <a:lstStyle/>
        <a:p>
          <a:endParaRPr lang="en-GB"/>
        </a:p>
      </dgm:t>
    </dgm:pt>
    <dgm:pt modelId="{6641FBC0-E9DB-4B89-B460-6B1F867F258E}">
      <dgm:prSet phldrT="[Text]" custT="1"/>
      <dgm:spPr>
        <a:xfrm>
          <a:off x="2352581" y="74208"/>
          <a:ext cx="2092888" cy="837155"/>
        </a:xfrm>
        <a:prstGeom prst="chevron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600" b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Production</a:t>
          </a:r>
        </a:p>
      </dgm:t>
    </dgm:pt>
    <dgm:pt modelId="{CFD706C7-D007-486C-8ED6-99F0DE598ADF}" type="parTrans" cxnId="{4E7B69E9-E17B-4A8C-89C0-17BE7A90E2CA}">
      <dgm:prSet/>
      <dgm:spPr/>
      <dgm:t>
        <a:bodyPr/>
        <a:lstStyle/>
        <a:p>
          <a:endParaRPr lang="en-GB"/>
        </a:p>
      </dgm:t>
    </dgm:pt>
    <dgm:pt modelId="{4DE0C279-0A5C-4ABB-A065-30F4CD87209F}" type="sibTrans" cxnId="{4E7B69E9-E17B-4A8C-89C0-17BE7A90E2CA}">
      <dgm:prSet/>
      <dgm:spPr/>
      <dgm:t>
        <a:bodyPr/>
        <a:lstStyle/>
        <a:p>
          <a:endParaRPr lang="en-GB"/>
        </a:p>
      </dgm:t>
    </dgm:pt>
    <dgm:pt modelId="{D8B4389D-5E19-44E4-9335-8FE6B0D0DEEA}">
      <dgm:prSet phldrT="[Text]" custT="1"/>
      <dgm:spPr>
        <a:xfrm>
          <a:off x="9049824" y="74208"/>
          <a:ext cx="2092888" cy="837155"/>
        </a:xfrm>
        <a:prstGeom prst="chevron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600" b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Consumption</a:t>
          </a:r>
        </a:p>
      </dgm:t>
    </dgm:pt>
    <dgm:pt modelId="{0F58A846-8D9E-4462-B7D0-6FD59EC1952D}" type="parTrans" cxnId="{90CDA1A3-6831-4E8D-9799-0257DC59D443}">
      <dgm:prSet/>
      <dgm:spPr/>
      <dgm:t>
        <a:bodyPr/>
        <a:lstStyle/>
        <a:p>
          <a:endParaRPr lang="en-GB"/>
        </a:p>
      </dgm:t>
    </dgm:pt>
    <dgm:pt modelId="{699DB6C4-8675-4F50-BFC5-E5699F2AF0C6}" type="sibTrans" cxnId="{90CDA1A3-6831-4E8D-9799-0257DC59D443}">
      <dgm:prSet/>
      <dgm:spPr/>
      <dgm:t>
        <a:bodyPr/>
        <a:lstStyle/>
        <a:p>
          <a:endParaRPr lang="en-GB"/>
        </a:p>
      </dgm:t>
    </dgm:pt>
    <dgm:pt modelId="{5F1031D8-C9E4-4660-8B4A-E1DF5C00B9B1}">
      <dgm:prSet custT="1"/>
      <dgm:spPr>
        <a:xfrm>
          <a:off x="4026892" y="74208"/>
          <a:ext cx="2092888" cy="837155"/>
        </a:xfrm>
        <a:prstGeom prst="chevron">
          <a:avLst/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600" b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Marketing</a:t>
          </a:r>
        </a:p>
      </dgm:t>
    </dgm:pt>
    <dgm:pt modelId="{C6C6389F-72C1-4598-ADA3-4033532416E4}" type="parTrans" cxnId="{4A1C07CE-CD42-43A7-8571-180BD7917058}">
      <dgm:prSet/>
      <dgm:spPr/>
      <dgm:t>
        <a:bodyPr/>
        <a:lstStyle/>
        <a:p>
          <a:endParaRPr lang="en-GB"/>
        </a:p>
      </dgm:t>
    </dgm:pt>
    <dgm:pt modelId="{216393F2-B8F2-435D-ADE7-389A345409B7}" type="sibTrans" cxnId="{4A1C07CE-CD42-43A7-8571-180BD7917058}">
      <dgm:prSet/>
      <dgm:spPr/>
      <dgm:t>
        <a:bodyPr/>
        <a:lstStyle/>
        <a:p>
          <a:endParaRPr lang="en-GB"/>
        </a:p>
      </dgm:t>
    </dgm:pt>
    <dgm:pt modelId="{DDF7DC70-0DFC-4AC9-83D6-1BBE4402AFF0}">
      <dgm:prSet custT="1"/>
      <dgm:spPr>
        <a:xfrm>
          <a:off x="5701202" y="74208"/>
          <a:ext cx="2092888" cy="837155"/>
        </a:xfrm>
        <a:prstGeom prst="chevron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600" b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Processing</a:t>
          </a:r>
        </a:p>
      </dgm:t>
    </dgm:pt>
    <dgm:pt modelId="{1532BD13-622D-49CA-B9C8-10A63611BBCC}" type="parTrans" cxnId="{6502BC0D-8496-4BE5-AB6A-88B629BF30FB}">
      <dgm:prSet/>
      <dgm:spPr/>
      <dgm:t>
        <a:bodyPr/>
        <a:lstStyle/>
        <a:p>
          <a:endParaRPr lang="en-GB"/>
        </a:p>
      </dgm:t>
    </dgm:pt>
    <dgm:pt modelId="{27C56AD2-C32B-46B6-AB71-BF4DE3FD1C47}" type="sibTrans" cxnId="{6502BC0D-8496-4BE5-AB6A-88B629BF30FB}">
      <dgm:prSet/>
      <dgm:spPr/>
      <dgm:t>
        <a:bodyPr/>
        <a:lstStyle/>
        <a:p>
          <a:endParaRPr lang="en-GB"/>
        </a:p>
      </dgm:t>
    </dgm:pt>
    <dgm:pt modelId="{99BC4239-0B9F-4116-AD3A-F60A1D5CD479}">
      <dgm:prSet custT="1"/>
      <dgm:spPr>
        <a:xfrm>
          <a:off x="7375513" y="74208"/>
          <a:ext cx="2092888" cy="837155"/>
        </a:xfrm>
        <a:prstGeom prst="chevron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600" b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Wholesale/</a:t>
          </a:r>
        </a:p>
        <a:p>
          <a:pPr>
            <a:buNone/>
          </a:pPr>
          <a:r>
            <a:rPr lang="en-GB" sz="1600" b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retail</a:t>
          </a:r>
        </a:p>
      </dgm:t>
    </dgm:pt>
    <dgm:pt modelId="{A0DEFF00-22D0-49EE-845C-103B3DC9A498}" type="parTrans" cxnId="{59ABE001-9FFB-4630-9C87-E8BC147EBB5C}">
      <dgm:prSet/>
      <dgm:spPr/>
      <dgm:t>
        <a:bodyPr/>
        <a:lstStyle/>
        <a:p>
          <a:endParaRPr lang="en-GB"/>
        </a:p>
      </dgm:t>
    </dgm:pt>
    <dgm:pt modelId="{41799A67-CDB2-4783-B047-DCF5887C9878}" type="sibTrans" cxnId="{59ABE001-9FFB-4630-9C87-E8BC147EBB5C}">
      <dgm:prSet/>
      <dgm:spPr/>
      <dgm:t>
        <a:bodyPr/>
        <a:lstStyle/>
        <a:p>
          <a:endParaRPr lang="en-GB"/>
        </a:p>
      </dgm:t>
    </dgm:pt>
    <dgm:pt modelId="{7426B9E8-A22A-42DF-B0C2-2113D9A21146}" type="pres">
      <dgm:prSet presAssocID="{4326B7D8-A68D-46CC-9C57-F7BA71731847}" presName="Name0" presStyleCnt="0">
        <dgm:presLayoutVars>
          <dgm:dir/>
          <dgm:resizeHandles val="exact"/>
        </dgm:presLayoutVars>
      </dgm:prSet>
      <dgm:spPr/>
    </dgm:pt>
    <dgm:pt modelId="{BE461A7C-3EB5-4ADA-AFB8-21A44AB06DEA}" type="pres">
      <dgm:prSet presAssocID="{153A11FB-435B-418B-BBA5-E5C1B4104CBF}" presName="parTxOnly" presStyleLbl="node1" presStyleIdx="0" presStyleCnt="6" custScaleX="132177" custScaleY="90432">
        <dgm:presLayoutVars>
          <dgm:bulletEnabled val="1"/>
        </dgm:presLayoutVars>
      </dgm:prSet>
      <dgm:spPr/>
    </dgm:pt>
    <dgm:pt modelId="{77725A1B-2C06-46C1-9786-5C8FBA2C2185}" type="pres">
      <dgm:prSet presAssocID="{77D02BC3-AE28-4335-8DC1-4A453F205563}" presName="parSpace" presStyleCnt="0"/>
      <dgm:spPr/>
    </dgm:pt>
    <dgm:pt modelId="{52188539-163E-4DBA-97BB-C0AC98D59173}" type="pres">
      <dgm:prSet presAssocID="{6641FBC0-E9DB-4B89-B460-6B1F867F258E}" presName="parTxOnly" presStyleLbl="node1" presStyleIdx="1" presStyleCnt="6">
        <dgm:presLayoutVars>
          <dgm:bulletEnabled val="1"/>
        </dgm:presLayoutVars>
      </dgm:prSet>
      <dgm:spPr/>
    </dgm:pt>
    <dgm:pt modelId="{2F9ED7B3-70EE-477A-9DA1-B3CD1D963A27}" type="pres">
      <dgm:prSet presAssocID="{4DE0C279-0A5C-4ABB-A065-30F4CD87209F}" presName="parSpace" presStyleCnt="0"/>
      <dgm:spPr/>
    </dgm:pt>
    <dgm:pt modelId="{74B59200-A45D-4D80-B8EA-02E6357BB800}" type="pres">
      <dgm:prSet presAssocID="{5F1031D8-C9E4-4660-8B4A-E1DF5C00B9B1}" presName="parTxOnly" presStyleLbl="node1" presStyleIdx="2" presStyleCnt="6">
        <dgm:presLayoutVars>
          <dgm:bulletEnabled val="1"/>
        </dgm:presLayoutVars>
      </dgm:prSet>
      <dgm:spPr/>
    </dgm:pt>
    <dgm:pt modelId="{18EBC615-9AF5-4CB8-AA9D-63E15D85D2D3}" type="pres">
      <dgm:prSet presAssocID="{216393F2-B8F2-435D-ADE7-389A345409B7}" presName="parSpace" presStyleCnt="0"/>
      <dgm:spPr/>
    </dgm:pt>
    <dgm:pt modelId="{FE9275FA-3E8E-4017-8F30-A74056639EA7}" type="pres">
      <dgm:prSet presAssocID="{DDF7DC70-0DFC-4AC9-83D6-1BBE4402AFF0}" presName="parTxOnly" presStyleLbl="node1" presStyleIdx="3" presStyleCnt="6">
        <dgm:presLayoutVars>
          <dgm:bulletEnabled val="1"/>
        </dgm:presLayoutVars>
      </dgm:prSet>
      <dgm:spPr/>
    </dgm:pt>
    <dgm:pt modelId="{733295CA-29DA-4B30-8D80-792195F626BD}" type="pres">
      <dgm:prSet presAssocID="{27C56AD2-C32B-46B6-AB71-BF4DE3FD1C47}" presName="parSpace" presStyleCnt="0"/>
      <dgm:spPr/>
    </dgm:pt>
    <dgm:pt modelId="{D5380CB7-C267-48D7-9A17-C971959309D2}" type="pres">
      <dgm:prSet presAssocID="{99BC4239-0B9F-4116-AD3A-F60A1D5CD479}" presName="parTxOnly" presStyleLbl="node1" presStyleIdx="4" presStyleCnt="6">
        <dgm:presLayoutVars>
          <dgm:bulletEnabled val="1"/>
        </dgm:presLayoutVars>
      </dgm:prSet>
      <dgm:spPr/>
    </dgm:pt>
    <dgm:pt modelId="{A839052D-399E-41FB-A97A-BA449A0B8908}" type="pres">
      <dgm:prSet presAssocID="{41799A67-CDB2-4783-B047-DCF5887C9878}" presName="parSpace" presStyleCnt="0"/>
      <dgm:spPr/>
    </dgm:pt>
    <dgm:pt modelId="{B7EDF706-BA66-4989-8C54-AB7DB91F857C}" type="pres">
      <dgm:prSet presAssocID="{D8B4389D-5E19-44E4-9335-8FE6B0D0DEEA}" presName="parTxOnly" presStyleLbl="node1" presStyleIdx="5" presStyleCnt="6">
        <dgm:presLayoutVars>
          <dgm:bulletEnabled val="1"/>
        </dgm:presLayoutVars>
      </dgm:prSet>
      <dgm:spPr/>
    </dgm:pt>
  </dgm:ptLst>
  <dgm:cxnLst>
    <dgm:cxn modelId="{59ABE001-9FFB-4630-9C87-E8BC147EBB5C}" srcId="{4326B7D8-A68D-46CC-9C57-F7BA71731847}" destId="{99BC4239-0B9F-4116-AD3A-F60A1D5CD479}" srcOrd="4" destOrd="0" parTransId="{A0DEFF00-22D0-49EE-845C-103B3DC9A498}" sibTransId="{41799A67-CDB2-4783-B047-DCF5887C9878}"/>
    <dgm:cxn modelId="{6502BC0D-8496-4BE5-AB6A-88B629BF30FB}" srcId="{4326B7D8-A68D-46CC-9C57-F7BA71731847}" destId="{DDF7DC70-0DFC-4AC9-83D6-1BBE4402AFF0}" srcOrd="3" destOrd="0" parTransId="{1532BD13-622D-49CA-B9C8-10A63611BBCC}" sibTransId="{27C56AD2-C32B-46B6-AB71-BF4DE3FD1C47}"/>
    <dgm:cxn modelId="{DF0B5915-1622-465F-9DFC-86F8507C5371}" type="presOf" srcId="{99BC4239-0B9F-4116-AD3A-F60A1D5CD479}" destId="{D5380CB7-C267-48D7-9A17-C971959309D2}" srcOrd="0" destOrd="0" presId="urn:microsoft.com/office/officeart/2005/8/layout/hChevron3"/>
    <dgm:cxn modelId="{9EBCD41D-AFF0-49BC-99E8-583C593ADAD0}" type="presOf" srcId="{5F1031D8-C9E4-4660-8B4A-E1DF5C00B9B1}" destId="{74B59200-A45D-4D80-B8EA-02E6357BB800}" srcOrd="0" destOrd="0" presId="urn:microsoft.com/office/officeart/2005/8/layout/hChevron3"/>
    <dgm:cxn modelId="{99577D20-926D-424F-85FF-85D1A4F3024D}" type="presOf" srcId="{153A11FB-435B-418B-BBA5-E5C1B4104CBF}" destId="{BE461A7C-3EB5-4ADA-AFB8-21A44AB06DEA}" srcOrd="0" destOrd="0" presId="urn:microsoft.com/office/officeart/2005/8/layout/hChevron3"/>
    <dgm:cxn modelId="{9F8B5946-0E33-43CC-B6AA-06D7072CABF1}" type="presOf" srcId="{D8B4389D-5E19-44E4-9335-8FE6B0D0DEEA}" destId="{B7EDF706-BA66-4989-8C54-AB7DB91F857C}" srcOrd="0" destOrd="0" presId="urn:microsoft.com/office/officeart/2005/8/layout/hChevron3"/>
    <dgm:cxn modelId="{F7D1896C-FCCA-4288-B9D2-76426719B142}" type="presOf" srcId="{DDF7DC70-0DFC-4AC9-83D6-1BBE4402AFF0}" destId="{FE9275FA-3E8E-4017-8F30-A74056639EA7}" srcOrd="0" destOrd="0" presId="urn:microsoft.com/office/officeart/2005/8/layout/hChevron3"/>
    <dgm:cxn modelId="{720CFF55-41F2-404A-8EDE-68D3A6AE032E}" type="presOf" srcId="{6641FBC0-E9DB-4B89-B460-6B1F867F258E}" destId="{52188539-163E-4DBA-97BB-C0AC98D59173}" srcOrd="0" destOrd="0" presId="urn:microsoft.com/office/officeart/2005/8/layout/hChevron3"/>
    <dgm:cxn modelId="{396DB059-850D-4E71-BE32-28712D405BA1}" type="presOf" srcId="{4326B7D8-A68D-46CC-9C57-F7BA71731847}" destId="{7426B9E8-A22A-42DF-B0C2-2113D9A21146}" srcOrd="0" destOrd="0" presId="urn:microsoft.com/office/officeart/2005/8/layout/hChevron3"/>
    <dgm:cxn modelId="{90CDA1A3-6831-4E8D-9799-0257DC59D443}" srcId="{4326B7D8-A68D-46CC-9C57-F7BA71731847}" destId="{D8B4389D-5E19-44E4-9335-8FE6B0D0DEEA}" srcOrd="5" destOrd="0" parTransId="{0F58A846-8D9E-4462-B7D0-6FD59EC1952D}" sibTransId="{699DB6C4-8675-4F50-BFC5-E5699F2AF0C6}"/>
    <dgm:cxn modelId="{5EEAF3BD-1CCC-4893-80D9-8D9F376B0DBF}" srcId="{4326B7D8-A68D-46CC-9C57-F7BA71731847}" destId="{153A11FB-435B-418B-BBA5-E5C1B4104CBF}" srcOrd="0" destOrd="0" parTransId="{21933E2C-51E0-43FC-83AB-14000EC20841}" sibTransId="{77D02BC3-AE28-4335-8DC1-4A453F205563}"/>
    <dgm:cxn modelId="{4A1C07CE-CD42-43A7-8571-180BD7917058}" srcId="{4326B7D8-A68D-46CC-9C57-F7BA71731847}" destId="{5F1031D8-C9E4-4660-8B4A-E1DF5C00B9B1}" srcOrd="2" destOrd="0" parTransId="{C6C6389F-72C1-4598-ADA3-4033532416E4}" sibTransId="{216393F2-B8F2-435D-ADE7-389A345409B7}"/>
    <dgm:cxn modelId="{4E7B69E9-E17B-4A8C-89C0-17BE7A90E2CA}" srcId="{4326B7D8-A68D-46CC-9C57-F7BA71731847}" destId="{6641FBC0-E9DB-4B89-B460-6B1F867F258E}" srcOrd="1" destOrd="0" parTransId="{CFD706C7-D007-486C-8ED6-99F0DE598ADF}" sibTransId="{4DE0C279-0A5C-4ABB-A065-30F4CD87209F}"/>
    <dgm:cxn modelId="{A053D572-F9FA-4D51-82A6-D1DD4B38E3C8}" type="presParOf" srcId="{7426B9E8-A22A-42DF-B0C2-2113D9A21146}" destId="{BE461A7C-3EB5-4ADA-AFB8-21A44AB06DEA}" srcOrd="0" destOrd="0" presId="urn:microsoft.com/office/officeart/2005/8/layout/hChevron3"/>
    <dgm:cxn modelId="{4C6DB10B-79B5-4B70-A613-9F257298EBE5}" type="presParOf" srcId="{7426B9E8-A22A-42DF-B0C2-2113D9A21146}" destId="{77725A1B-2C06-46C1-9786-5C8FBA2C2185}" srcOrd="1" destOrd="0" presId="urn:microsoft.com/office/officeart/2005/8/layout/hChevron3"/>
    <dgm:cxn modelId="{19A3CF5C-A3E3-44AC-B436-64E1760FD0BB}" type="presParOf" srcId="{7426B9E8-A22A-42DF-B0C2-2113D9A21146}" destId="{52188539-163E-4DBA-97BB-C0AC98D59173}" srcOrd="2" destOrd="0" presId="urn:microsoft.com/office/officeart/2005/8/layout/hChevron3"/>
    <dgm:cxn modelId="{3058E73F-2F39-4FB6-903D-DEE53B2F75FC}" type="presParOf" srcId="{7426B9E8-A22A-42DF-B0C2-2113D9A21146}" destId="{2F9ED7B3-70EE-477A-9DA1-B3CD1D963A27}" srcOrd="3" destOrd="0" presId="urn:microsoft.com/office/officeart/2005/8/layout/hChevron3"/>
    <dgm:cxn modelId="{61D6582D-E808-43C4-926B-687B2AE20B7B}" type="presParOf" srcId="{7426B9E8-A22A-42DF-B0C2-2113D9A21146}" destId="{74B59200-A45D-4D80-B8EA-02E6357BB800}" srcOrd="4" destOrd="0" presId="urn:microsoft.com/office/officeart/2005/8/layout/hChevron3"/>
    <dgm:cxn modelId="{C925E606-3567-4051-A384-46A38D6086E6}" type="presParOf" srcId="{7426B9E8-A22A-42DF-B0C2-2113D9A21146}" destId="{18EBC615-9AF5-4CB8-AA9D-63E15D85D2D3}" srcOrd="5" destOrd="0" presId="urn:microsoft.com/office/officeart/2005/8/layout/hChevron3"/>
    <dgm:cxn modelId="{9E0CA070-4A75-4584-BB47-8184CCDA0948}" type="presParOf" srcId="{7426B9E8-A22A-42DF-B0C2-2113D9A21146}" destId="{FE9275FA-3E8E-4017-8F30-A74056639EA7}" srcOrd="6" destOrd="0" presId="urn:microsoft.com/office/officeart/2005/8/layout/hChevron3"/>
    <dgm:cxn modelId="{CDE7FE47-F7A4-45FD-B3D7-6D1E791A5AC9}" type="presParOf" srcId="{7426B9E8-A22A-42DF-B0C2-2113D9A21146}" destId="{733295CA-29DA-4B30-8D80-792195F626BD}" srcOrd="7" destOrd="0" presId="urn:microsoft.com/office/officeart/2005/8/layout/hChevron3"/>
    <dgm:cxn modelId="{2C61BC03-BBAB-4E07-896C-A1D0A51170C2}" type="presParOf" srcId="{7426B9E8-A22A-42DF-B0C2-2113D9A21146}" destId="{D5380CB7-C267-48D7-9A17-C971959309D2}" srcOrd="8" destOrd="0" presId="urn:microsoft.com/office/officeart/2005/8/layout/hChevron3"/>
    <dgm:cxn modelId="{588D824E-C6E9-4095-AACA-264CA4F568C5}" type="presParOf" srcId="{7426B9E8-A22A-42DF-B0C2-2113D9A21146}" destId="{A839052D-399E-41FB-A97A-BA449A0B8908}" srcOrd="9" destOrd="0" presId="urn:microsoft.com/office/officeart/2005/8/layout/hChevron3"/>
    <dgm:cxn modelId="{3434B7ED-DFF9-4837-85FF-419D117329A3}" type="presParOf" srcId="{7426B9E8-A22A-42DF-B0C2-2113D9A21146}" destId="{B7EDF706-BA66-4989-8C54-AB7DB91F857C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3DC18-5413-47F6-A4B1-376EB3ABAC40}">
      <dsp:nvSpPr>
        <dsp:cNvPr id="0" name=""/>
        <dsp:cNvSpPr/>
      </dsp:nvSpPr>
      <dsp:spPr>
        <a:xfrm rot="5400000">
          <a:off x="100813" y="449532"/>
          <a:ext cx="1598139" cy="1403551"/>
        </a:xfrm>
        <a:prstGeom prst="chevron">
          <a:avLst/>
        </a:prstGeom>
        <a:solidFill>
          <a:srgbClr val="C000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Agriculture sector </a:t>
          </a:r>
        </a:p>
      </dsp:txBody>
      <dsp:txXfrm rot="-5400000">
        <a:off x="198108" y="1054014"/>
        <a:ext cx="1403551" cy="194588"/>
      </dsp:txXfrm>
    </dsp:sp>
    <dsp:sp modelId="{13A48A02-0F63-466B-8137-3C66BEA44588}">
      <dsp:nvSpPr>
        <dsp:cNvPr id="0" name=""/>
        <dsp:cNvSpPr/>
      </dsp:nvSpPr>
      <dsp:spPr>
        <a:xfrm rot="5400000">
          <a:off x="5021115" y="-3258061"/>
          <a:ext cx="1733749" cy="84752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GB" sz="2400" kern="1200" dirty="0"/>
            <a:t>Contribution to GDP – 19.7% in 2018 with a 4.8% growth (GSS, 2019)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GB" sz="2400" kern="1200" dirty="0"/>
            <a:t>Dominated by crops sector, which contributes 14.6% of the GDP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GB" sz="2400" kern="1200" dirty="0"/>
            <a:t>Cocoa - an important source of export earnings</a:t>
          </a:r>
        </a:p>
      </dsp:txBody>
      <dsp:txXfrm rot="-5400000">
        <a:off x="1650346" y="197343"/>
        <a:ext cx="8390653" cy="1564479"/>
      </dsp:txXfrm>
    </dsp:sp>
    <dsp:sp modelId="{A739A66C-9002-44FA-B34C-2C2F94060E3F}">
      <dsp:nvSpPr>
        <dsp:cNvPr id="0" name=""/>
        <dsp:cNvSpPr/>
      </dsp:nvSpPr>
      <dsp:spPr>
        <a:xfrm rot="5400000">
          <a:off x="100813" y="2221265"/>
          <a:ext cx="1598139" cy="1403551"/>
        </a:xfrm>
        <a:prstGeom prst="chevron">
          <a:avLst/>
        </a:prstGeom>
        <a:solidFill>
          <a:srgbClr val="C000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Livestock sector</a:t>
          </a:r>
        </a:p>
      </dsp:txBody>
      <dsp:txXfrm rot="-5400000">
        <a:off x="198108" y="2825747"/>
        <a:ext cx="1403551" cy="194588"/>
      </dsp:txXfrm>
    </dsp:sp>
    <dsp:sp modelId="{C7E5C649-B9B9-4CBE-B2C9-F94BEECA20B1}">
      <dsp:nvSpPr>
        <dsp:cNvPr id="0" name=""/>
        <dsp:cNvSpPr/>
      </dsp:nvSpPr>
      <dsp:spPr>
        <a:xfrm rot="5400000">
          <a:off x="5083426" y="-1455929"/>
          <a:ext cx="1717838" cy="86423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GB" sz="2400" kern="1200" dirty="0"/>
            <a:t>Contribution to GDP – 3% in 2018 (GSS, 2019)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GB" sz="2400" kern="1200" dirty="0"/>
            <a:t>At least 70% of the population rears one kind of livestock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Meat (both livestock and poultry) contributes 40% of the national animal protein supply, with the rest coming from fish.</a:t>
          </a:r>
          <a:endParaRPr lang="en-GB" sz="2400" kern="1200" dirty="0"/>
        </a:p>
      </dsp:txBody>
      <dsp:txXfrm rot="-5400000">
        <a:off x="1621184" y="2090171"/>
        <a:ext cx="8558465" cy="1550122"/>
      </dsp:txXfrm>
    </dsp:sp>
    <dsp:sp modelId="{3F6A1CFC-34BE-48F4-98F2-B076110F4C13}">
      <dsp:nvSpPr>
        <dsp:cNvPr id="0" name=""/>
        <dsp:cNvSpPr/>
      </dsp:nvSpPr>
      <dsp:spPr>
        <a:xfrm rot="5400000">
          <a:off x="100813" y="3653475"/>
          <a:ext cx="1598139" cy="1403551"/>
        </a:xfrm>
        <a:prstGeom prst="chevron">
          <a:avLst/>
        </a:prstGeom>
        <a:solidFill>
          <a:srgbClr val="C000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Poultry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sector</a:t>
          </a:r>
        </a:p>
      </dsp:txBody>
      <dsp:txXfrm rot="-5400000">
        <a:off x="198108" y="4257957"/>
        <a:ext cx="1403551" cy="194588"/>
      </dsp:txXfrm>
    </dsp:sp>
    <dsp:sp modelId="{6585A388-3D36-4C25-BC84-097A33A65411}">
      <dsp:nvSpPr>
        <dsp:cNvPr id="0" name=""/>
        <dsp:cNvSpPr/>
      </dsp:nvSpPr>
      <dsp:spPr>
        <a:xfrm rot="5400000">
          <a:off x="5394178" y="90488"/>
          <a:ext cx="1038790" cy="86477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Poultry population growth of 40% between 2011 – 2017, mainly from layer population increase (SRID, 2017)</a:t>
          </a:r>
        </a:p>
      </dsp:txBody>
      <dsp:txXfrm rot="-5400000">
        <a:off x="1589704" y="3945672"/>
        <a:ext cx="8597028" cy="937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461A7C-3EB5-4ADA-AFB8-21A44AB06DEA}">
      <dsp:nvSpPr>
        <dsp:cNvPr id="0" name=""/>
        <dsp:cNvSpPr/>
      </dsp:nvSpPr>
      <dsp:spPr>
        <a:xfrm>
          <a:off x="4937" y="106857"/>
          <a:ext cx="2820401" cy="771857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Inputs and services</a:t>
          </a:r>
        </a:p>
      </dsp:txBody>
      <dsp:txXfrm>
        <a:off x="4937" y="106857"/>
        <a:ext cx="2627437" cy="771857"/>
      </dsp:txXfrm>
    </dsp:sp>
    <dsp:sp modelId="{52188539-163E-4DBA-97BB-C0AC98D59173}">
      <dsp:nvSpPr>
        <dsp:cNvPr id="0" name=""/>
        <dsp:cNvSpPr/>
      </dsp:nvSpPr>
      <dsp:spPr>
        <a:xfrm>
          <a:off x="2398577" y="66024"/>
          <a:ext cx="2133806" cy="85352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Production</a:t>
          </a:r>
        </a:p>
      </dsp:txBody>
      <dsp:txXfrm>
        <a:off x="2825338" y="66024"/>
        <a:ext cx="1280284" cy="853522"/>
      </dsp:txXfrm>
    </dsp:sp>
    <dsp:sp modelId="{74B59200-A45D-4D80-B8EA-02E6357BB800}">
      <dsp:nvSpPr>
        <dsp:cNvPr id="0" name=""/>
        <dsp:cNvSpPr/>
      </dsp:nvSpPr>
      <dsp:spPr>
        <a:xfrm>
          <a:off x="4105623" y="66024"/>
          <a:ext cx="2133806" cy="853522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Marketing</a:t>
          </a:r>
        </a:p>
      </dsp:txBody>
      <dsp:txXfrm>
        <a:off x="4532384" y="66024"/>
        <a:ext cx="1280284" cy="853522"/>
      </dsp:txXfrm>
    </dsp:sp>
    <dsp:sp modelId="{FE9275FA-3E8E-4017-8F30-A74056639EA7}">
      <dsp:nvSpPr>
        <dsp:cNvPr id="0" name=""/>
        <dsp:cNvSpPr/>
      </dsp:nvSpPr>
      <dsp:spPr>
        <a:xfrm>
          <a:off x="5812668" y="66024"/>
          <a:ext cx="2133806" cy="853522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Processing</a:t>
          </a:r>
        </a:p>
      </dsp:txBody>
      <dsp:txXfrm>
        <a:off x="6239429" y="66024"/>
        <a:ext cx="1280284" cy="853522"/>
      </dsp:txXfrm>
    </dsp:sp>
    <dsp:sp modelId="{D5380CB7-C267-48D7-9A17-C971959309D2}">
      <dsp:nvSpPr>
        <dsp:cNvPr id="0" name=""/>
        <dsp:cNvSpPr/>
      </dsp:nvSpPr>
      <dsp:spPr>
        <a:xfrm>
          <a:off x="7519714" y="66024"/>
          <a:ext cx="2133806" cy="853522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Wholesale/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retail</a:t>
          </a:r>
        </a:p>
      </dsp:txBody>
      <dsp:txXfrm>
        <a:off x="7946475" y="66024"/>
        <a:ext cx="1280284" cy="853522"/>
      </dsp:txXfrm>
    </dsp:sp>
    <dsp:sp modelId="{B7EDF706-BA66-4989-8C54-AB7DB91F857C}">
      <dsp:nvSpPr>
        <dsp:cNvPr id="0" name=""/>
        <dsp:cNvSpPr/>
      </dsp:nvSpPr>
      <dsp:spPr>
        <a:xfrm>
          <a:off x="9226759" y="66024"/>
          <a:ext cx="2133806" cy="85352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/>
              </a:solidFill>
            </a:rPr>
            <a:t>Consumption</a:t>
          </a:r>
        </a:p>
      </dsp:txBody>
      <dsp:txXfrm>
        <a:off x="9653520" y="66024"/>
        <a:ext cx="1280284" cy="8535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3DC18-5413-47F6-A4B1-376EB3ABAC40}">
      <dsp:nvSpPr>
        <dsp:cNvPr id="0" name=""/>
        <dsp:cNvSpPr/>
      </dsp:nvSpPr>
      <dsp:spPr>
        <a:xfrm rot="5400000">
          <a:off x="183938" y="310481"/>
          <a:ext cx="1415623" cy="1243259"/>
        </a:xfrm>
        <a:prstGeom prst="chevron">
          <a:avLst/>
        </a:prstGeom>
        <a:solidFill>
          <a:srgbClr val="C000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Agriculture sector </a:t>
          </a:r>
        </a:p>
      </dsp:txBody>
      <dsp:txXfrm rot="-5400000">
        <a:off x="270121" y="845929"/>
        <a:ext cx="1243259" cy="172364"/>
      </dsp:txXfrm>
    </dsp:sp>
    <dsp:sp modelId="{13A48A02-0F63-466B-8137-3C66BEA44588}">
      <dsp:nvSpPr>
        <dsp:cNvPr id="0" name=""/>
        <dsp:cNvSpPr/>
      </dsp:nvSpPr>
      <dsp:spPr>
        <a:xfrm rot="5400000">
          <a:off x="5224926" y="-3457647"/>
          <a:ext cx="1182101" cy="84752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GB" sz="2200" kern="1200" dirty="0"/>
            <a:t>Contribution to GDP – 29 % in 2018 (TNBS, 2018)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GB" sz="2200" kern="1200" dirty="0"/>
            <a:t>Economy dependent on agriculture – export earnings, and employs about 65% of the work force</a:t>
          </a:r>
        </a:p>
      </dsp:txBody>
      <dsp:txXfrm rot="-5400000">
        <a:off x="1578333" y="246651"/>
        <a:ext cx="8417583" cy="1066691"/>
      </dsp:txXfrm>
    </dsp:sp>
    <dsp:sp modelId="{A739A66C-9002-44FA-B34C-2C2F94060E3F}">
      <dsp:nvSpPr>
        <dsp:cNvPr id="0" name=""/>
        <dsp:cNvSpPr/>
      </dsp:nvSpPr>
      <dsp:spPr>
        <a:xfrm rot="5400000">
          <a:off x="183938" y="1980206"/>
          <a:ext cx="1415623" cy="1243259"/>
        </a:xfrm>
        <a:prstGeom prst="chevron">
          <a:avLst/>
        </a:prstGeom>
        <a:solidFill>
          <a:srgbClr val="C000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Livestock sector</a:t>
          </a:r>
        </a:p>
      </dsp:txBody>
      <dsp:txXfrm rot="-5400000">
        <a:off x="270121" y="2515654"/>
        <a:ext cx="1243259" cy="172364"/>
      </dsp:txXfrm>
    </dsp:sp>
    <dsp:sp modelId="{C7E5C649-B9B9-4CBE-B2C9-F94BEECA20B1}">
      <dsp:nvSpPr>
        <dsp:cNvPr id="0" name=""/>
        <dsp:cNvSpPr/>
      </dsp:nvSpPr>
      <dsp:spPr>
        <a:xfrm rot="5400000">
          <a:off x="5005900" y="-1911978"/>
          <a:ext cx="1728861" cy="86423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GB" sz="2200" kern="1200" dirty="0"/>
            <a:t>Contribution to GDP – 7.4% of which 1.8% is attributed to poultry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GB" sz="2200" kern="1200" dirty="0"/>
            <a:t>50% of households keep livestock (27Mn people)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§"/>
          </a:pPr>
          <a:r>
            <a:rPr lang="en-GB" sz="2200" kern="1200" dirty="0"/>
            <a:t>3rd largest livestock population on the African continent comprising 25 million cattle, 16.7 million goats, 8 million sheep, 2.4 million pigs, and 36 million chickens (MOLFD, 2015) </a:t>
          </a:r>
        </a:p>
      </dsp:txBody>
      <dsp:txXfrm rot="-5400000">
        <a:off x="1549169" y="1629149"/>
        <a:ext cx="8557927" cy="1560069"/>
      </dsp:txXfrm>
    </dsp:sp>
    <dsp:sp modelId="{3F6A1CFC-34BE-48F4-98F2-B076110F4C13}">
      <dsp:nvSpPr>
        <dsp:cNvPr id="0" name=""/>
        <dsp:cNvSpPr/>
      </dsp:nvSpPr>
      <dsp:spPr>
        <a:xfrm rot="5400000">
          <a:off x="183938" y="3624002"/>
          <a:ext cx="1415623" cy="1243259"/>
        </a:xfrm>
        <a:prstGeom prst="chevron">
          <a:avLst/>
        </a:prstGeom>
        <a:solidFill>
          <a:srgbClr val="C000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Poultry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sector</a:t>
          </a:r>
        </a:p>
      </dsp:txBody>
      <dsp:txXfrm rot="-5400000">
        <a:off x="270121" y="4159450"/>
        <a:ext cx="1243259" cy="172364"/>
      </dsp:txXfrm>
    </dsp:sp>
    <dsp:sp modelId="{6585A388-3D36-4C25-BC84-097A33A65411}">
      <dsp:nvSpPr>
        <dsp:cNvPr id="0" name=""/>
        <dsp:cNvSpPr/>
      </dsp:nvSpPr>
      <dsp:spPr>
        <a:xfrm rot="5400000">
          <a:off x="5098036" y="-115358"/>
          <a:ext cx="1677001" cy="86477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Wingdings" panose="05000000000000000000" pitchFamily="2" charset="2"/>
            <a:buChar char="§"/>
            <a:tabLst/>
            <a:defRPr/>
          </a:pPr>
          <a:r>
            <a:rPr lang="en-GB" sz="2200" kern="1200" dirty="0"/>
            <a:t> 66% of the population that keep </a:t>
          </a:r>
          <a:r>
            <a:rPr lang="en-GB" sz="2200" kern="1200"/>
            <a:t>livestock rear </a:t>
          </a:r>
          <a:r>
            <a:rPr lang="en-GB" sz="2200" kern="1200" dirty="0"/>
            <a:t>poultry (MOLFD, 2015)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Wingdings" panose="05000000000000000000" pitchFamily="2" charset="2"/>
            <a:buChar char="§"/>
            <a:tabLst/>
            <a:defRPr/>
          </a:pPr>
          <a:r>
            <a:rPr lang="en-GB" sz="2200" kern="1200" dirty="0"/>
            <a:t> Comprises commercial (broilers and layers) -  and traditional systems (indigenous and improved dual purpose breeds)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Wingdings" panose="05000000000000000000" pitchFamily="2" charset="2"/>
            <a:buChar char="§"/>
            <a:tabLst/>
            <a:defRPr/>
          </a:pPr>
          <a:r>
            <a:rPr lang="en-GB" sz="2200" kern="1200" dirty="0"/>
            <a:t> Commercial systems – 7% of bird population; traditional indigenous systems – 93% of bird population</a:t>
          </a:r>
        </a:p>
      </dsp:txBody>
      <dsp:txXfrm rot="-5400000">
        <a:off x="1612668" y="3451874"/>
        <a:ext cx="8565874" cy="15132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461A7C-3EB5-4ADA-AFB8-21A44AB06DEA}">
      <dsp:nvSpPr>
        <dsp:cNvPr id="0" name=""/>
        <dsp:cNvSpPr/>
      </dsp:nvSpPr>
      <dsp:spPr>
        <a:xfrm>
          <a:off x="4842" y="114257"/>
          <a:ext cx="2766316" cy="757056"/>
        </a:xfrm>
        <a:prstGeom prst="homePlate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Inputs and services</a:t>
          </a:r>
        </a:p>
      </dsp:txBody>
      <dsp:txXfrm>
        <a:off x="4842" y="114257"/>
        <a:ext cx="2577052" cy="757056"/>
      </dsp:txXfrm>
    </dsp:sp>
    <dsp:sp modelId="{52188539-163E-4DBA-97BB-C0AC98D59173}">
      <dsp:nvSpPr>
        <dsp:cNvPr id="0" name=""/>
        <dsp:cNvSpPr/>
      </dsp:nvSpPr>
      <dsp:spPr>
        <a:xfrm>
          <a:off x="2352581" y="74208"/>
          <a:ext cx="2092888" cy="837155"/>
        </a:xfrm>
        <a:prstGeom prst="chevron">
          <a:avLst/>
        </a:prstGeom>
        <a:solidFill>
          <a:srgbClr val="A5A5A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Production</a:t>
          </a:r>
        </a:p>
      </dsp:txBody>
      <dsp:txXfrm>
        <a:off x="2771159" y="74208"/>
        <a:ext cx="1255733" cy="837155"/>
      </dsp:txXfrm>
    </dsp:sp>
    <dsp:sp modelId="{74B59200-A45D-4D80-B8EA-02E6357BB800}">
      <dsp:nvSpPr>
        <dsp:cNvPr id="0" name=""/>
        <dsp:cNvSpPr/>
      </dsp:nvSpPr>
      <dsp:spPr>
        <a:xfrm>
          <a:off x="4026892" y="74208"/>
          <a:ext cx="2092888" cy="837155"/>
        </a:xfrm>
        <a:prstGeom prst="chevron">
          <a:avLst/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Marketing</a:t>
          </a:r>
        </a:p>
      </dsp:txBody>
      <dsp:txXfrm>
        <a:off x="4445470" y="74208"/>
        <a:ext cx="1255733" cy="837155"/>
      </dsp:txXfrm>
    </dsp:sp>
    <dsp:sp modelId="{FE9275FA-3E8E-4017-8F30-A74056639EA7}">
      <dsp:nvSpPr>
        <dsp:cNvPr id="0" name=""/>
        <dsp:cNvSpPr/>
      </dsp:nvSpPr>
      <dsp:spPr>
        <a:xfrm>
          <a:off x="5701202" y="74208"/>
          <a:ext cx="2092888" cy="837155"/>
        </a:xfrm>
        <a:prstGeom prst="chevron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Processing</a:t>
          </a:r>
        </a:p>
      </dsp:txBody>
      <dsp:txXfrm>
        <a:off x="6119780" y="74208"/>
        <a:ext cx="1255733" cy="837155"/>
      </dsp:txXfrm>
    </dsp:sp>
    <dsp:sp modelId="{D5380CB7-C267-48D7-9A17-C971959309D2}">
      <dsp:nvSpPr>
        <dsp:cNvPr id="0" name=""/>
        <dsp:cNvSpPr/>
      </dsp:nvSpPr>
      <dsp:spPr>
        <a:xfrm>
          <a:off x="7375513" y="74208"/>
          <a:ext cx="2092888" cy="837155"/>
        </a:xfrm>
        <a:prstGeom prst="chevron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Wholesale/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retail</a:t>
          </a:r>
        </a:p>
      </dsp:txBody>
      <dsp:txXfrm>
        <a:off x="7794091" y="74208"/>
        <a:ext cx="1255733" cy="837155"/>
      </dsp:txXfrm>
    </dsp:sp>
    <dsp:sp modelId="{B7EDF706-BA66-4989-8C54-AB7DB91F857C}">
      <dsp:nvSpPr>
        <dsp:cNvPr id="0" name=""/>
        <dsp:cNvSpPr/>
      </dsp:nvSpPr>
      <dsp:spPr>
        <a:xfrm>
          <a:off x="9049824" y="74208"/>
          <a:ext cx="2092888" cy="837155"/>
        </a:xfrm>
        <a:prstGeom prst="chevron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Consumption</a:t>
          </a:r>
        </a:p>
      </dsp:txBody>
      <dsp:txXfrm>
        <a:off x="9468402" y="74208"/>
        <a:ext cx="1255733" cy="837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1FADC-38C2-4600-B951-3A8D3CC0B484}" type="datetimeFigureOut">
              <a:rPr lang="en-US" smtClean="0"/>
              <a:t>02-Dec-19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CB97C-7098-46B5-962C-14EB81626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29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1. </a:t>
            </a:r>
            <a:r>
              <a:rPr lang="en-GB" sz="1200" dirty="0"/>
              <a:t>Poultry contributes about 80% of total livestock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2. Growth rate of more than 40% b/w 2011 – 2017; Poultry, pigs and goats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3. High population rise </a:t>
            </a:r>
            <a:r>
              <a:rPr lang="en-GB" sz="1200" dirty="0">
                <a:ea typeface="Calibri" panose="020F0502020204030204" pitchFamily="34" charset="0"/>
                <a:cs typeface="Calibri" panose="020F0502020204030204" pitchFamily="34" charset="0"/>
              </a:rPr>
              <a:t>fuelled by removal of customs duties on poultry inputs (such as feed, feed additives, drugs and vaccines) and improved access to veterinary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81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ea typeface="Calibri" panose="020F0502020204030204" pitchFamily="34" charset="0"/>
                <a:cs typeface="Calibri" panose="020F0502020204030204" pitchFamily="34" charset="0"/>
              </a:rPr>
              <a:t>1. Lack of the legislative framework to regulate operations of local hatcheries has contributed to production of poor-quality DOCs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80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GB" dirty="0"/>
              <a:t>Traditional indigenous system – most commonly practised in TZ</a:t>
            </a:r>
          </a:p>
          <a:p>
            <a:pPr marL="228600" indent="-228600">
              <a:buAutoNum type="arabicPeriod"/>
            </a:pPr>
            <a:r>
              <a:rPr lang="en-GB" dirty="0"/>
              <a:t>Mainly managed by </a:t>
            </a:r>
            <a:r>
              <a:rPr lang="en-GB" dirty="0" err="1"/>
              <a:t>womena</a:t>
            </a:r>
            <a:r>
              <a:rPr lang="en-GB" dirty="0"/>
              <a:t> </a:t>
            </a:r>
            <a:r>
              <a:rPr lang="en-GB" dirty="0" err="1"/>
              <a:t>nd</a:t>
            </a:r>
            <a:r>
              <a:rPr lang="en-GB" dirty="0"/>
              <a:t> children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563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1. 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armers vaccinate for Newcastle and </a:t>
            </a:r>
            <a:r>
              <a:rPr lang="en-GB" sz="12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Gumboro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diseases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3889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1. Import volumes underestimated. Mirror data shows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17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661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2497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646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Hatcheries sell vaccinated DOCs to mother units, with a package of necessary inputs;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feeds, feeders, vaccines, coupled with extension trainings. Raise the chicks to 4-6 weeks then sell off to farmers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95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96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dirty="0"/>
              <a:t>The local chicken breeds are dominant in the Northern part of the country (more than 50% of the indigenous breed population) due to availability of land for practising free-ranging. The local chicken and guinea fowls produced in the North are bulked and marketed to urban areas all over the country.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Producers use local herbs and antibiotics such as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Amoxillin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prevent diseases , a few vaccinate against ND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47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1.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Maize is the main feed ingredient for energy, soybean for protein and premixes for vitamins and other trace minerals.</a:t>
            </a:r>
            <a:endParaRPr lang="en-GB" dirty="0"/>
          </a:p>
          <a:p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Ashanti and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Brong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Ahafo regions account for about 39.7% and 36.5% respectively of total eggs produced in Ghana. These comprise the forest-Savannah transition zones which are maize growing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83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05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1. 90s to 2000 – poultry sector was supplying about 95% of domestic consumption of chicken meat and eggs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662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1.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Poultry imports from USA constitute over 40% market share in Ghana while 25% of poultry imports come from Brazil and European countries (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Andam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al., 2017: GAIN, 2017).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498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1. Retail prices of local broiler higher than imported poultry meat by 30-40 % margin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663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CB97C-7098-46B5-962C-14EB81626D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3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02-Dec-19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321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02-Dec-19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707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85600" y="274640"/>
            <a:ext cx="36576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4640"/>
            <a:ext cx="107696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02-Dec-19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526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512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02-Dec-19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43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02-Dec-19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52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02-Dec-19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03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02-Dec-19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0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02-Dec-19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5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02-Dec-19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17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02-Dec-19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32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4986D-6BE9-4264-908F-02DB36FD8D6C}" type="datetime1">
              <a:rPr lang="en-US" smtClean="0"/>
              <a:t>02-Dec-19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21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7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85321"/>
            <a:ext cx="10363200" cy="1470025"/>
          </a:xfrm>
        </p:spPr>
        <p:txBody>
          <a:bodyPr>
            <a:noAutofit/>
          </a:bodyPr>
          <a:lstStyle/>
          <a:p>
            <a:r>
              <a:rPr lang="en-GB" sz="3800" b="1" dirty="0"/>
              <a:t>Tanzania and Ghana poultry value chains: a status report</a:t>
            </a:r>
            <a:br>
              <a:rPr lang="en-GB" sz="3800" b="1" dirty="0"/>
            </a:br>
            <a:endParaRPr lang="en-US" sz="38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13A21E-479F-47D7-8110-536A8BAAFF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364" y="3735127"/>
            <a:ext cx="2961753" cy="2209746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2393967"/>
            <a:ext cx="8534400" cy="822316"/>
          </a:xfrm>
        </p:spPr>
        <p:txBody>
          <a:bodyPr>
            <a:noAutofit/>
          </a:bodyPr>
          <a:lstStyle/>
          <a:p>
            <a:r>
              <a:rPr lang="en-US" sz="2400" b="1" dirty="0"/>
              <a:t>Emily Ouma, Alessandra Galie, Christoph Weber, Dolapo Enahoro, Karl Rich, Nelly Njiiru, Amos Omore, and Isabelle Baltenweck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83C25A-F4AE-4DA6-8C44-1035AA0D01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2605" y="3735127"/>
            <a:ext cx="3221654" cy="22097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46D2A5-31D1-4424-9B18-24F21CE539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3968" y="3735127"/>
            <a:ext cx="3600419" cy="22752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1D9816-7797-4FE3-849E-AAB7BD79B1A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263" y="6133141"/>
            <a:ext cx="509035" cy="6037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78DB91-9150-4AC7-B627-C5A00B71EAB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349" y="6145016"/>
            <a:ext cx="603790" cy="6037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631528F-4853-4AB2-8E04-8CA506A6915F}"/>
              </a:ext>
            </a:extLst>
          </p:cNvPr>
          <p:cNvSpPr/>
          <p:nvPr/>
        </p:nvSpPr>
        <p:spPr>
          <a:xfrm>
            <a:off x="3520327" y="3325273"/>
            <a:ext cx="6155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Presented at the 2019 IL_GIP AGM held at SUA on 8</a:t>
            </a:r>
            <a:r>
              <a:rPr lang="en-US" b="1" baseline="30000" dirty="0"/>
              <a:t>th</a:t>
            </a:r>
            <a:r>
              <a:rPr lang="en-US" b="1" dirty="0"/>
              <a:t> Oct 2019</a:t>
            </a:r>
          </a:p>
        </p:txBody>
      </p:sp>
    </p:spTree>
    <p:extLst>
      <p:ext uri="{BB962C8B-B14F-4D97-AF65-F5344CB8AC3E}">
        <p14:creationId xmlns:p14="http://schemas.microsoft.com/office/powerpoint/2010/main" val="2233938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B53EF-4F45-4CE2-873C-F1A735539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345" y="0"/>
            <a:ext cx="7600208" cy="1143000"/>
          </a:xfrm>
        </p:spPr>
        <p:txBody>
          <a:bodyPr anchor="t">
            <a:normAutofit/>
          </a:bodyPr>
          <a:lstStyle/>
          <a:p>
            <a:r>
              <a:rPr lang="en-GB" sz="3600" b="1" dirty="0"/>
              <a:t>Ghanaian poultry market shares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74641-204F-44F1-8FC6-4EE50BB4F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6656" y="1107375"/>
            <a:ext cx="7591119" cy="5091545"/>
          </a:xfrm>
        </p:spPr>
        <p:txBody>
          <a:bodyPr>
            <a:normAutofit fontScale="55000" lnSpcReduction="20000"/>
          </a:bodyPr>
          <a:lstStyle/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4000" dirty="0"/>
              <a:t>Chicken imports are mainly from Brazil, EU, U.S.A and China </a:t>
            </a:r>
          </a:p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4000" dirty="0"/>
              <a:t>Market shares (%) of total chicken meat consumption</a:t>
            </a:r>
          </a:p>
          <a:p>
            <a:pPr marL="742050" lvl="2" indent="-342000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900" dirty="0"/>
              <a:t>10% domestic broiler production</a:t>
            </a:r>
          </a:p>
          <a:p>
            <a:pPr marL="742050" lvl="2" indent="-342000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900" dirty="0"/>
              <a:t>20% spent layers</a:t>
            </a:r>
          </a:p>
          <a:p>
            <a:pPr marL="742050" lvl="2" indent="-342000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900" dirty="0"/>
              <a:t>10% guinea fowls and local breeds raised in backyard systems</a:t>
            </a:r>
          </a:p>
          <a:p>
            <a:pPr marL="742050" lvl="2" indent="-342000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900" dirty="0"/>
              <a:t>60% - 70% imported broiler parts</a:t>
            </a:r>
          </a:p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4000" dirty="0"/>
              <a:t>High chicken meat imports</a:t>
            </a:r>
          </a:p>
          <a:p>
            <a:pPr marL="742050" lvl="2" indent="-342000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900" dirty="0"/>
              <a:t>Increasing preference for dressed and processed chicken (a common attribute of imported chicken meat) </a:t>
            </a:r>
          </a:p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4000" dirty="0"/>
              <a:t>Per capita consumption of chicken meat has increased from 4 kg in 2010 to 6.6 kg in 2012 (FAO, 2014)</a:t>
            </a:r>
          </a:p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4000" dirty="0"/>
              <a:t>Ghana imports large quantities of day-old layer chicks and hatching eggs from the EU, USA and Brazil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CC750A-CEED-4D52-8799-CE609CFE1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27" y="1143000"/>
            <a:ext cx="4094201" cy="43671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D1D8E6-76ED-443F-8B23-29BF32F3F9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207" y="6187045"/>
            <a:ext cx="463590" cy="5498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839710-8B17-4441-97F8-AC272453CF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253" y="6198920"/>
            <a:ext cx="549886" cy="54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47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D6CA6A3F-237E-46E3-9DB2-920A49920A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9536520"/>
              </p:ext>
            </p:extLst>
          </p:nvPr>
        </p:nvGraphicFramePr>
        <p:xfrm>
          <a:off x="309056" y="1475837"/>
          <a:ext cx="6580377" cy="190427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855724">
                  <a:extLst>
                    <a:ext uri="{9D8B030D-6E8A-4147-A177-3AD203B41FA5}">
                      <a16:colId xmlns:a16="http://schemas.microsoft.com/office/drawing/2014/main" val="2791544381"/>
                    </a:ext>
                  </a:extLst>
                </a:gridCol>
                <a:gridCol w="1390968">
                  <a:extLst>
                    <a:ext uri="{9D8B030D-6E8A-4147-A177-3AD203B41FA5}">
                      <a16:colId xmlns:a16="http://schemas.microsoft.com/office/drawing/2014/main" val="1070196361"/>
                    </a:ext>
                  </a:extLst>
                </a:gridCol>
                <a:gridCol w="1006122">
                  <a:extLst>
                    <a:ext uri="{9D8B030D-6E8A-4147-A177-3AD203B41FA5}">
                      <a16:colId xmlns:a16="http://schemas.microsoft.com/office/drawing/2014/main" val="2316380221"/>
                    </a:ext>
                  </a:extLst>
                </a:gridCol>
                <a:gridCol w="1487316">
                  <a:extLst>
                    <a:ext uri="{9D8B030D-6E8A-4147-A177-3AD203B41FA5}">
                      <a16:colId xmlns:a16="http://schemas.microsoft.com/office/drawing/2014/main" val="283561838"/>
                    </a:ext>
                  </a:extLst>
                </a:gridCol>
                <a:gridCol w="840247">
                  <a:extLst>
                    <a:ext uri="{9D8B030D-6E8A-4147-A177-3AD203B41FA5}">
                      <a16:colId xmlns:a16="http://schemas.microsoft.com/office/drawing/2014/main" val="3995771976"/>
                    </a:ext>
                  </a:extLst>
                </a:gridCol>
              </a:tblGrid>
              <a:tr h="476068">
                <a:tc>
                  <a:txBody>
                    <a:bodyPr/>
                    <a:lstStyle/>
                    <a:p>
                      <a:endParaRPr lang="en-K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2015</a:t>
                      </a:r>
                      <a:endParaRPr lang="en-K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/>
                        <a:t>2016</a:t>
                      </a:r>
                      <a:endParaRPr lang="en-K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039259"/>
                  </a:ext>
                </a:extLst>
              </a:tr>
              <a:tr h="476068">
                <a:tc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Ghana </a:t>
                      </a:r>
                      <a:r>
                        <a:rPr lang="en-US" dirty="0" err="1"/>
                        <a:t>Cedis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USD</a:t>
                      </a:r>
                      <a:endParaRPr lang="en-K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Ghana </a:t>
                      </a:r>
                      <a:r>
                        <a:rPr lang="en-US" err="1"/>
                        <a:t>Cedis</a:t>
                      </a:r>
                      <a:endParaRPr lang="en-K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USD</a:t>
                      </a:r>
                      <a:endParaRPr lang="en-K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638988"/>
                  </a:ext>
                </a:extLst>
              </a:tr>
              <a:tr h="476068">
                <a:tc>
                  <a:txBody>
                    <a:bodyPr/>
                    <a:lstStyle/>
                    <a:p>
                      <a:r>
                        <a:rPr lang="en-US" dirty="0"/>
                        <a:t>Imported broilers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</a:t>
                      </a:r>
                      <a:endParaRPr lang="en-K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14</a:t>
                      </a:r>
                      <a:endParaRPr lang="en-K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3.5</a:t>
                      </a:r>
                      <a:endParaRPr lang="en-K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899769"/>
                  </a:ext>
                </a:extLst>
              </a:tr>
              <a:tr h="476068">
                <a:tc>
                  <a:txBody>
                    <a:bodyPr/>
                    <a:lstStyle/>
                    <a:p>
                      <a:r>
                        <a:rPr lang="en-US" dirty="0"/>
                        <a:t>Domestic broilers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50</a:t>
                      </a:r>
                      <a:endParaRPr lang="en-K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12.8</a:t>
                      </a:r>
                      <a:endParaRPr lang="en-K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60</a:t>
                      </a:r>
                      <a:endParaRPr lang="en-K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  <a:endParaRPr lang="en-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919978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ECD05D46-5B48-4D89-AD7D-5D5E5D69F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992" y="1002519"/>
            <a:ext cx="6233596" cy="612271"/>
          </a:xfrm>
        </p:spPr>
        <p:txBody>
          <a:bodyPr>
            <a:normAutofit/>
          </a:bodyPr>
          <a:lstStyle/>
          <a:p>
            <a:r>
              <a:rPr lang="en-US" sz="2400" b="1" dirty="0"/>
              <a:t>Retail poultry prices per Kg (Kumasi and Accra)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724861-FB57-4865-A176-EF8348ABB627}"/>
              </a:ext>
            </a:extLst>
          </p:cNvPr>
          <p:cNvSpPr txBox="1"/>
          <p:nvPr/>
        </p:nvSpPr>
        <p:spPr>
          <a:xfrm>
            <a:off x="309056" y="3346705"/>
            <a:ext cx="2077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Source: GAIN/USDA, 2017</a:t>
            </a:r>
            <a:endParaRPr lang="en-KE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FA228F-4952-4E7B-B467-5D894A940AC1}"/>
              </a:ext>
            </a:extLst>
          </p:cNvPr>
          <p:cNvSpPr/>
          <p:nvPr/>
        </p:nvSpPr>
        <p:spPr>
          <a:xfrm>
            <a:off x="6974670" y="1475837"/>
            <a:ext cx="5101216" cy="5188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 indent="-3420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200" dirty="0"/>
              <a:t>Imported frozen chicken is distributed through private cold stores located in major cities</a:t>
            </a:r>
          </a:p>
          <a:p>
            <a:pPr marL="342000" indent="-3420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200" dirty="0"/>
              <a:t>Preference of imported  chicken cuts, due to availability, affordability and convenience</a:t>
            </a:r>
          </a:p>
          <a:p>
            <a:pPr marL="342000" indent="-3420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200" dirty="0"/>
              <a:t>High price of local chicken breeds, guinea fowls and eggs from local chicken</a:t>
            </a:r>
          </a:p>
          <a:p>
            <a:pPr marL="342000" indent="-3420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200" dirty="0"/>
              <a:t>High preference of local chicken breeds, especially during festivities. Preference largely driven by taste</a:t>
            </a:r>
          </a:p>
          <a:p>
            <a:r>
              <a:rPr lang="en-US" sz="2200" dirty="0"/>
              <a:t> </a:t>
            </a:r>
            <a:endParaRPr lang="en-KE" sz="2200" dirty="0"/>
          </a:p>
        </p:txBody>
      </p:sp>
      <p:graphicFrame>
        <p:nvGraphicFramePr>
          <p:cNvPr id="7" name="Content Placeholder 1">
            <a:extLst>
              <a:ext uri="{FF2B5EF4-FFF2-40B4-BE49-F238E27FC236}">
                <a16:creationId xmlns:a16="http://schemas.microsoft.com/office/drawing/2014/main" id="{AFB2A0B1-54D2-4318-8108-2B5183CAD1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4322001"/>
              </p:ext>
            </p:extLst>
          </p:nvPr>
        </p:nvGraphicFramePr>
        <p:xfrm>
          <a:off x="261556" y="3638471"/>
          <a:ext cx="6665614" cy="320579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898724">
                  <a:extLst>
                    <a:ext uri="{9D8B030D-6E8A-4147-A177-3AD203B41FA5}">
                      <a16:colId xmlns:a16="http://schemas.microsoft.com/office/drawing/2014/main" val="2791544381"/>
                    </a:ext>
                  </a:extLst>
                </a:gridCol>
                <a:gridCol w="1866098">
                  <a:extLst>
                    <a:ext uri="{9D8B030D-6E8A-4147-A177-3AD203B41FA5}">
                      <a16:colId xmlns:a16="http://schemas.microsoft.com/office/drawing/2014/main" val="283561838"/>
                    </a:ext>
                  </a:extLst>
                </a:gridCol>
                <a:gridCol w="1900792">
                  <a:extLst>
                    <a:ext uri="{9D8B030D-6E8A-4147-A177-3AD203B41FA5}">
                      <a16:colId xmlns:a16="http://schemas.microsoft.com/office/drawing/2014/main" val="652543135"/>
                    </a:ext>
                  </a:extLst>
                </a:gridCol>
              </a:tblGrid>
              <a:tr h="615892">
                <a:tc>
                  <a:txBody>
                    <a:bodyPr/>
                    <a:lstStyle/>
                    <a:p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Ghana </a:t>
                      </a:r>
                      <a:r>
                        <a:rPr lang="en-US" dirty="0" err="1"/>
                        <a:t>Cedis</a:t>
                      </a:r>
                      <a:endParaRPr lang="en-KE" dirty="0"/>
                    </a:p>
                    <a:p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USD</a:t>
                      </a:r>
                      <a:endParaRPr lang="en-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039259"/>
                  </a:ext>
                </a:extLst>
              </a:tr>
              <a:tr h="3519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Indigenous breeds - hen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4.9</a:t>
                      </a:r>
                      <a:endParaRPr lang="en-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638988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r>
                        <a:rPr lang="en-GB" dirty="0"/>
                        <a:t>Indigenous breeds- cockerel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6.1</a:t>
                      </a:r>
                      <a:endParaRPr lang="en-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899769"/>
                  </a:ext>
                </a:extLst>
              </a:tr>
              <a:tr h="615892">
                <a:tc>
                  <a:txBody>
                    <a:bodyPr/>
                    <a:lstStyle/>
                    <a:p>
                      <a:r>
                        <a:rPr lang="en-US" dirty="0"/>
                        <a:t>Guinea fowl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30-35  (North)</a:t>
                      </a:r>
                    </a:p>
                    <a:p>
                      <a:r>
                        <a:rPr lang="en-GB" dirty="0"/>
                        <a:t>50-70 (Accra)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6.1 (North)</a:t>
                      </a:r>
                    </a:p>
                    <a:p>
                      <a:r>
                        <a:rPr lang="en-GB" dirty="0"/>
                        <a:t>10 – 14 (Accra)</a:t>
                      </a:r>
                      <a:endParaRPr lang="en-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919978"/>
                  </a:ext>
                </a:extLst>
              </a:tr>
              <a:tr h="351938">
                <a:tc>
                  <a:txBody>
                    <a:bodyPr/>
                    <a:lstStyle/>
                    <a:p>
                      <a:r>
                        <a:rPr lang="en-GB" dirty="0"/>
                        <a:t>Spent layer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23-24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4.9</a:t>
                      </a:r>
                      <a:endParaRPr lang="en-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785288"/>
                  </a:ext>
                </a:extLst>
              </a:tr>
              <a:tr h="351938">
                <a:tc>
                  <a:txBody>
                    <a:bodyPr/>
                    <a:lstStyle/>
                    <a:p>
                      <a:r>
                        <a:rPr lang="en-GB" dirty="0"/>
                        <a:t>Eggs from indigenous/tray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6.1</a:t>
                      </a:r>
                      <a:endParaRPr lang="en-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230513"/>
                  </a:ext>
                </a:extLst>
              </a:tr>
              <a:tr h="431269">
                <a:tc>
                  <a:txBody>
                    <a:bodyPr/>
                    <a:lstStyle/>
                    <a:p>
                      <a:r>
                        <a:rPr lang="en-GB" dirty="0"/>
                        <a:t>Eggs from layers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21</a:t>
                      </a:r>
                      <a:endParaRPr lang="en-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4.3</a:t>
                      </a:r>
                      <a:endParaRPr lang="en-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3741828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D144D7D0-6245-4A56-B9C0-B781B66F9973}"/>
              </a:ext>
            </a:extLst>
          </p:cNvPr>
          <p:cNvSpPr txBox="1">
            <a:spLocks/>
          </p:cNvSpPr>
          <p:nvPr/>
        </p:nvSpPr>
        <p:spPr>
          <a:xfrm>
            <a:off x="3728848" y="79830"/>
            <a:ext cx="8347038" cy="85799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dirty="0"/>
              <a:t>Poultry retail prices, and consumer preferences, Ghana</a:t>
            </a:r>
          </a:p>
        </p:txBody>
      </p:sp>
    </p:spTree>
    <p:extLst>
      <p:ext uri="{BB962C8B-B14F-4D97-AF65-F5344CB8AC3E}">
        <p14:creationId xmlns:p14="http://schemas.microsoft.com/office/powerpoint/2010/main" val="106603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F89A3E49-AFA9-4AA5-8F8A-5E44BC067877}"/>
              </a:ext>
            </a:extLst>
          </p:cNvPr>
          <p:cNvSpPr txBox="1"/>
          <p:nvPr/>
        </p:nvSpPr>
        <p:spPr>
          <a:xfrm>
            <a:off x="9817061" y="3006628"/>
            <a:ext cx="1152640" cy="954107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bg1"/>
                </a:solidFill>
              </a:rPr>
              <a:t>Individual consumers/</a:t>
            </a:r>
          </a:p>
          <a:p>
            <a:r>
              <a:rPr lang="en-GB" sz="1400">
                <a:solidFill>
                  <a:schemeClr val="bg1"/>
                </a:solidFill>
              </a:rPr>
              <a:t>local restaurants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DC39CA-DD89-4C7F-A944-300815A9FC93}"/>
              </a:ext>
            </a:extLst>
          </p:cNvPr>
          <p:cNvSpPr txBox="1"/>
          <p:nvPr/>
        </p:nvSpPr>
        <p:spPr>
          <a:xfrm>
            <a:off x="324727" y="1832626"/>
            <a:ext cx="20860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/>
              <a:t>Feeds</a:t>
            </a:r>
          </a:p>
          <a:p>
            <a:pPr marL="171450" indent="-171450">
              <a:buFontTx/>
              <a:buChar char="-"/>
            </a:pPr>
            <a:r>
              <a:rPr lang="en-GB" sz="1400"/>
              <a:t>The birds (chicken and guinea fowls) scavenge for feed</a:t>
            </a:r>
          </a:p>
          <a:p>
            <a:r>
              <a:rPr lang="en-GB" sz="1400" b="1"/>
              <a:t>Chicks</a:t>
            </a:r>
          </a:p>
          <a:p>
            <a:pPr marL="171450" indent="-171450">
              <a:buFontTx/>
              <a:buChar char="-"/>
            </a:pPr>
            <a:r>
              <a:rPr lang="en-GB" sz="1400"/>
              <a:t>Chicks mainly hatched through natural incubation. Guinea fowl eggs hatched by hens</a:t>
            </a:r>
          </a:p>
          <a:p>
            <a:pPr marL="171450" indent="-171450">
              <a:buFontTx/>
              <a:buChar char="-"/>
            </a:pPr>
            <a:r>
              <a:rPr lang="en-GB" sz="1400"/>
              <a:t>There are a few locally fabricated incubators for hatching eggs. </a:t>
            </a:r>
          </a:p>
          <a:p>
            <a:r>
              <a:rPr lang="en-GB" sz="1400" b="1"/>
              <a:t>Animal health products</a:t>
            </a:r>
          </a:p>
          <a:p>
            <a:pPr marL="171450" indent="-171450">
              <a:buFontTx/>
              <a:buChar char="-"/>
            </a:pPr>
            <a:r>
              <a:rPr lang="en-GB" sz="1400"/>
              <a:t>Veterinary products not used in most cases. Farmers use herbs as well as </a:t>
            </a:r>
            <a:r>
              <a:rPr lang="en-GB" sz="1400" err="1"/>
              <a:t>Amoxillin</a:t>
            </a:r>
            <a:r>
              <a:rPr lang="en-GB" sz="1400"/>
              <a:t> antibiotic for disease prevention. No NCD vaccines used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EE7ED52B-00D4-4A99-B781-43E3F0DBA964}"/>
              </a:ext>
            </a:extLst>
          </p:cNvPr>
          <p:cNvCxnSpPr>
            <a:cxnSpLocks/>
            <a:stCxn id="124" idx="6"/>
            <a:endCxn id="28" idx="1"/>
          </p:cNvCxnSpPr>
          <p:nvPr/>
        </p:nvCxnSpPr>
        <p:spPr>
          <a:xfrm>
            <a:off x="4747619" y="3873189"/>
            <a:ext cx="2953305" cy="198510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BB8EC54-7289-45D1-9D4D-B7610B819CD4}"/>
              </a:ext>
            </a:extLst>
          </p:cNvPr>
          <p:cNvSpPr txBox="1"/>
          <p:nvPr/>
        </p:nvSpPr>
        <p:spPr>
          <a:xfrm>
            <a:off x="2536298" y="2206921"/>
            <a:ext cx="17975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GB" sz="1400"/>
              <a:t>Production mainly in the hands of women. The local chicken breeds and guinea fowls are raised under free-range systems.</a:t>
            </a:r>
          </a:p>
          <a:p>
            <a:pPr marL="171450" indent="-171450">
              <a:buFontTx/>
              <a:buChar char="-"/>
            </a:pPr>
            <a:r>
              <a:rPr lang="en-GB" sz="1400"/>
              <a:t>Typically smallholder farmers.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7965405-5447-4AD9-95AD-EFFE785B3F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8828937"/>
              </p:ext>
            </p:extLst>
          </p:nvPr>
        </p:nvGraphicFramePr>
        <p:xfrm>
          <a:off x="363200" y="922773"/>
          <a:ext cx="11365504" cy="985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5C5156FD-9953-4673-A5BE-8B163B264DCA}"/>
              </a:ext>
            </a:extLst>
          </p:cNvPr>
          <p:cNvSpPr/>
          <p:nvPr/>
        </p:nvSpPr>
        <p:spPr>
          <a:xfrm>
            <a:off x="363200" y="1821606"/>
            <a:ext cx="2025590" cy="4335281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182204-852C-41EC-BB0C-C5FDEF885B9A}"/>
              </a:ext>
            </a:extLst>
          </p:cNvPr>
          <p:cNvSpPr/>
          <p:nvPr/>
        </p:nvSpPr>
        <p:spPr>
          <a:xfrm>
            <a:off x="2549359" y="2034362"/>
            <a:ext cx="1854508" cy="2601600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A62E5-532B-4E2E-A348-02EEDFA0D628}"/>
              </a:ext>
            </a:extLst>
          </p:cNvPr>
          <p:cNvSpPr txBox="1"/>
          <p:nvPr/>
        </p:nvSpPr>
        <p:spPr>
          <a:xfrm>
            <a:off x="5397173" y="2155754"/>
            <a:ext cx="1982058" cy="1169551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bg1"/>
                </a:solidFill>
              </a:rPr>
              <a:t>Intermediaries (middlemen) located in rural villages</a:t>
            </a:r>
          </a:p>
          <a:p>
            <a:r>
              <a:rPr lang="en-GB" sz="1400">
                <a:solidFill>
                  <a:schemeClr val="bg1"/>
                </a:solidFill>
              </a:rPr>
              <a:t>Guinea fowls are mainly from the North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CAC7D6-4035-45ED-8DB4-89989DB06191}"/>
              </a:ext>
            </a:extLst>
          </p:cNvPr>
          <p:cNvSpPr txBox="1"/>
          <p:nvPr/>
        </p:nvSpPr>
        <p:spPr>
          <a:xfrm>
            <a:off x="8079501" y="2234311"/>
            <a:ext cx="1466397" cy="1384995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bg1"/>
                </a:solidFill>
              </a:rPr>
              <a:t>Live bird traders in big towns/cities in open air markets,  e.g. Accra and Kumasi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6D4275-62DB-492D-978D-1248E549E4DF}"/>
              </a:ext>
            </a:extLst>
          </p:cNvPr>
          <p:cNvSpPr txBox="1"/>
          <p:nvPr/>
        </p:nvSpPr>
        <p:spPr>
          <a:xfrm>
            <a:off x="9689133" y="1851474"/>
            <a:ext cx="1377108" cy="954107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bg1"/>
                </a:solidFill>
              </a:rPr>
              <a:t>Special order for functions (</a:t>
            </a:r>
            <a:r>
              <a:rPr lang="en-GB" sz="1400" err="1">
                <a:solidFill>
                  <a:schemeClr val="bg1"/>
                </a:solidFill>
              </a:rPr>
              <a:t>Idd</a:t>
            </a:r>
            <a:r>
              <a:rPr lang="en-GB" sz="1400">
                <a:solidFill>
                  <a:schemeClr val="bg1"/>
                </a:solidFill>
              </a:rPr>
              <a:t>-ul-</a:t>
            </a:r>
            <a:r>
              <a:rPr lang="en-GB" sz="1400" err="1">
                <a:solidFill>
                  <a:schemeClr val="bg1"/>
                </a:solidFill>
              </a:rPr>
              <a:t>Fitr</a:t>
            </a:r>
            <a:r>
              <a:rPr lang="en-GB" sz="1400">
                <a:solidFill>
                  <a:schemeClr val="bg1"/>
                </a:solidFill>
              </a:rPr>
              <a:t>, </a:t>
            </a:r>
            <a:r>
              <a:rPr lang="en-GB" sz="1400" err="1">
                <a:solidFill>
                  <a:schemeClr val="bg1"/>
                </a:solidFill>
              </a:rPr>
              <a:t>Idd</a:t>
            </a:r>
            <a:r>
              <a:rPr lang="en-GB" sz="1400">
                <a:solidFill>
                  <a:schemeClr val="bg1"/>
                </a:solidFill>
              </a:rPr>
              <a:t> – al – </a:t>
            </a:r>
            <a:r>
              <a:rPr lang="en-GB" sz="1400" err="1">
                <a:solidFill>
                  <a:schemeClr val="bg1"/>
                </a:solidFill>
              </a:rPr>
              <a:t>Adha</a:t>
            </a:r>
            <a:r>
              <a:rPr lang="en-GB" sz="1400">
                <a:solidFill>
                  <a:schemeClr val="bg1"/>
                </a:solidFill>
              </a:rPr>
              <a:t>, etc)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5432D9-C76E-4649-9695-ED64B17E55F1}"/>
              </a:ext>
            </a:extLst>
          </p:cNvPr>
          <p:cNvSpPr txBox="1"/>
          <p:nvPr/>
        </p:nvSpPr>
        <p:spPr>
          <a:xfrm>
            <a:off x="9639643" y="4402626"/>
            <a:ext cx="1377107" cy="738664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bg1"/>
                </a:solidFill>
              </a:rPr>
              <a:t>Hotels/restaurants/bars  in  cities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FB50D8-DCE0-4825-98F6-B4B747956D84}"/>
              </a:ext>
            </a:extLst>
          </p:cNvPr>
          <p:cNvSpPr txBox="1"/>
          <p:nvPr/>
        </p:nvSpPr>
        <p:spPr>
          <a:xfrm>
            <a:off x="6414961" y="3767559"/>
            <a:ext cx="1533804" cy="1169551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Slaughter done by processors like </a:t>
            </a:r>
            <a:r>
              <a:rPr lang="en-GB" sz="1400" dirty="0" err="1">
                <a:solidFill>
                  <a:schemeClr val="bg1"/>
                </a:solidFill>
              </a:rPr>
              <a:t>JFamco</a:t>
            </a:r>
            <a:r>
              <a:rPr lang="en-GB" sz="1400" dirty="0">
                <a:solidFill>
                  <a:schemeClr val="bg1"/>
                </a:solidFill>
              </a:rPr>
              <a:t> meat processing plant in </a:t>
            </a:r>
            <a:r>
              <a:rPr lang="en-GB" sz="1400" dirty="0" err="1">
                <a:solidFill>
                  <a:schemeClr val="bg1"/>
                </a:solidFill>
              </a:rPr>
              <a:t>Madina</a:t>
            </a:r>
            <a:r>
              <a:rPr lang="en-GB" sz="1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7E71CB-985C-4B7D-9327-F9233C8F236C}"/>
              </a:ext>
            </a:extLst>
          </p:cNvPr>
          <p:cNvSpPr txBox="1"/>
          <p:nvPr/>
        </p:nvSpPr>
        <p:spPr>
          <a:xfrm>
            <a:off x="7700924" y="5381237"/>
            <a:ext cx="1058539" cy="95410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/>
              <a:t>Eggs sold in Retail shops and restaurants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A047C0F-CC49-4F54-AF1C-00809FE89380}"/>
              </a:ext>
            </a:extLst>
          </p:cNvPr>
          <p:cNvCxnSpPr/>
          <p:nvPr/>
        </p:nvCxnSpPr>
        <p:spPr>
          <a:xfrm>
            <a:off x="2388788" y="2630386"/>
            <a:ext cx="16341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9BE9786C-CAE3-43B6-885D-3ED6EB0EEA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15891" y="2730191"/>
            <a:ext cx="304800" cy="333375"/>
          </a:xfrm>
          <a:prstGeom prst="rect">
            <a:avLst/>
          </a:prstGeom>
        </p:spPr>
      </p:pic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88536F7-0535-4D65-8C01-F234071D3D9C}"/>
              </a:ext>
            </a:extLst>
          </p:cNvPr>
          <p:cNvCxnSpPr>
            <a:cxnSpLocks/>
          </p:cNvCxnSpPr>
          <p:nvPr/>
        </p:nvCxnSpPr>
        <p:spPr>
          <a:xfrm flipV="1">
            <a:off x="4435533" y="2069864"/>
            <a:ext cx="5253600" cy="138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>
            <a:extLst>
              <a:ext uri="{FF2B5EF4-FFF2-40B4-BE49-F238E27FC236}">
                <a16:creationId xmlns:a16="http://schemas.microsoft.com/office/drawing/2014/main" id="{D76D09E3-32C1-4354-BCEF-CF10150FFF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15891" y="2023579"/>
            <a:ext cx="304800" cy="333375"/>
          </a:xfrm>
          <a:prstGeom prst="rect">
            <a:avLst/>
          </a:prstGeom>
        </p:spPr>
      </p:pic>
      <p:sp>
        <p:nvSpPr>
          <p:cNvPr id="124" name="Flowchart: Connector 123">
            <a:extLst>
              <a:ext uri="{FF2B5EF4-FFF2-40B4-BE49-F238E27FC236}">
                <a16:creationId xmlns:a16="http://schemas.microsoft.com/office/drawing/2014/main" id="{767C974B-84BA-4CEF-9FE6-4244AB058EDB}"/>
              </a:ext>
            </a:extLst>
          </p:cNvPr>
          <p:cNvSpPr/>
          <p:nvPr/>
        </p:nvSpPr>
        <p:spPr>
          <a:xfrm>
            <a:off x="4556656" y="3730574"/>
            <a:ext cx="190963" cy="285230"/>
          </a:xfrm>
          <a:prstGeom prst="flowChartConnector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3BD8D2-6E8F-4664-BBB5-24DBBDAB89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87495" y="2946220"/>
            <a:ext cx="304800" cy="333375"/>
          </a:xfrm>
          <a:prstGeom prst="rect">
            <a:avLst/>
          </a:prstGeom>
        </p:spPr>
      </p:pic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50B2DDCD-1D06-4C19-A2A9-F843D9727FA6}"/>
              </a:ext>
            </a:extLst>
          </p:cNvPr>
          <p:cNvSpPr/>
          <p:nvPr/>
        </p:nvSpPr>
        <p:spPr>
          <a:xfrm>
            <a:off x="11219677" y="3403633"/>
            <a:ext cx="198305" cy="336014"/>
          </a:xfrm>
          <a:prstGeom prst="flowChartConnector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4724642-0F72-4661-AE9E-A00EF57D2DDD}"/>
              </a:ext>
            </a:extLst>
          </p:cNvPr>
          <p:cNvSpPr txBox="1"/>
          <p:nvPr/>
        </p:nvSpPr>
        <p:spPr>
          <a:xfrm>
            <a:off x="11417982" y="2974489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/>
              <a:t>Live bird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283CC81-38FC-458B-A8DA-97D4E551E4C3}"/>
              </a:ext>
            </a:extLst>
          </p:cNvPr>
          <p:cNvSpPr txBox="1"/>
          <p:nvPr/>
        </p:nvSpPr>
        <p:spPr>
          <a:xfrm>
            <a:off x="11448596" y="3431636"/>
            <a:ext cx="385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/>
              <a:t>Egg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1A77236-C885-4A3F-8E88-55DE3CBAD4D0}"/>
              </a:ext>
            </a:extLst>
          </p:cNvPr>
          <p:cNvSpPr txBox="1"/>
          <p:nvPr/>
        </p:nvSpPr>
        <p:spPr>
          <a:xfrm>
            <a:off x="11122582" y="2663514"/>
            <a:ext cx="414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/>
              <a:t>Key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CB38BF7-F0D2-47AA-9ED3-11531EDB7F56}"/>
              </a:ext>
            </a:extLst>
          </p:cNvPr>
          <p:cNvCxnSpPr>
            <a:cxnSpLocks/>
            <a:stCxn id="33" idx="3"/>
            <a:endCxn id="14" idx="1"/>
          </p:cNvCxnSpPr>
          <p:nvPr/>
        </p:nvCxnSpPr>
        <p:spPr>
          <a:xfrm flipV="1">
            <a:off x="4720691" y="2740530"/>
            <a:ext cx="676482" cy="1563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00915B4-4718-4EF1-982C-5B8C90DF1E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03153" y="3325715"/>
            <a:ext cx="470418" cy="430888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32E21E2-641F-4FDD-A71C-59DAEE1431A0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4873571" y="3086503"/>
            <a:ext cx="523602" cy="4546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6AC11DA-BF99-44E5-8766-7752FAEC16FF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7379231" y="2740530"/>
            <a:ext cx="70027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CA6EA57-BBC8-4AF4-BAF6-119435E9EC36}"/>
              </a:ext>
            </a:extLst>
          </p:cNvPr>
          <p:cNvCxnSpPr>
            <a:cxnSpLocks/>
          </p:cNvCxnSpPr>
          <p:nvPr/>
        </p:nvCxnSpPr>
        <p:spPr>
          <a:xfrm>
            <a:off x="9561205" y="3086501"/>
            <a:ext cx="255856" cy="18173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7BDF0A9-BDCB-4EE7-9FB9-96737AF8DFF9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4938582" y="3800360"/>
            <a:ext cx="1476379" cy="5519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2CFDF20-D962-449C-9A32-33218BABF601}"/>
              </a:ext>
            </a:extLst>
          </p:cNvPr>
          <p:cNvCxnSpPr>
            <a:cxnSpLocks/>
            <a:stCxn id="27" idx="3"/>
            <a:endCxn id="21" idx="1"/>
          </p:cNvCxnSpPr>
          <p:nvPr/>
        </p:nvCxnSpPr>
        <p:spPr>
          <a:xfrm>
            <a:off x="7948765" y="4352335"/>
            <a:ext cx="1690878" cy="41962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>
            <a:extLst>
              <a:ext uri="{FF2B5EF4-FFF2-40B4-BE49-F238E27FC236}">
                <a16:creationId xmlns:a16="http://schemas.microsoft.com/office/drawing/2014/main" id="{6DE87F8A-94AC-4AC6-8F86-700EA34C610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18697" y="3947061"/>
            <a:ext cx="414537" cy="336014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6C750B80-B234-4F8E-98CC-296E81D1F5CA}"/>
              </a:ext>
            </a:extLst>
          </p:cNvPr>
          <p:cNvSpPr txBox="1"/>
          <p:nvPr/>
        </p:nvSpPr>
        <p:spPr>
          <a:xfrm>
            <a:off x="11533716" y="3906605"/>
            <a:ext cx="5998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/>
              <a:t>guinea </a:t>
            </a:r>
          </a:p>
          <a:p>
            <a:r>
              <a:rPr lang="en-GB" sz="1100"/>
              <a:t>fowl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10A0742-D77D-44FD-9647-66EB770A8613}"/>
              </a:ext>
            </a:extLst>
          </p:cNvPr>
          <p:cNvSpPr txBox="1"/>
          <p:nvPr/>
        </p:nvSpPr>
        <p:spPr>
          <a:xfrm>
            <a:off x="9815482" y="5629903"/>
            <a:ext cx="1246739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/>
              <a:t>Individual consumers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B5832F0B-DD9A-420B-86EF-303FC9A2738B}"/>
              </a:ext>
            </a:extLst>
          </p:cNvPr>
          <p:cNvCxnSpPr>
            <a:cxnSpLocks/>
            <a:stCxn id="28" idx="3"/>
            <a:endCxn id="97" idx="1"/>
          </p:cNvCxnSpPr>
          <p:nvPr/>
        </p:nvCxnSpPr>
        <p:spPr>
          <a:xfrm>
            <a:off x="8759463" y="5858291"/>
            <a:ext cx="1056019" cy="332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D347955C-8C1F-4EC1-A380-D9443698BDD5}"/>
              </a:ext>
            </a:extLst>
          </p:cNvPr>
          <p:cNvCxnSpPr>
            <a:cxnSpLocks/>
            <a:stCxn id="124" idx="4"/>
          </p:cNvCxnSpPr>
          <p:nvPr/>
        </p:nvCxnSpPr>
        <p:spPr>
          <a:xfrm rot="5400000">
            <a:off x="3000942" y="3463478"/>
            <a:ext cx="1098870" cy="2203523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BA1A79C-CB8D-4FA9-8E59-BFDCEB79AFBA}"/>
              </a:ext>
            </a:extLst>
          </p:cNvPr>
          <p:cNvSpPr txBox="1"/>
          <p:nvPr/>
        </p:nvSpPr>
        <p:spPr>
          <a:xfrm>
            <a:off x="4587270" y="4635962"/>
            <a:ext cx="1264438" cy="7386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/>
              <a:t>Fertilised eggs used for building flocks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5C80EA0-1700-4093-9F03-E1F73C4894F1}"/>
              </a:ext>
            </a:extLst>
          </p:cNvPr>
          <p:cNvSpPr/>
          <p:nvPr/>
        </p:nvSpPr>
        <p:spPr>
          <a:xfrm>
            <a:off x="11118697" y="2660220"/>
            <a:ext cx="1069760" cy="1847673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9901799C-4B88-4F35-9310-9309AAFBD7E5}"/>
              </a:ext>
            </a:extLst>
          </p:cNvPr>
          <p:cNvCxnSpPr>
            <a:cxnSpLocks/>
          </p:cNvCxnSpPr>
          <p:nvPr/>
        </p:nvCxnSpPr>
        <p:spPr>
          <a:xfrm>
            <a:off x="4903906" y="3664279"/>
            <a:ext cx="4913155" cy="590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DEA54D7A-A99E-487A-B931-2AA5A8931225}"/>
              </a:ext>
            </a:extLst>
          </p:cNvPr>
          <p:cNvSpPr/>
          <p:nvPr/>
        </p:nvSpPr>
        <p:spPr>
          <a:xfrm>
            <a:off x="3790667" y="134483"/>
            <a:ext cx="8879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ea typeface="+mj-ea"/>
                <a:cs typeface="+mj-cs"/>
              </a:rPr>
              <a:t>Ghanaian smallholder backyard poultry value chain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86714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79" y="-119257"/>
            <a:ext cx="6942316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Ghana poultry sector 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341" y="1118517"/>
            <a:ext cx="11621983" cy="5341660"/>
          </a:xfrm>
        </p:spPr>
        <p:txBody>
          <a:bodyPr>
            <a:noAutofit/>
          </a:bodyPr>
          <a:lstStyle/>
          <a:p>
            <a:pPr>
              <a:lnSpc>
                <a:spcPct val="11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800" dirty="0"/>
              <a:t>Low access to financial services by value chain actors due to high interest rates and lack of collateral - most providers do not readily finance poultry production due to high risk</a:t>
            </a:r>
          </a:p>
          <a:p>
            <a:pPr>
              <a:lnSpc>
                <a:spcPct val="11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800" dirty="0"/>
              <a:t>Diseases – outbreak of H5N1 avian influenza in 2007</a:t>
            </a:r>
          </a:p>
          <a:p>
            <a:pPr>
              <a:lnSpc>
                <a:spcPct val="11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800" dirty="0"/>
              <a:t>High cost of production for producers and hatcheries – feeds and energy costs</a:t>
            </a:r>
          </a:p>
          <a:p>
            <a:pPr>
              <a:lnSpc>
                <a:spcPct val="11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800" dirty="0">
                <a:ea typeface="Calibri" panose="020F0502020204030204" pitchFamily="34" charset="0"/>
                <a:cs typeface="Calibri" panose="020F0502020204030204" pitchFamily="34" charset="0"/>
              </a:rPr>
              <a:t>Lack of a legislative framework/policy to regulate operations of local hatcheries  – USDA funded - GPP has made headway to address this</a:t>
            </a:r>
            <a:endParaRPr lang="en-GB" sz="2800" dirty="0"/>
          </a:p>
          <a:p>
            <a:pPr>
              <a:lnSpc>
                <a:spcPct val="11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800" dirty="0"/>
              <a:t>Poor processing facilities – perishability of dressed birds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B12089-9A4A-43E8-85E3-365916F623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762" y="6133141"/>
            <a:ext cx="509035" cy="6037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9FF202-7D6C-4332-B7DE-ACC11542B1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349" y="6145016"/>
            <a:ext cx="603790" cy="60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526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CBCC8-211C-4F98-A13E-776C59CFD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8856" y="47501"/>
            <a:ext cx="6947065" cy="890650"/>
          </a:xfrm>
        </p:spPr>
        <p:txBody>
          <a:bodyPr anchor="t">
            <a:normAutofit/>
          </a:bodyPr>
          <a:lstStyle/>
          <a:p>
            <a:pPr algn="l"/>
            <a:r>
              <a:rPr lang="en-GB" sz="3600" b="1" dirty="0"/>
              <a:t>The livestock sector in Tanzania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6E30D8E-841C-4640-B27F-B1B88395E2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315354"/>
              </p:ext>
            </p:extLst>
          </p:nvPr>
        </p:nvGraphicFramePr>
        <p:xfrm>
          <a:off x="428830" y="1092531"/>
          <a:ext cx="10817102" cy="5047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3244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8E9BF-D4F2-4231-A0C8-26E52AA13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6976" y="0"/>
            <a:ext cx="7540831" cy="1143000"/>
          </a:xfrm>
        </p:spPr>
        <p:txBody>
          <a:bodyPr anchor="t">
            <a:normAutofit/>
          </a:bodyPr>
          <a:lstStyle/>
          <a:p>
            <a:r>
              <a:rPr lang="en-GB" sz="3600" b="1" dirty="0"/>
              <a:t>Livestock population in Tanzania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C51315A-8F54-4092-94C6-1A1DDA0A48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1339427"/>
              </p:ext>
            </p:extLst>
          </p:nvPr>
        </p:nvGraphicFramePr>
        <p:xfrm>
          <a:off x="609600" y="1356360"/>
          <a:ext cx="10972800" cy="41452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161335298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160887943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904727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Number (‘000’ ) 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% of 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641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b="1" dirty="0"/>
                        <a:t>Chicken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35,820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827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Cattle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25,654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278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Goats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16,735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616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Sheep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5,574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115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Pigs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2,446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547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1,509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324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87,738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874776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D08EB19-E81A-4307-9898-8A2EF08CA8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762" y="6133141"/>
            <a:ext cx="509035" cy="6037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4300CE-D0F9-4CF1-BCBD-5B54A4C8FA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349" y="6145016"/>
            <a:ext cx="603790" cy="60379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010FA7F-F47D-4ED3-A1D3-5C7AC5239F73}"/>
              </a:ext>
            </a:extLst>
          </p:cNvPr>
          <p:cNvSpPr/>
          <p:nvPr/>
        </p:nvSpPr>
        <p:spPr>
          <a:xfrm>
            <a:off x="609600" y="5530334"/>
            <a:ext cx="2207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/>
              <a:t>Source: MOLFD, 2015</a:t>
            </a:r>
          </a:p>
        </p:txBody>
      </p:sp>
    </p:spTree>
    <p:extLst>
      <p:ext uri="{BB962C8B-B14F-4D97-AF65-F5344CB8AC3E}">
        <p14:creationId xmlns:p14="http://schemas.microsoft.com/office/powerpoint/2010/main" val="843288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02391-9057-4AA5-971F-8AE411567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8218" y="-36083"/>
            <a:ext cx="8783782" cy="1143000"/>
          </a:xfrm>
        </p:spPr>
        <p:txBody>
          <a:bodyPr anchor="t">
            <a:normAutofit fontScale="90000"/>
          </a:bodyPr>
          <a:lstStyle/>
          <a:p>
            <a:r>
              <a:rPr lang="en-GB" sz="3600" b="1" dirty="0"/>
              <a:t>Indigenous chicken location and production systems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5FBF80-13AA-41AC-A655-A7CB68F6D89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1712392"/>
            <a:ext cx="5189516" cy="48163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DF4E54E-36A6-4729-804B-5DFED3A6D436}"/>
              </a:ext>
            </a:extLst>
          </p:cNvPr>
          <p:cNvSpPr/>
          <p:nvPr/>
        </p:nvSpPr>
        <p:spPr>
          <a:xfrm>
            <a:off x="6559581" y="1182776"/>
            <a:ext cx="5518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Number of indigenous chickens, by region</a:t>
            </a:r>
            <a:endParaRPr lang="en-GB" sz="24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58F73C-D257-4B41-A8B1-62B2330AB80F}"/>
              </a:ext>
            </a:extLst>
          </p:cNvPr>
          <p:cNvSpPr/>
          <p:nvPr/>
        </p:nvSpPr>
        <p:spPr>
          <a:xfrm>
            <a:off x="7266161" y="6502205"/>
            <a:ext cx="21836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/>
              <a:t>Ringo and Mwenda (2018)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62F70B-6CDA-4EFD-A9A8-0C6E2F92749D}"/>
              </a:ext>
            </a:extLst>
          </p:cNvPr>
          <p:cNvSpPr/>
          <p:nvPr/>
        </p:nvSpPr>
        <p:spPr>
          <a:xfrm>
            <a:off x="360218" y="1196685"/>
            <a:ext cx="6096000" cy="298543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GB" sz="2400" dirty="0"/>
              <a:t>The traditional indigenous system (low-input low output system)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000" dirty="0"/>
              <a:t>Free range scavenging of chickens with minimal supplementation with whole grains or kitchen leftovers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000" dirty="0"/>
              <a:t>Limited application of biosecurity practices and vaccines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000" dirty="0"/>
              <a:t>low levels of production for both eggs and meat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000" dirty="0"/>
              <a:t>Market share of 50-60% of poultry consumption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CC0FABA-275F-4E20-8487-6DE3CF021F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127783"/>
              </p:ext>
            </p:extLst>
          </p:nvPr>
        </p:nvGraphicFramePr>
        <p:xfrm>
          <a:off x="296884" y="3861388"/>
          <a:ext cx="6491843" cy="2916936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3178629">
                  <a:extLst>
                    <a:ext uri="{9D8B030D-6E8A-4147-A177-3AD203B41FA5}">
                      <a16:colId xmlns:a16="http://schemas.microsoft.com/office/drawing/2014/main" val="3223161752"/>
                    </a:ext>
                  </a:extLst>
                </a:gridCol>
                <a:gridCol w="1757547">
                  <a:extLst>
                    <a:ext uri="{9D8B030D-6E8A-4147-A177-3AD203B41FA5}">
                      <a16:colId xmlns:a16="http://schemas.microsoft.com/office/drawing/2014/main" val="4113100349"/>
                    </a:ext>
                  </a:extLst>
                </a:gridCol>
                <a:gridCol w="1555667">
                  <a:extLst>
                    <a:ext uri="{9D8B030D-6E8A-4147-A177-3AD203B41FA5}">
                      <a16:colId xmlns:a16="http://schemas.microsoft.com/office/drawing/2014/main" val="2563792883"/>
                    </a:ext>
                  </a:extLst>
                </a:gridCol>
              </a:tblGrid>
              <a:tr h="3660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Parameter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Average performance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Good practices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9581270"/>
                  </a:ext>
                </a:extLst>
              </a:tr>
              <a:tr h="3660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Mortality % (0-8wks)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55%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10%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6942679"/>
                  </a:ext>
                </a:extLst>
              </a:tr>
              <a:tr h="3660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Hatchability %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75%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95%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911183"/>
                  </a:ext>
                </a:extLst>
              </a:tr>
              <a:tr h="3660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Eggs per clutch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10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15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6343915"/>
                  </a:ext>
                </a:extLst>
              </a:tr>
              <a:tr h="3660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Clutch per year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3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4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0611113"/>
                  </a:ext>
                </a:extLst>
              </a:tr>
              <a:tr h="3660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Average adult body </a:t>
                      </a:r>
                      <a:r>
                        <a:rPr lang="en-GB" sz="2000" dirty="0" err="1">
                          <a:effectLst/>
                        </a:rPr>
                        <a:t>wt</a:t>
                      </a:r>
                      <a:r>
                        <a:rPr lang="en-GB" sz="2000" dirty="0">
                          <a:effectLst/>
                        </a:rPr>
                        <a:t> (kg)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0.5-1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Above 2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0660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4028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E6F2E-B8BD-49BA-9E09-B25AF5138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3855" y="0"/>
            <a:ext cx="7497288" cy="1143000"/>
          </a:xfrm>
        </p:spPr>
        <p:txBody>
          <a:bodyPr anchor="t">
            <a:normAutofit/>
          </a:bodyPr>
          <a:lstStyle/>
          <a:p>
            <a:r>
              <a:rPr lang="en-GB" sz="3600" b="1" dirty="0"/>
              <a:t>Improved cross-bred chicken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2E66D-A900-470D-BF58-3BE148007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843" y="1166018"/>
            <a:ext cx="8498774" cy="4878522"/>
          </a:xfrm>
        </p:spPr>
        <p:txBody>
          <a:bodyPr>
            <a:noAutofit/>
          </a:bodyPr>
          <a:lstStyle/>
          <a:p>
            <a:pPr marL="342000" lvl="0" indent="-3420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Comprise improved local/ imported breeds-mainly crossbreeds</a:t>
            </a:r>
          </a:p>
          <a:p>
            <a:pPr marL="342000" lvl="0" indent="-3420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Raised in a semi-intensive system (with feed supplementation in addition to scavenging)</a:t>
            </a:r>
          </a:p>
          <a:p>
            <a:pPr marL="342000" lvl="0" indent="-3420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Specialized dual-purpose breeds are reared in this system e.g. </a:t>
            </a:r>
            <a:r>
              <a:rPr lang="en-GB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Kuroiler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Sasso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000" lvl="0" indent="-3420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Compared to indigenous chicken, dual-purpose breeds are superior in performance both production and body weight</a:t>
            </a:r>
          </a:p>
          <a:p>
            <a:pPr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E.g. egg production ranges between 140 – 150 per year for </a:t>
            </a:r>
            <a:r>
              <a:rPr lang="en-GB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Kuroiler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000" lvl="0" indent="-3420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Medium input-medium output system with some attention to biosecurity and vaccination – approximately 100-800birds/</a:t>
            </a:r>
            <a:r>
              <a:rPr lang="en-GB" sz="24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hh</a:t>
            </a: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CB2CCA-93AB-4642-B855-86B40C2D89A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2018" y="1313706"/>
            <a:ext cx="3239982" cy="24299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0580CF-AE34-4EFD-9876-7360B15CDCE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0143" y="3905427"/>
            <a:ext cx="3239982" cy="21869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C1B6DF-421A-4A0B-8570-69A7C81A01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762" y="6133141"/>
            <a:ext cx="509035" cy="6037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F6B27D-AF47-4301-9439-5984497EBD6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349" y="6145016"/>
            <a:ext cx="603790" cy="60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591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26FD7-CC66-4B96-852D-5C9803281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5095" y="0"/>
            <a:ext cx="8221683" cy="1143000"/>
          </a:xfrm>
        </p:spPr>
        <p:txBody>
          <a:bodyPr anchor="t">
            <a:normAutofit/>
          </a:bodyPr>
          <a:lstStyle/>
          <a:p>
            <a:r>
              <a:rPr lang="en-GB" sz="3600" b="1" dirty="0"/>
              <a:t>Tanzania poultry market growth rates </a:t>
            </a:r>
            <a:br>
              <a:rPr lang="en-GB" sz="3600" b="1" dirty="0"/>
            </a:br>
            <a:r>
              <a:rPr lang="en-GB" sz="1400" b="1" dirty="0"/>
              <a:t>(ITC </a:t>
            </a:r>
            <a:r>
              <a:rPr lang="en-GB" sz="1400" b="1" dirty="0" err="1"/>
              <a:t>Trademap</a:t>
            </a:r>
            <a:r>
              <a:rPr lang="en-GB" sz="1400" b="1" dirty="0"/>
              <a:t>, 2018)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65280C2-38BD-419F-B36C-0DA33F5895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3971118"/>
              </p:ext>
            </p:extLst>
          </p:nvPr>
        </p:nvGraphicFramePr>
        <p:xfrm>
          <a:off x="609600" y="1255815"/>
          <a:ext cx="10972800" cy="33832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61146823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890277024"/>
                    </a:ext>
                  </a:extLst>
                </a:gridCol>
                <a:gridCol w="3071446">
                  <a:extLst>
                    <a:ext uri="{9D8B030D-6E8A-4147-A177-3AD203B41FA5}">
                      <a16:colId xmlns:a16="http://schemas.microsoft.com/office/drawing/2014/main" val="4176373115"/>
                    </a:ext>
                  </a:extLst>
                </a:gridCol>
                <a:gridCol w="2414954">
                  <a:extLst>
                    <a:ext uri="{9D8B030D-6E8A-4147-A177-3AD203B41FA5}">
                      <a16:colId xmlns:a16="http://schemas.microsoft.com/office/drawing/2014/main" val="2725110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2014 – 2016</a:t>
                      </a:r>
                    </a:p>
                    <a:p>
                      <a:r>
                        <a:rPr lang="en-GB" sz="2400" dirty="0"/>
                        <a:t>( ‘tons’– absolute level)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2006 - 2016</a:t>
                      </a:r>
                    </a:p>
                    <a:p>
                      <a:r>
                        <a:rPr lang="en-GB" sz="2400" dirty="0"/>
                        <a:t>Absolute growth </a:t>
                      </a:r>
                    </a:p>
                    <a:p>
                      <a:r>
                        <a:rPr lang="en-GB" sz="2400" dirty="0"/>
                        <a:t>(‘tons’)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2006-2016 </a:t>
                      </a:r>
                    </a:p>
                    <a:p>
                      <a:r>
                        <a:rPr lang="en-GB" sz="2400" dirty="0"/>
                        <a:t>(% growth per annum)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2255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Production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99,070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32,470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3.5%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0401515"/>
                  </a:ext>
                </a:extLst>
              </a:tr>
              <a:tr h="351246">
                <a:tc>
                  <a:txBody>
                    <a:bodyPr/>
                    <a:lstStyle/>
                    <a:p>
                      <a:r>
                        <a:rPr lang="en-GB" sz="2400" dirty="0"/>
                        <a:t>Domestic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101,880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35,370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3.8%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3947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Exports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758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Imports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2,810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2,900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57.0%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2475863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A67ADFA-D0A9-43E4-8EF3-9CB589FB68B4}"/>
              </a:ext>
            </a:extLst>
          </p:cNvPr>
          <p:cNvSpPr/>
          <p:nvPr/>
        </p:nvSpPr>
        <p:spPr>
          <a:xfrm>
            <a:off x="526472" y="4680660"/>
            <a:ext cx="108738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Chicken production in Tanzania has increased rapidly since 2006, by an annual average of 3.5%, but this remains below the 3.8% per annum growth in consumption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Deficit met through imports, small volumes though significant despite formal ban of imports into mainland Tanzania. Imports comprise frozen cuts and frozen whole dressed birds.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Chicken imports are from US, UAE, and Brazil (2011 – 2014) and in addition, Ukraine and Russia from 2016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1B42CD-3FAE-40F3-9085-C70157BF08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762" y="6133141"/>
            <a:ext cx="509035" cy="603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473E45-CAA3-45A0-A3F3-FC457A8C15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349" y="6145016"/>
            <a:ext cx="603790" cy="60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6102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A1F6154-81AE-4728-9C07-CB54A268BB0D}"/>
              </a:ext>
            </a:extLst>
          </p:cNvPr>
          <p:cNvSpPr/>
          <p:nvPr/>
        </p:nvSpPr>
        <p:spPr>
          <a:xfrm>
            <a:off x="273136" y="1166842"/>
            <a:ext cx="749332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Growth in chicken consumption due to changes in eating habits due to higher disposable incomes – per capita consumption of poultry meat – 15kg p.a. (2017)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Preference for indigenous “</a:t>
            </a:r>
            <a:r>
              <a:rPr lang="en-GB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Kienyeji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” chicken, which is significantly more expensive than broiler meat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Preference is associated with the perception that chicken produced in modern, commercialised systems is not healthy, as well as the difference in the taste of the meat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Younger, urban consumers are more receptive of broiler consumption due to associated lower prices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400" dirty="0">
                <a:latin typeface="Calibri" panose="020F0502020204030204" pitchFamily="34" charset="0"/>
              </a:rPr>
              <a:t>More hatcheries have been built, which are producing more DOCs and culminated in the development of TPBA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AC76780-B225-4AE2-AB25-A66675E76A68}"/>
              </a:ext>
            </a:extLst>
          </p:cNvPr>
          <p:cNvSpPr txBox="1">
            <a:spLocks/>
          </p:cNvSpPr>
          <p:nvPr/>
        </p:nvSpPr>
        <p:spPr>
          <a:xfrm>
            <a:off x="3479469" y="118754"/>
            <a:ext cx="8221683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Consumer preferences </a:t>
            </a:r>
            <a:r>
              <a:rPr lang="en-GB" sz="3600" b="1"/>
              <a:t>and prices</a:t>
            </a:r>
            <a:endParaRPr lang="en-GB" sz="1400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803451E-F4BC-4021-A7A4-77C80232B9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678095"/>
              </p:ext>
            </p:extLst>
          </p:nvPr>
        </p:nvGraphicFramePr>
        <p:xfrm>
          <a:off x="7766462" y="1261754"/>
          <a:ext cx="4334494" cy="5202936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2621239">
                  <a:extLst>
                    <a:ext uri="{9D8B030D-6E8A-4147-A177-3AD203B41FA5}">
                      <a16:colId xmlns:a16="http://schemas.microsoft.com/office/drawing/2014/main" val="4024343963"/>
                    </a:ext>
                  </a:extLst>
                </a:gridCol>
                <a:gridCol w="1713255">
                  <a:extLst>
                    <a:ext uri="{9D8B030D-6E8A-4147-A177-3AD203B41FA5}">
                      <a16:colId xmlns:a16="http://schemas.microsoft.com/office/drawing/2014/main" val="3414326828"/>
                    </a:ext>
                  </a:extLst>
                </a:gridCol>
              </a:tblGrid>
              <a:tr h="366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Retail prices in TZS/USD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5122322"/>
                  </a:ext>
                </a:extLst>
              </a:tr>
              <a:tr h="3660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Indigenous chicken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15000 – 20000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(USD 6.6 – 8.7)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494778"/>
                  </a:ext>
                </a:extLst>
              </a:tr>
              <a:tr h="3660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Spent layer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10000 – 11000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(USD 4.4 – 4.8)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1134674"/>
                  </a:ext>
                </a:extLst>
              </a:tr>
              <a:tr h="3660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Broiler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6,000 – 8,000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(USD 2.6 – 3.5)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8995625"/>
                  </a:ext>
                </a:extLst>
              </a:tr>
              <a:tr h="3660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Indigenous chicken eggs/tray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12000 – 15000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(USD 5.2 – 6.6)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959113"/>
                  </a:ext>
                </a:extLst>
              </a:tr>
              <a:tr h="3660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Exotic eggs/tray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6000 – 8000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(USD 2.6 – 3.5)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00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730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19E1C-CE9F-4AA3-B9E5-3489D8EF1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223" y="74091"/>
            <a:ext cx="6792686" cy="1143000"/>
          </a:xfrm>
        </p:spPr>
        <p:txBody>
          <a:bodyPr anchor="t">
            <a:normAutofit/>
          </a:bodyPr>
          <a:lstStyle/>
          <a:p>
            <a:r>
              <a:rPr lang="en-GB" sz="4000" b="1" dirty="0"/>
              <a:t>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77896-98DE-478F-9EBF-D0178C537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133" y="1217090"/>
            <a:ext cx="7060023" cy="520746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3400" dirty="0"/>
              <a:t>Objective 4: Conduct poultry value chain assessment and develop a business model for breeding and distribution of chicken line with enhanced ND resistance</a:t>
            </a:r>
          </a:p>
          <a:p>
            <a:pPr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3400" dirty="0"/>
              <a:t>Progress from Oct 2018</a:t>
            </a:r>
          </a:p>
          <a:p>
            <a:pPr lvl="1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300" dirty="0"/>
              <a:t>Scoping visits - to better understand the poultry value chains in Tanzania and Ghana, and to identify the potential target group/poultry systems for the chicken lines with enhanced ND virus resistance</a:t>
            </a:r>
          </a:p>
          <a:p>
            <a:pPr lvl="1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300" dirty="0"/>
              <a:t>Desk review to understand the context of the poultry sector – production systems, value chain, consumer demand, and enabling environment</a:t>
            </a:r>
          </a:p>
          <a:p>
            <a:pPr lvl="1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300" dirty="0"/>
              <a:t>Development of survey tools for value chain assessments and identification of preferred chicken traits</a:t>
            </a:r>
          </a:p>
          <a:p>
            <a:pPr lvl="1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2300" dirty="0"/>
              <a:t>IRB clearances – ILRI and Ghana</a:t>
            </a:r>
          </a:p>
          <a:p>
            <a:pPr marL="0" indent="0">
              <a:lnSpc>
                <a:spcPct val="12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GB" sz="2400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7C5B12-6425-428F-A980-FA88DEC185B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5156" y="1638826"/>
            <a:ext cx="4743592" cy="23037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8DAED0-7F05-4447-8165-B856B5E051B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406" y="4477997"/>
            <a:ext cx="4743592" cy="230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213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B6FDCBA-F935-4003-B1AC-25A14015B944}"/>
              </a:ext>
            </a:extLst>
          </p:cNvPr>
          <p:cNvSpPr txBox="1"/>
          <p:nvPr/>
        </p:nvSpPr>
        <p:spPr>
          <a:xfrm>
            <a:off x="307502" y="2124346"/>
            <a:ext cx="245979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Feeds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Sourced from feeds shops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Chicks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 month old chicks purchased from neighbours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Fertilised eggs purchased and hatched in an incubator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Incubators/hatcheries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Many small hatcheries, for hatching eggs from dual purpose and local breeds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Veterinary products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From </a:t>
            </a:r>
            <a:r>
              <a:rPr kumimoji="0" lang="en-GB" sz="14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agro</a:t>
            </a: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-vet shops: vaccines (I2, </a:t>
            </a:r>
            <a:r>
              <a:rPr kumimoji="0" lang="en-GB" sz="14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Gumboro</a:t>
            </a: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 and antibiotics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B7BA5F3-47C8-4753-8FAF-4B062D568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403" y="61555"/>
            <a:ext cx="8107997" cy="95410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ea typeface="+mj-ea"/>
                <a:cs typeface="+mj-cs"/>
              </a:rPr>
              <a:t>Tanzanian smallholder backyard and semi-intensive poultry value chain</a:t>
            </a:r>
            <a:endParaRPr lang="en-GB" sz="28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37CE227-2115-4F81-A5F0-2FCBF45678E1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5149591" y="2270367"/>
            <a:ext cx="4749951" cy="16229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38C905D0-75E8-47F3-B068-42852BE449B9}"/>
              </a:ext>
            </a:extLst>
          </p:cNvPr>
          <p:cNvSpPr/>
          <p:nvPr/>
        </p:nvSpPr>
        <p:spPr>
          <a:xfrm>
            <a:off x="355664" y="2153068"/>
            <a:ext cx="2335384" cy="3335006"/>
          </a:xfrm>
          <a:prstGeom prst="rect">
            <a:avLst/>
          </a:prstGeom>
          <a:noFill/>
          <a:ln w="28575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BD0550E-1AEC-4A66-BA08-4C1F29680A35}"/>
              </a:ext>
            </a:extLst>
          </p:cNvPr>
          <p:cNvCxnSpPr>
            <a:stCxn id="43" idx="3"/>
            <a:endCxn id="21" idx="1"/>
          </p:cNvCxnSpPr>
          <p:nvPr/>
        </p:nvCxnSpPr>
        <p:spPr>
          <a:xfrm>
            <a:off x="6721426" y="5508972"/>
            <a:ext cx="3575268" cy="935463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51EDE3B-AC5A-42BD-834D-4330D6BB3BB1}"/>
              </a:ext>
            </a:extLst>
          </p:cNvPr>
          <p:cNvCxnSpPr>
            <a:cxnSpLocks/>
            <a:stCxn id="38" idx="1"/>
            <a:endCxn id="20" idx="1"/>
          </p:cNvCxnSpPr>
          <p:nvPr/>
        </p:nvCxnSpPr>
        <p:spPr>
          <a:xfrm flipV="1">
            <a:off x="4951055" y="2889290"/>
            <a:ext cx="3205323" cy="199101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C9C3343-6146-41B6-88C7-4B060E0D4601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8601052" y="3020446"/>
            <a:ext cx="1748537" cy="1399255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dash"/>
            <a:miter lim="800000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8A29579-A669-4FF4-BBD6-9EACB7202B50}"/>
              </a:ext>
            </a:extLst>
          </p:cNvPr>
          <p:cNvSpPr txBox="1"/>
          <p:nvPr/>
        </p:nvSpPr>
        <p:spPr>
          <a:xfrm>
            <a:off x="2851584" y="2019108"/>
            <a:ext cx="214560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Farmers, both men and women keep local as well as dual purpose breeds under different systems: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Extensive systems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Local chicken breeds are mainly raised under free-range systems especially in the rural areas.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Semi-intensive systems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Peri-urban and urban farmers raise local and dual-purpose breeds under semi - intensive system.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400" kern="0">
                <a:solidFill>
                  <a:prstClr val="black"/>
                </a:solidFill>
              </a:rPr>
              <a:t>Birds are </a:t>
            </a: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vaccinated and fed on commercial feeds</a:t>
            </a:r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85EEF133-89B9-4B0C-A140-AFDAC2E73E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4495655"/>
              </p:ext>
            </p:extLst>
          </p:nvPr>
        </p:nvGraphicFramePr>
        <p:xfrm>
          <a:off x="465239" y="1077218"/>
          <a:ext cx="11147555" cy="985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D2FF6FB0-E5EF-444D-BFAB-4673E0A459B7}"/>
              </a:ext>
            </a:extLst>
          </p:cNvPr>
          <p:cNvSpPr/>
          <p:nvPr/>
        </p:nvSpPr>
        <p:spPr>
          <a:xfrm>
            <a:off x="2861376" y="2002778"/>
            <a:ext cx="2096421" cy="3997607"/>
          </a:xfrm>
          <a:prstGeom prst="rect">
            <a:avLst/>
          </a:prstGeom>
          <a:noFill/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84F297-FEF5-4947-B9B4-646CB2302929}"/>
              </a:ext>
            </a:extLst>
          </p:cNvPr>
          <p:cNvSpPr txBox="1"/>
          <p:nvPr/>
        </p:nvSpPr>
        <p:spPr>
          <a:xfrm>
            <a:off x="5233662" y="2084394"/>
            <a:ext cx="1525803" cy="954107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Middlemen in villages especially in Dodoma city and </a:t>
            </a:r>
            <a:r>
              <a:rPr kumimoji="0" lang="en-GB" sz="1400" b="0" i="0" u="none" strike="noStrike" kern="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Singida</a:t>
            </a: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region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DE9885-3CF4-4AB4-957D-ED6D6D657821}"/>
              </a:ext>
            </a:extLst>
          </p:cNvPr>
          <p:cNvSpPr txBox="1"/>
          <p:nvPr/>
        </p:nvSpPr>
        <p:spPr>
          <a:xfrm>
            <a:off x="5403768" y="3256350"/>
            <a:ext cx="1466397" cy="1169551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Live bird traders (aggregators) in the towns/cities in open air markets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B9518E-EDE9-4BD9-BF11-722B7621F920}"/>
              </a:ext>
            </a:extLst>
          </p:cNvPr>
          <p:cNvSpPr txBox="1"/>
          <p:nvPr/>
        </p:nvSpPr>
        <p:spPr>
          <a:xfrm>
            <a:off x="9891851" y="2053385"/>
            <a:ext cx="1602399" cy="954107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Special order for functions (weddings, graduation, etc)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43E371-D853-4FC0-B870-9BF11416C95D}"/>
              </a:ext>
            </a:extLst>
          </p:cNvPr>
          <p:cNvSpPr txBox="1"/>
          <p:nvPr/>
        </p:nvSpPr>
        <p:spPr>
          <a:xfrm>
            <a:off x="8156378" y="2412236"/>
            <a:ext cx="1377108" cy="954107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Roasters – sell roasted chicken by the roadside, in small cubicles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0D4D3BD-D36D-422D-9A53-7AD09E248539}"/>
              </a:ext>
            </a:extLst>
          </p:cNvPr>
          <p:cNvSpPr txBox="1"/>
          <p:nvPr/>
        </p:nvSpPr>
        <p:spPr>
          <a:xfrm>
            <a:off x="10296694" y="6182825"/>
            <a:ext cx="1377108" cy="523220"/>
          </a:xfrm>
          <a:prstGeom prst="rect">
            <a:avLst/>
          </a:prstGeom>
          <a:solidFill>
            <a:srgbClr val="006666"/>
          </a:solidFill>
          <a:ln w="28575">
            <a:solidFill>
              <a:srgbClr val="006666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Spoilt eggs sold to herbalists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23D39B-D9CD-48D4-BF6D-3D5DD5B28726}"/>
              </a:ext>
            </a:extLst>
          </p:cNvPr>
          <p:cNvSpPr txBox="1"/>
          <p:nvPr/>
        </p:nvSpPr>
        <p:spPr>
          <a:xfrm>
            <a:off x="8174262" y="5175589"/>
            <a:ext cx="1755353" cy="738664"/>
          </a:xfrm>
          <a:prstGeom prst="rect">
            <a:avLst/>
          </a:prstGeom>
          <a:solidFill>
            <a:srgbClr val="006666"/>
          </a:solidFill>
          <a:ln w="28575">
            <a:solidFill>
              <a:srgbClr val="006666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Chips making eateries (for making chips-eggs)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0FB4C6-DF28-4376-B6B6-22D02365AD37}"/>
              </a:ext>
            </a:extLst>
          </p:cNvPr>
          <p:cNvSpPr txBox="1"/>
          <p:nvPr/>
        </p:nvSpPr>
        <p:spPr>
          <a:xfrm>
            <a:off x="8143821" y="6028937"/>
            <a:ext cx="1788154" cy="738664"/>
          </a:xfrm>
          <a:prstGeom prst="rect">
            <a:avLst/>
          </a:prstGeom>
          <a:solidFill>
            <a:srgbClr val="006666"/>
          </a:solidFill>
          <a:ln w="28575">
            <a:solidFill>
              <a:srgbClr val="006666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Boiled eggs sold on the roadside to bus passengers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DFE315-D618-4783-88B1-EF54914ED9DB}"/>
              </a:ext>
            </a:extLst>
          </p:cNvPr>
          <p:cNvSpPr txBox="1"/>
          <p:nvPr/>
        </p:nvSpPr>
        <p:spPr>
          <a:xfrm>
            <a:off x="9994784" y="3931328"/>
            <a:ext cx="1246739" cy="954107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Hotels/restaurants/bars  in Dar es Salaam and Morogoro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796207-50A3-4AE1-9FD6-71FEDBA7F6D7}"/>
              </a:ext>
            </a:extLst>
          </p:cNvPr>
          <p:cNvSpPr txBox="1"/>
          <p:nvPr/>
        </p:nvSpPr>
        <p:spPr>
          <a:xfrm>
            <a:off x="10173712" y="3133433"/>
            <a:ext cx="1058539" cy="523220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Individual consumers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D7C9B99-6E6B-45C8-8C1F-ACB939962C6E}"/>
              </a:ext>
            </a:extLst>
          </p:cNvPr>
          <p:cNvSpPr txBox="1"/>
          <p:nvPr/>
        </p:nvSpPr>
        <p:spPr>
          <a:xfrm>
            <a:off x="7067248" y="3727203"/>
            <a:ext cx="1533804" cy="1384995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Backyard slaughters at the market spaces – slaughtering done by the live bird sellers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B53ADB6-B51D-4C3C-9015-65698D97F036}"/>
              </a:ext>
            </a:extLst>
          </p:cNvPr>
          <p:cNvCxnSpPr/>
          <p:nvPr/>
        </p:nvCxnSpPr>
        <p:spPr>
          <a:xfrm>
            <a:off x="2722475" y="2784831"/>
            <a:ext cx="163415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EF500D0-4FF6-404C-854C-23636760C206}"/>
              </a:ext>
            </a:extLst>
          </p:cNvPr>
          <p:cNvCxnSpPr/>
          <p:nvPr/>
        </p:nvCxnSpPr>
        <p:spPr>
          <a:xfrm>
            <a:off x="2706095" y="3873666"/>
            <a:ext cx="163415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0C57E12-6CEE-40E2-B5CC-9B4A89761EAC}"/>
              </a:ext>
            </a:extLst>
          </p:cNvPr>
          <p:cNvCxnSpPr/>
          <p:nvPr/>
        </p:nvCxnSpPr>
        <p:spPr>
          <a:xfrm>
            <a:off x="2714099" y="4918428"/>
            <a:ext cx="163415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BC24E1B6-A087-43A4-A147-65EF727240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1010" y="3322630"/>
            <a:ext cx="304800" cy="333375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7AF9567-D877-434D-98D0-398626671B4E}"/>
              </a:ext>
            </a:extLst>
          </p:cNvPr>
          <p:cNvCxnSpPr>
            <a:cxnSpLocks/>
          </p:cNvCxnSpPr>
          <p:nvPr/>
        </p:nvCxnSpPr>
        <p:spPr>
          <a:xfrm>
            <a:off x="5153903" y="3459953"/>
            <a:ext cx="249865" cy="183356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FBF4286-2688-4E77-B175-63A2039D8E0B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996564" y="3038501"/>
            <a:ext cx="0" cy="241269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5D30CD0-9991-4339-B80D-28483CA6E8B9}"/>
              </a:ext>
            </a:extLst>
          </p:cNvPr>
          <p:cNvCxnSpPr>
            <a:cxnSpLocks/>
            <a:stCxn id="38" idx="3"/>
          </p:cNvCxnSpPr>
          <p:nvPr/>
        </p:nvCxnSpPr>
        <p:spPr>
          <a:xfrm flipV="1">
            <a:off x="5255855" y="4687512"/>
            <a:ext cx="1822881" cy="19279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84B99193-84D0-4BBD-A635-C0B5114101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1055" y="4713614"/>
            <a:ext cx="304800" cy="33337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D972C4D-5514-425B-ACB7-F0CE8F921C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44791" y="2119908"/>
            <a:ext cx="304800" cy="333375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2B824A7-7B9C-43D9-8FB1-8992DDD1B39E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9553291" y="3044023"/>
            <a:ext cx="620421" cy="35102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7DA5694-F15A-4278-A7CB-389C11DCCCA6}"/>
              </a:ext>
            </a:extLst>
          </p:cNvPr>
          <p:cNvSpPr txBox="1"/>
          <p:nvPr/>
        </p:nvSpPr>
        <p:spPr>
          <a:xfrm>
            <a:off x="5812018" y="5247362"/>
            <a:ext cx="909408" cy="523220"/>
          </a:xfrm>
          <a:prstGeom prst="rect">
            <a:avLst/>
          </a:prstGeom>
          <a:solidFill>
            <a:srgbClr val="006666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Collectors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8CB2531-E11D-4C7A-8BB0-976F8E91CA5C}"/>
              </a:ext>
            </a:extLst>
          </p:cNvPr>
          <p:cNvCxnSpPr>
            <a:cxnSpLocks/>
            <a:stCxn id="43" idx="3"/>
            <a:endCxn id="22" idx="1"/>
          </p:cNvCxnSpPr>
          <p:nvPr/>
        </p:nvCxnSpPr>
        <p:spPr>
          <a:xfrm>
            <a:off x="6721426" y="5508972"/>
            <a:ext cx="1452836" cy="35949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3C60763-1AC1-42B5-B91C-783EA35D9DEC}"/>
              </a:ext>
            </a:extLst>
          </p:cNvPr>
          <p:cNvCxnSpPr>
            <a:cxnSpLocks/>
            <a:stCxn id="43" idx="3"/>
            <a:endCxn id="23" idx="1"/>
          </p:cNvCxnSpPr>
          <p:nvPr/>
        </p:nvCxnSpPr>
        <p:spPr>
          <a:xfrm>
            <a:off x="6721426" y="5508972"/>
            <a:ext cx="1422395" cy="889297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D4D083CC-6C77-4C39-9D99-FDC63200C7DD}"/>
              </a:ext>
            </a:extLst>
          </p:cNvPr>
          <p:cNvSpPr txBox="1"/>
          <p:nvPr/>
        </p:nvSpPr>
        <p:spPr>
          <a:xfrm>
            <a:off x="10375001" y="5282857"/>
            <a:ext cx="1058539" cy="523220"/>
          </a:xfrm>
          <a:prstGeom prst="rect">
            <a:avLst/>
          </a:prstGeom>
          <a:solidFill>
            <a:srgbClr val="006666"/>
          </a:solidFill>
          <a:ln w="28575">
            <a:solidFill>
              <a:srgbClr val="006666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Individual consumers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B40D2F2-3D8D-407D-9308-97E7B0E2B933}"/>
              </a:ext>
            </a:extLst>
          </p:cNvPr>
          <p:cNvCxnSpPr>
            <a:cxnSpLocks/>
            <a:stCxn id="22" idx="3"/>
            <a:endCxn id="47" idx="1"/>
          </p:cNvCxnSpPr>
          <p:nvPr/>
        </p:nvCxnSpPr>
        <p:spPr>
          <a:xfrm flipV="1">
            <a:off x="9929615" y="5544467"/>
            <a:ext cx="445386" cy="45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1" name="Flowchart: Connector 50">
            <a:extLst>
              <a:ext uri="{FF2B5EF4-FFF2-40B4-BE49-F238E27FC236}">
                <a16:creationId xmlns:a16="http://schemas.microsoft.com/office/drawing/2014/main" id="{50615F54-59BB-4554-B3B8-6AE933815A23}"/>
              </a:ext>
            </a:extLst>
          </p:cNvPr>
          <p:cNvSpPr/>
          <p:nvPr/>
        </p:nvSpPr>
        <p:spPr>
          <a:xfrm>
            <a:off x="5011910" y="5259788"/>
            <a:ext cx="190963" cy="285230"/>
          </a:xfrm>
          <a:prstGeom prst="flowChartConnector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AD88BBC-70FE-4D61-A9A6-63A339BAEB9A}"/>
              </a:ext>
            </a:extLst>
          </p:cNvPr>
          <p:cNvGrpSpPr/>
          <p:nvPr/>
        </p:nvGrpSpPr>
        <p:grpSpPr>
          <a:xfrm>
            <a:off x="11288029" y="3081928"/>
            <a:ext cx="736341" cy="1076133"/>
            <a:chOff x="11116234" y="1888323"/>
            <a:chExt cx="787987" cy="1076133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2F292352-534F-4587-8212-4AB9AF83D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179638" y="2153666"/>
              <a:ext cx="304800" cy="333375"/>
            </a:xfrm>
            <a:prstGeom prst="rect">
              <a:avLst/>
            </a:prstGeom>
          </p:spPr>
        </p:pic>
        <p:sp>
          <p:nvSpPr>
            <p:cNvPr id="58" name="Flowchart: Connector 57">
              <a:extLst>
                <a:ext uri="{FF2B5EF4-FFF2-40B4-BE49-F238E27FC236}">
                  <a16:creationId xmlns:a16="http://schemas.microsoft.com/office/drawing/2014/main" id="{3A98ED63-5CBA-4A78-AA3D-B90400119932}"/>
                </a:ext>
              </a:extLst>
            </p:cNvPr>
            <p:cNvSpPr/>
            <p:nvPr/>
          </p:nvSpPr>
          <p:spPr>
            <a:xfrm>
              <a:off x="11213329" y="2628442"/>
              <a:ext cx="198305" cy="336014"/>
            </a:xfrm>
            <a:prstGeom prst="flowChartConnector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CECC733-D134-4CEC-A5E2-56CF4C9ECD44}"/>
                </a:ext>
              </a:extLst>
            </p:cNvPr>
            <p:cNvSpPr txBox="1"/>
            <p:nvPr/>
          </p:nvSpPr>
          <p:spPr>
            <a:xfrm>
              <a:off x="11430417" y="2162711"/>
              <a:ext cx="47380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Live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bird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393A1DF-B8C2-467F-A912-92DFA6B5CF7A}"/>
                </a:ext>
              </a:extLst>
            </p:cNvPr>
            <p:cNvSpPr txBox="1"/>
            <p:nvPr/>
          </p:nvSpPr>
          <p:spPr>
            <a:xfrm>
              <a:off x="11442248" y="2656445"/>
              <a:ext cx="3850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Egg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B57EA57-17E1-4754-A0CF-AD5BE5A56897}"/>
                </a:ext>
              </a:extLst>
            </p:cNvPr>
            <p:cNvSpPr txBox="1"/>
            <p:nvPr/>
          </p:nvSpPr>
          <p:spPr>
            <a:xfrm>
              <a:off x="11116234" y="1888323"/>
              <a:ext cx="4145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Key</a:t>
              </a:r>
            </a:p>
          </p:txBody>
        </p:sp>
      </p:grp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15A4A35-718C-46ED-A65F-10D6CFD113BB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8601052" y="4152629"/>
            <a:ext cx="1365125" cy="267072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D23EB785-17F8-4B3F-BCBD-97DBFF2EAF1C}"/>
              </a:ext>
            </a:extLst>
          </p:cNvPr>
          <p:cNvCxnSpPr>
            <a:cxnSpLocks/>
            <a:stCxn id="51" idx="6"/>
            <a:endCxn id="43" idx="1"/>
          </p:cNvCxnSpPr>
          <p:nvPr/>
        </p:nvCxnSpPr>
        <p:spPr>
          <a:xfrm>
            <a:off x="5202873" y="5402403"/>
            <a:ext cx="609145" cy="106569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27075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C4F91-976D-4DEC-AC02-1C2424F28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3226" y="11875"/>
            <a:ext cx="7437912" cy="1143000"/>
          </a:xfrm>
        </p:spPr>
        <p:txBody>
          <a:bodyPr anchor="t">
            <a:normAutofit/>
          </a:bodyPr>
          <a:lstStyle/>
          <a:p>
            <a:r>
              <a:rPr lang="en-GB" sz="3600" b="1" dirty="0"/>
              <a:t>Tanzania poultry sector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6759B-4D7A-4FBC-B59B-022EF35BE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593" y="1154875"/>
            <a:ext cx="11752612" cy="5174673"/>
          </a:xfrm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err="1"/>
              <a:t>Gumboro</a:t>
            </a:r>
            <a:r>
              <a:rPr lang="en-US" sz="2400" dirty="0"/>
              <a:t> vaccine is imported from Pakistan, Italy, South Africa and Israel. There are periods when the vaccine is not available in the market</a:t>
            </a:r>
            <a:endParaRPr lang="en-GB" sz="24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GB" sz="2400" dirty="0"/>
              <a:t>High cost of quality poultry feeds. Some of the ingredients such as soybean meal is imported from different countries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GB" sz="2400" dirty="0"/>
              <a:t>Government is promoting local production of soybean but there is lack of capacity on extruder machine fabrication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GB" sz="2400" dirty="0"/>
              <a:t>Ineffective vaccines. There are reported cases of ineffective ND vaccines.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GB" sz="2400" dirty="0"/>
              <a:t>Diseases such as infectious coryza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GB" sz="2400" dirty="0"/>
              <a:t>Poorer women who raise local chickens have no incentives to invest in their poultry -  current system requires no investments of money or labour, and brings some earnings, however small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F7F04F-B6D7-4058-9395-8B92BD7047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762" y="6133141"/>
            <a:ext cx="509035" cy="6037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3FB949-D273-4E3D-88B5-A53B9F1CF3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349" y="6145016"/>
            <a:ext cx="603790" cy="60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078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0E55D-A0BF-476C-B5F1-082F5E588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738" y="160333"/>
            <a:ext cx="10972800" cy="1143000"/>
          </a:xfrm>
        </p:spPr>
        <p:txBody>
          <a:bodyPr anchor="t">
            <a:normAutofit/>
          </a:bodyPr>
          <a:lstStyle/>
          <a:p>
            <a:r>
              <a:rPr lang="en-GB" sz="3600" b="1" dirty="0"/>
              <a:t>Implications for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165EE-E909-4039-8E31-394A166C2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527" y="1118517"/>
            <a:ext cx="11720945" cy="5044777"/>
          </a:xfrm>
        </p:spPr>
        <p:txBody>
          <a:bodyPr>
            <a:normAutofit fontScale="25000" lnSpcReduction="20000"/>
          </a:bodyPr>
          <a:lstStyle/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8800" dirty="0"/>
              <a:t>Identify sites to focus on – production and demand areas for the </a:t>
            </a:r>
            <a:r>
              <a:rPr lang="en-US" sz="8800" dirty="0"/>
              <a:t>chicken lines with enhanced ND virus resistance</a:t>
            </a:r>
          </a:p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8800" dirty="0"/>
              <a:t>Target group for the chicken lines with enhanced ND virus resistance may be small in Ghana, given the current low market share of indigenous chicken</a:t>
            </a:r>
          </a:p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8800" dirty="0"/>
              <a:t>Business models that have worked for smallholder farmers in Tanzania for accessing the specialised dual-purpose breeds </a:t>
            </a:r>
            <a:r>
              <a:rPr lang="en-GB" sz="8800" dirty="0" err="1"/>
              <a:t>esp</a:t>
            </a:r>
            <a:r>
              <a:rPr lang="en-GB" sz="8800" dirty="0"/>
              <a:t> </a:t>
            </a:r>
            <a:r>
              <a:rPr lang="en-GB" sz="8800" dirty="0" err="1"/>
              <a:t>Kuroiler</a:t>
            </a:r>
            <a:r>
              <a:rPr lang="en-GB" sz="8800" dirty="0"/>
              <a:t> and </a:t>
            </a:r>
            <a:r>
              <a:rPr lang="en-GB" sz="8800" dirty="0" err="1"/>
              <a:t>Sasso</a:t>
            </a:r>
            <a:r>
              <a:rPr lang="en-GB" sz="8800" dirty="0"/>
              <a:t> – potential for replication</a:t>
            </a:r>
          </a:p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8800" dirty="0"/>
              <a:t>I2 vaccine is available in urban areas in both countries at affordable prices. However, limitations include;</a:t>
            </a:r>
          </a:p>
          <a:p>
            <a:pPr marL="742050" lvl="2" indent="-342000">
              <a:lnSpc>
                <a:spcPct val="127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7200" dirty="0"/>
              <a:t>Poor infrastructure and low business potential in rural areas (low input systems) results in minimal investment by private sector, yet majority of farmers are in such areas</a:t>
            </a:r>
          </a:p>
          <a:p>
            <a:pPr marL="742050" lvl="2" indent="-342000">
              <a:lnSpc>
                <a:spcPct val="127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7200" dirty="0"/>
              <a:t>Large pack sizes – for 100 birds. Smaller pack sizes should be made available and targeted to smallholders to increase uptake</a:t>
            </a:r>
            <a:endParaRPr lang="en-GB" sz="7200" dirty="0"/>
          </a:p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8800" dirty="0"/>
              <a:t>Gender based constraints especially in relation to access to financial services </a:t>
            </a:r>
          </a:p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dirty="0"/>
          </a:p>
          <a:p>
            <a:pPr marL="342000" indent="-342000">
              <a:lnSpc>
                <a:spcPct val="127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7430A9-C008-4DA5-9F30-4B020D1436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762" y="6133141"/>
            <a:ext cx="509035" cy="6037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07A693-9C39-4F2A-8705-598D7E8A4A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349" y="6145016"/>
            <a:ext cx="603790" cy="60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391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A42FE-2987-41D1-A97C-8B93436CB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GB" sz="3600" b="1" dirty="0">
                <a:solidFill>
                  <a:prstClr val="black"/>
                </a:solidFill>
                <a:ea typeface="+mn-ea"/>
                <a:cs typeface="+mn-cs"/>
              </a:rPr>
              <a:t>Next steps - workplan</a:t>
            </a:r>
            <a:endParaRPr lang="en-GB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46A04B-74E9-4A3F-9ACD-26C9BB2EB6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388" y="6096014"/>
            <a:ext cx="509035" cy="603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15589F-07CB-464B-9A1C-D2E77C64A9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349" y="6145016"/>
            <a:ext cx="603790" cy="60379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439701-A612-46E9-9B02-9EE9DCAE39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335889"/>
              </p:ext>
            </p:extLst>
          </p:nvPr>
        </p:nvGraphicFramePr>
        <p:xfrm>
          <a:off x="0" y="902524"/>
          <a:ext cx="12192000" cy="737766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666514">
                  <a:extLst>
                    <a:ext uri="{9D8B030D-6E8A-4147-A177-3AD203B41FA5}">
                      <a16:colId xmlns:a16="http://schemas.microsoft.com/office/drawing/2014/main" val="1304822881"/>
                    </a:ext>
                  </a:extLst>
                </a:gridCol>
                <a:gridCol w="2525486">
                  <a:extLst>
                    <a:ext uri="{9D8B030D-6E8A-4147-A177-3AD203B41FA5}">
                      <a16:colId xmlns:a16="http://schemas.microsoft.com/office/drawing/2014/main" val="3663958618"/>
                    </a:ext>
                  </a:extLst>
                </a:gridCol>
              </a:tblGrid>
              <a:tr h="356888">
                <a:tc>
                  <a:txBody>
                    <a:bodyPr/>
                    <a:lstStyle/>
                    <a:p>
                      <a:r>
                        <a:rPr lang="en-GB" dirty="0"/>
                        <a:t>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Timeframe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45201"/>
                  </a:ext>
                </a:extLst>
              </a:tr>
              <a:tr h="18736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A. Value chain assessment surveys</a:t>
                      </a:r>
                    </a:p>
                    <a:p>
                      <a:pPr marL="45085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GB" sz="2000" dirty="0"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Indigenous poultry value chain constraints</a:t>
                      </a:r>
                    </a:p>
                    <a:p>
                      <a:pPr marL="45085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GB" sz="2000" dirty="0"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Participatory epidemiology</a:t>
                      </a:r>
                    </a:p>
                    <a:p>
                      <a:pPr marL="45085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GB" sz="2000" dirty="0"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Trait preferences</a:t>
                      </a:r>
                    </a:p>
                    <a:p>
                      <a:pPr marL="45085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GB" sz="2000" dirty="0"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Gender based constraints (access to inputs and markets) in the indigenous poultry value chains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Nov 2019 – Feb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905520"/>
                  </a:ext>
                </a:extLst>
              </a:tr>
              <a:tr h="127885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n-lt"/>
                        </a:rPr>
                        <a:t>B. Analysis of value chain assessment data and develop choice experiment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Mar - April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9889730"/>
                  </a:ext>
                </a:extLst>
              </a:tr>
              <a:tr h="1278850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+mn-lt"/>
                        </a:rPr>
                        <a:t>C. Choice experiment surveys with men and women poultry producers and different market actors to assess potential demand (willingness to pay) for chicken lines with enhanced ND virus resistance </a:t>
                      </a:r>
                    </a:p>
                    <a:p>
                      <a:endParaRPr lang="en-GB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May – Aug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5095555"/>
                  </a:ext>
                </a:extLst>
              </a:tr>
              <a:tr h="2502176">
                <a:tc>
                  <a:txBody>
                    <a:bodyPr/>
                    <a:lstStyle/>
                    <a:p>
                      <a:pPr marL="17780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+mn-lt"/>
                        </a:rPr>
                        <a:t>D. Evaluate the most likely business models for distribution and marketing to producers and other value chain actors</a:t>
                      </a:r>
                    </a:p>
                    <a:p>
                      <a:pPr marL="45085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GB" sz="2000" dirty="0">
                          <a:latin typeface="+mn-lt"/>
                        </a:rPr>
                        <a:t>Develop a modelling framework</a:t>
                      </a:r>
                    </a:p>
                    <a:p>
                      <a:pPr marL="45085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GB" sz="2000" dirty="0">
                          <a:latin typeface="+mn-lt"/>
                        </a:rPr>
                        <a:t>Modelling different scenarios of the enabling environment (policy, financial, and technical) and its influence on the demand and supply of the ND indigenous poultry ecotypes</a:t>
                      </a:r>
                    </a:p>
                    <a:p>
                      <a:pPr marL="450850" marR="0" lvl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GB" sz="2000" dirty="0">
                          <a:latin typeface="+mn-lt"/>
                        </a:rPr>
                        <a:t> Analysing the financial viability of such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1st sub-activity Sept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39181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29483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6E7E3-D162-471B-AC52-B2E24CB65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104" y="2400322"/>
            <a:ext cx="10972800" cy="1143000"/>
          </a:xfrm>
        </p:spPr>
        <p:txBody>
          <a:bodyPr>
            <a:normAutofit/>
          </a:bodyPr>
          <a:lstStyle/>
          <a:p>
            <a:r>
              <a:rPr lang="en-GB" sz="4000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79278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CBCC8-211C-4F98-A13E-776C59CFD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8856" y="47501"/>
            <a:ext cx="6947065" cy="890650"/>
          </a:xfrm>
        </p:spPr>
        <p:txBody>
          <a:bodyPr anchor="t">
            <a:normAutofit/>
          </a:bodyPr>
          <a:lstStyle/>
          <a:p>
            <a:pPr algn="l"/>
            <a:r>
              <a:rPr lang="en-GB" sz="3600" b="1" dirty="0"/>
              <a:t>The livestock sector in Ghana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6E30D8E-841C-4640-B27F-B1B88395E2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9108643"/>
              </p:ext>
            </p:extLst>
          </p:nvPr>
        </p:nvGraphicFramePr>
        <p:xfrm>
          <a:off x="428830" y="1092531"/>
          <a:ext cx="10817102" cy="515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AF7962E7-FC25-4D4D-9A7F-5A67D4B73B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4728" y="6145890"/>
            <a:ext cx="1780186" cy="61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374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A4481-4703-4B7E-9621-FE4476BC3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744" y="0"/>
            <a:ext cx="10972800" cy="1143000"/>
          </a:xfrm>
        </p:spPr>
        <p:txBody>
          <a:bodyPr anchor="t">
            <a:normAutofit/>
          </a:bodyPr>
          <a:lstStyle/>
          <a:p>
            <a:r>
              <a:rPr lang="en-GB" sz="4000" b="1" dirty="0"/>
              <a:t>Livestock population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0A3ABEE-7519-40BC-81E4-8AAE055D43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4418842"/>
              </p:ext>
            </p:extLst>
          </p:nvPr>
        </p:nvGraphicFramePr>
        <p:xfrm>
          <a:off x="342010" y="2018798"/>
          <a:ext cx="10987048" cy="3040093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73381">
                  <a:extLst>
                    <a:ext uri="{9D8B030D-6E8A-4147-A177-3AD203B41FA5}">
                      <a16:colId xmlns:a16="http://schemas.microsoft.com/office/drawing/2014/main" val="1243619181"/>
                    </a:ext>
                  </a:extLst>
                </a:gridCol>
                <a:gridCol w="1373381">
                  <a:extLst>
                    <a:ext uri="{9D8B030D-6E8A-4147-A177-3AD203B41FA5}">
                      <a16:colId xmlns:a16="http://schemas.microsoft.com/office/drawing/2014/main" val="1700890803"/>
                    </a:ext>
                  </a:extLst>
                </a:gridCol>
                <a:gridCol w="1373381">
                  <a:extLst>
                    <a:ext uri="{9D8B030D-6E8A-4147-A177-3AD203B41FA5}">
                      <a16:colId xmlns:a16="http://schemas.microsoft.com/office/drawing/2014/main" val="3826963939"/>
                    </a:ext>
                  </a:extLst>
                </a:gridCol>
                <a:gridCol w="1373381">
                  <a:extLst>
                    <a:ext uri="{9D8B030D-6E8A-4147-A177-3AD203B41FA5}">
                      <a16:colId xmlns:a16="http://schemas.microsoft.com/office/drawing/2014/main" val="1375550026"/>
                    </a:ext>
                  </a:extLst>
                </a:gridCol>
                <a:gridCol w="1373381">
                  <a:extLst>
                    <a:ext uri="{9D8B030D-6E8A-4147-A177-3AD203B41FA5}">
                      <a16:colId xmlns:a16="http://schemas.microsoft.com/office/drawing/2014/main" val="1592237063"/>
                    </a:ext>
                  </a:extLst>
                </a:gridCol>
                <a:gridCol w="1373381">
                  <a:extLst>
                    <a:ext uri="{9D8B030D-6E8A-4147-A177-3AD203B41FA5}">
                      <a16:colId xmlns:a16="http://schemas.microsoft.com/office/drawing/2014/main" val="157375770"/>
                    </a:ext>
                  </a:extLst>
                </a:gridCol>
                <a:gridCol w="1373381">
                  <a:extLst>
                    <a:ext uri="{9D8B030D-6E8A-4147-A177-3AD203B41FA5}">
                      <a16:colId xmlns:a16="http://schemas.microsoft.com/office/drawing/2014/main" val="1895925936"/>
                    </a:ext>
                  </a:extLst>
                </a:gridCol>
                <a:gridCol w="1373381">
                  <a:extLst>
                    <a:ext uri="{9D8B030D-6E8A-4147-A177-3AD203B41FA5}">
                      <a16:colId xmlns:a16="http://schemas.microsoft.com/office/drawing/2014/main" val="2488003305"/>
                    </a:ext>
                  </a:extLst>
                </a:gridCol>
              </a:tblGrid>
              <a:tr h="434299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Species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Period (in years)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134538"/>
                  </a:ext>
                </a:extLst>
              </a:tr>
              <a:tr h="4342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u="none" strike="noStrike" dirty="0">
                          <a:effectLst/>
                        </a:rPr>
                        <a:t> 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 dirty="0">
                          <a:effectLst/>
                        </a:rPr>
                        <a:t>2011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2012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2013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2014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2015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>
                          <a:effectLst/>
                        </a:rPr>
                        <a:t>2016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u="none" strike="noStrike" dirty="0">
                          <a:effectLst/>
                        </a:rPr>
                        <a:t>2017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49155269"/>
                  </a:ext>
                </a:extLst>
              </a:tr>
              <a:tr h="434299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Cattle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1,498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1,543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1,590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1,657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1,734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1,815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1,901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2162519"/>
                  </a:ext>
                </a:extLst>
              </a:tr>
              <a:tr h="434299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Sheep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3,887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4,019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4,156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4,335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4,522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4,744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4,978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2347242"/>
                  </a:ext>
                </a:extLst>
              </a:tr>
              <a:tr h="434299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Goats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5,137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5,435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5,751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6,044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6,352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6,740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7,151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12175199"/>
                  </a:ext>
                </a:extLst>
              </a:tr>
              <a:tr h="434299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Pigs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568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602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638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682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716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777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816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6996409"/>
                  </a:ext>
                </a:extLst>
              </a:tr>
              <a:tr h="434299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effectLst/>
                        </a:rPr>
                        <a:t>Poultry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i="0" u="none" strike="noStrike" dirty="0">
                          <a:effectLst/>
                        </a:rPr>
                        <a:t>52,575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i="0" u="none" strike="noStrike" dirty="0">
                          <a:effectLst/>
                        </a:rPr>
                        <a:t>57,885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i="0" u="none" strike="noStrike" dirty="0">
                          <a:effectLst/>
                        </a:rPr>
                        <a:t>63,732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i="0" u="none" strike="noStrike" dirty="0">
                          <a:effectLst/>
                        </a:rPr>
                        <a:t>68,511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i="0" u="none" strike="noStrike" dirty="0">
                          <a:effectLst/>
                        </a:rPr>
                        <a:t>71,594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i="0" u="none" strike="noStrike" dirty="0">
                          <a:effectLst/>
                        </a:rPr>
                        <a:t>73,885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1" i="0" u="none" strike="noStrike" dirty="0">
                          <a:effectLst/>
                        </a:rPr>
                        <a:t>75,363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09744385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CF587416-F873-4D0E-B80B-BF122D8021E5}"/>
              </a:ext>
            </a:extLst>
          </p:cNvPr>
          <p:cNvSpPr txBox="1">
            <a:spLocks/>
          </p:cNvSpPr>
          <p:nvPr/>
        </p:nvSpPr>
        <p:spPr>
          <a:xfrm>
            <a:off x="286512" y="1143000"/>
            <a:ext cx="11131296" cy="835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/>
              <a:t>Trends in livestock population (in ‘000’) in Ghana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1FBADC3-D7A1-43A9-9307-027E02A58C23}"/>
              </a:ext>
            </a:extLst>
          </p:cNvPr>
          <p:cNvSpPr txBox="1">
            <a:spLocks/>
          </p:cNvSpPr>
          <p:nvPr/>
        </p:nvSpPr>
        <p:spPr>
          <a:xfrm>
            <a:off x="286512" y="5058891"/>
            <a:ext cx="11131296" cy="7376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b="1" dirty="0"/>
              <a:t>Source: Statistics, Research and Information Directorate, MOFA, 2017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AE8D6C-D55D-4F10-BAD1-7EAACF07A3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762" y="6133141"/>
            <a:ext cx="509035" cy="6037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DC2784-B36D-4C21-9FC2-07C7869EB3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349" y="6145016"/>
            <a:ext cx="603790" cy="60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436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98C8-F6D1-4D1E-876D-3E3F91E7C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8852" y="-23750"/>
            <a:ext cx="8015844" cy="1143000"/>
          </a:xfrm>
        </p:spPr>
        <p:txBody>
          <a:bodyPr anchor="t">
            <a:normAutofit/>
          </a:bodyPr>
          <a:lstStyle/>
          <a:p>
            <a:pPr algn="l"/>
            <a:r>
              <a:rPr lang="en-GB" sz="3200" b="1" dirty="0"/>
              <a:t>Ghana poultry species %, based on  population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45B0D41-C6A9-499C-ABF7-F7DA852576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149859"/>
              </p:ext>
            </p:extLst>
          </p:nvPr>
        </p:nvGraphicFramePr>
        <p:xfrm>
          <a:off x="252483" y="1400627"/>
          <a:ext cx="10660940" cy="4691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BCBBC1C-3068-4E0C-8BCA-F1BF4EA4ACB7}"/>
              </a:ext>
            </a:extLst>
          </p:cNvPr>
          <p:cNvSpPr txBox="1"/>
          <p:nvPr/>
        </p:nvSpPr>
        <p:spPr>
          <a:xfrm>
            <a:off x="1104406" y="5534217"/>
            <a:ext cx="3487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Source</a:t>
            </a:r>
            <a:r>
              <a:rPr lang="en-GB" sz="1400" dirty="0"/>
              <a:t>: Veterinary Services Directorate, 2010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7A3C06-9A34-4A4D-B6F5-A145B4FED59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2762" y="6133141"/>
            <a:ext cx="509035" cy="6037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359B9C-F017-4EBC-8250-D32ADE4F129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349" y="6145016"/>
            <a:ext cx="603790" cy="60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710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8A14001-2C1A-4B23-9509-2CD097A87773}"/>
              </a:ext>
            </a:extLst>
          </p:cNvPr>
          <p:cNvSpPr/>
          <p:nvPr/>
        </p:nvSpPr>
        <p:spPr>
          <a:xfrm>
            <a:off x="5619644" y="1244609"/>
            <a:ext cx="6409769" cy="5511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100" dirty="0"/>
              <a:t>25 Mn local chicken breeds (2014 estimates)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100" dirty="0"/>
              <a:t>Mainly backyard free range systems by smallholders, having about 20-50 birds/household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100" dirty="0"/>
              <a:t>Important source of livelihood for many rural based households, especially women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100" dirty="0"/>
              <a:t>Farmers mix the chicken with guinea fowls, turkey and ducks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100" dirty="0"/>
              <a:t>Low input system – minimal feed supplementation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100" dirty="0"/>
              <a:t>High bird mortality rates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100" dirty="0"/>
              <a:t>Low chick hatchability and chick survival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100" dirty="0"/>
              <a:t>Egg production: 3 clutches/year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100" dirty="0"/>
              <a:t>Approx. 15 eggs/clutch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1728D8-0340-4E94-BF7A-F7E668E307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3436" y="4474154"/>
            <a:ext cx="1621640" cy="22784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766645-A669-4104-9D8F-8D1962828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5546" y="0"/>
            <a:ext cx="8181975" cy="1143000"/>
          </a:xfrm>
        </p:spPr>
        <p:txBody>
          <a:bodyPr anchor="t">
            <a:normAutofit fontScale="90000"/>
          </a:bodyPr>
          <a:lstStyle/>
          <a:p>
            <a:r>
              <a:rPr lang="en-US" sz="3600" b="1" dirty="0"/>
              <a:t>Poultry production types and systems in Ghana</a:t>
            </a:r>
            <a:endParaRPr lang="en-KE" sz="3600" b="1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025FD25-2C80-41E6-AC1E-BCDFC4FD6CED}"/>
              </a:ext>
            </a:extLst>
          </p:cNvPr>
          <p:cNvSpPr txBox="1">
            <a:spLocks/>
          </p:cNvSpPr>
          <p:nvPr/>
        </p:nvSpPr>
        <p:spPr>
          <a:xfrm>
            <a:off x="-99733" y="1084017"/>
            <a:ext cx="575529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KE" sz="2800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EE87E0-C15D-489A-AFDE-0F1D77BA268B}"/>
              </a:ext>
            </a:extLst>
          </p:cNvPr>
          <p:cNvSpPr txBox="1"/>
          <p:nvPr/>
        </p:nvSpPr>
        <p:spPr>
          <a:xfrm>
            <a:off x="312700" y="1240018"/>
            <a:ext cx="5470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Distribution of indigenous chickens, by region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FCA4B3A-A1E0-4C47-BB1C-CB8BEBE39A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1371219"/>
              </p:ext>
            </p:extLst>
          </p:nvPr>
        </p:nvGraphicFramePr>
        <p:xfrm>
          <a:off x="312700" y="2038563"/>
          <a:ext cx="5296686" cy="3735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01535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66645-A669-4104-9D8F-8D1962828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849" y="23751"/>
            <a:ext cx="8181975" cy="1143000"/>
          </a:xfrm>
        </p:spPr>
        <p:txBody>
          <a:bodyPr anchor="t">
            <a:normAutofit fontScale="90000"/>
          </a:bodyPr>
          <a:lstStyle/>
          <a:p>
            <a:r>
              <a:rPr lang="en-US" sz="3600" b="1" dirty="0"/>
              <a:t>Poultry production types and systems in Ghana</a:t>
            </a:r>
            <a:endParaRPr lang="en-KE" sz="3600" b="1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025FD25-2C80-41E6-AC1E-BCDFC4FD6CED}"/>
              </a:ext>
            </a:extLst>
          </p:cNvPr>
          <p:cNvSpPr txBox="1">
            <a:spLocks/>
          </p:cNvSpPr>
          <p:nvPr/>
        </p:nvSpPr>
        <p:spPr>
          <a:xfrm>
            <a:off x="438150" y="963930"/>
            <a:ext cx="97909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KE" sz="2800" b="1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BDC5943-C108-4E8B-BFF1-3EE2C39205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6416644"/>
              </p:ext>
            </p:extLst>
          </p:nvPr>
        </p:nvGraphicFramePr>
        <p:xfrm>
          <a:off x="438150" y="1625273"/>
          <a:ext cx="5617029" cy="4381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0EE87E0-C15D-489A-AFDE-0F1D77BA268B}"/>
              </a:ext>
            </a:extLst>
          </p:cNvPr>
          <p:cNvSpPr txBox="1"/>
          <p:nvPr/>
        </p:nvSpPr>
        <p:spPr>
          <a:xfrm>
            <a:off x="543110" y="1163608"/>
            <a:ext cx="4198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Distribution of layers, by region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ED24A5-EC54-4E3F-8998-3411F1728268}"/>
              </a:ext>
            </a:extLst>
          </p:cNvPr>
          <p:cNvSpPr/>
          <p:nvPr/>
        </p:nvSpPr>
        <p:spPr>
          <a:xfrm>
            <a:off x="6160139" y="1459882"/>
            <a:ext cx="5890325" cy="4834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Dominant poultry type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Population of 23 Mn layers raised under commercial systems (2012 estimates)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Layers mainly raised indoors on either deep litter or battery cage systems – high productivity about 250 eggs annually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 investments costs including, purchase of imported DOCs,  well formulated diets, vaccines, drugs, and strict biosecurity practices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Dominated by large commercial farms that are vertically integrated, owning breeder farms, hatcheries and layer farms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C18562-9561-4A59-820D-C4AC303D29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206" y="6187043"/>
            <a:ext cx="463591" cy="5498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17FBB7-84AF-4163-B23B-C121883876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251" y="6198918"/>
            <a:ext cx="549887" cy="54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9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66645-A669-4104-9D8F-8D1962828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75" y="23751"/>
            <a:ext cx="8181975" cy="1143000"/>
          </a:xfrm>
        </p:spPr>
        <p:txBody>
          <a:bodyPr anchor="t">
            <a:normAutofit fontScale="90000"/>
          </a:bodyPr>
          <a:lstStyle/>
          <a:p>
            <a:r>
              <a:rPr lang="en-US" sz="3600" b="1" dirty="0"/>
              <a:t>Poultry production types and systems in Ghana</a:t>
            </a:r>
            <a:endParaRPr lang="en-KE" sz="3600" b="1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025FD25-2C80-41E6-AC1E-BCDFC4FD6CED}"/>
              </a:ext>
            </a:extLst>
          </p:cNvPr>
          <p:cNvSpPr txBox="1">
            <a:spLocks/>
          </p:cNvSpPr>
          <p:nvPr/>
        </p:nvSpPr>
        <p:spPr>
          <a:xfrm>
            <a:off x="438150" y="963930"/>
            <a:ext cx="97909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KE" sz="2800" b="1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2A3F432-0ED0-45BF-9FD3-DF34280835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995734"/>
              </p:ext>
            </p:extLst>
          </p:nvPr>
        </p:nvGraphicFramePr>
        <p:xfrm>
          <a:off x="285018" y="1810054"/>
          <a:ext cx="4668600" cy="3549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C9C569C-7C4B-4B88-B699-DC96311D3A87}"/>
              </a:ext>
            </a:extLst>
          </p:cNvPr>
          <p:cNvSpPr txBox="1"/>
          <p:nvPr/>
        </p:nvSpPr>
        <p:spPr>
          <a:xfrm>
            <a:off x="295829" y="1234008"/>
            <a:ext cx="4419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Distribution of broilers, by region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B8F4E3-823C-4C2C-8737-5E3C776C7C31}"/>
              </a:ext>
            </a:extLst>
          </p:cNvPr>
          <p:cNvSpPr/>
          <p:nvPr/>
        </p:nvSpPr>
        <p:spPr>
          <a:xfrm>
            <a:off x="5333618" y="1317297"/>
            <a:ext cx="533183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Decline in broiler production in Ghana from late 1990s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Population of only 5Mn broilers (2010 estimates)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High cost of local production – high feed costs (insufficient supply of maize locally leading to importation)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High chicken meat imports (223,000 MT in 2018)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Uncompetitive consumer prices for locally produced broilers vs imports</a:t>
            </a:r>
            <a:endParaRPr lang="en-GB" sz="2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5617C2-376B-4DE3-AD86-EB7A49B7887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8130" y="4322360"/>
            <a:ext cx="1633870" cy="22983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D6E36E-B5C9-44FB-881C-DF94ABF7D8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762" y="6133141"/>
            <a:ext cx="509035" cy="6037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B53BCD-165F-47AC-9F3E-00C10321FA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349" y="6145016"/>
            <a:ext cx="603790" cy="60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486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79EF487-F777-44C3-8FDD-64148EF40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887" y="1113073"/>
            <a:ext cx="5307666" cy="5109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b="1" dirty="0"/>
              <a:t>Domestic chicken meat consumption and production in “000” MT (FAOSTAT, 2018)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E46595-A0E9-4EDE-8CCA-1B9B5485F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3129" y="-41370"/>
            <a:ext cx="8543365" cy="1143000"/>
          </a:xfrm>
        </p:spPr>
        <p:txBody>
          <a:bodyPr anchor="t">
            <a:noAutofit/>
          </a:bodyPr>
          <a:lstStyle/>
          <a:p>
            <a:pPr algn="l"/>
            <a:r>
              <a:rPr lang="en-GB" sz="3000" b="1" dirty="0"/>
              <a:t>Ghana chicken meat consumption, production and imports 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1FC5307-A7DA-4F68-B9FB-A5255901C2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9523962"/>
              </p:ext>
            </p:extLst>
          </p:nvPr>
        </p:nvGraphicFramePr>
        <p:xfrm>
          <a:off x="393887" y="1784920"/>
          <a:ext cx="4973760" cy="3285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E46B9C3D-438E-4E5B-87CB-64D760764BA9}"/>
              </a:ext>
            </a:extLst>
          </p:cNvPr>
          <p:cNvSpPr txBox="1">
            <a:spLocks/>
          </p:cNvSpPr>
          <p:nvPr/>
        </p:nvSpPr>
        <p:spPr>
          <a:xfrm>
            <a:off x="6096000" y="1126505"/>
            <a:ext cx="5420960" cy="5109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/>
              <a:t>Imports of chicken meat, beef and veal in Ghana in “000” MT (Index Mundi, 2019)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F1043D4-BDF0-48EE-A003-6759ABBF8F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0579853"/>
              </p:ext>
            </p:extLst>
          </p:nvPr>
        </p:nvGraphicFramePr>
        <p:xfrm>
          <a:off x="6569221" y="1726255"/>
          <a:ext cx="5066494" cy="3344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A12DD0D-16B3-4017-9F84-42836C85AF8C}"/>
              </a:ext>
            </a:extLst>
          </p:cNvPr>
          <p:cNvSpPr txBox="1"/>
          <p:nvPr/>
        </p:nvSpPr>
        <p:spPr>
          <a:xfrm>
            <a:off x="291966" y="5100839"/>
            <a:ext cx="5330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Rise in chicken imports from 2002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1990s – 2000, poultry sector was supplying about 95% of domestic consumption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684B82-E713-4211-B447-294430A68791}"/>
              </a:ext>
            </a:extLst>
          </p:cNvPr>
          <p:cNvSpPr/>
          <p:nvPr/>
        </p:nvSpPr>
        <p:spPr>
          <a:xfrm>
            <a:off x="6569221" y="5091606"/>
            <a:ext cx="5622779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</a:rPr>
              <a:t>The bulk of chicken meat consumption is from imports (increased from 16MT in 2000 to 223MT in 2018)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</a:rPr>
              <a:t> Chicken imports comprise the bulk of meat imports. B/w 2000 - 2009, it was estimated at 58% of total meat imports (MOFA, 2010)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752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33E34A20DC2B40B29DB7F28EF6FA3B" ma:contentTypeVersion="11" ma:contentTypeDescription="Create a new document." ma:contentTypeScope="" ma:versionID="02dee247158e4e371e3ce11c6ea2fae2">
  <xsd:schema xmlns:xsd="http://www.w3.org/2001/XMLSchema" xmlns:xs="http://www.w3.org/2001/XMLSchema" xmlns:p="http://schemas.microsoft.com/office/2006/metadata/properties" xmlns:ns3="46316555-214e-49a2-a2e9-153b4cae15e7" xmlns:ns4="f625b707-51fb-46ca-a6d6-f1b8b72ad193" targetNamespace="http://schemas.microsoft.com/office/2006/metadata/properties" ma:root="true" ma:fieldsID="656d1d19897f3a3b6208117a19deac16" ns3:_="" ns4:_="">
    <xsd:import namespace="46316555-214e-49a2-a2e9-153b4cae15e7"/>
    <xsd:import namespace="f625b707-51fb-46ca-a6d6-f1b8b72ad19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EventHashCode" minOccurs="0"/>
                <xsd:element ref="ns3:MediaServiceGenerationTim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316555-214e-49a2-a2e9-153b4cae15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25b707-51fb-46ca-a6d6-f1b8b72ad19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41A5BD-9241-41BA-9EAE-A28112D968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316555-214e-49a2-a2e9-153b4cae15e7"/>
    <ds:schemaRef ds:uri="f625b707-51fb-46ca-a6d6-f1b8b72ad1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F07AA0-8FE4-4108-B799-1EC606C0B3F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4BE76E-35B8-4027-A6B2-212E1C41ED25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f625b707-51fb-46ca-a6d6-f1b8b72ad193"/>
    <ds:schemaRef ds:uri="http://purl.org/dc/elements/1.1/"/>
    <ds:schemaRef ds:uri="http://schemas.microsoft.com/office/2006/metadata/properties"/>
    <ds:schemaRef ds:uri="http://schemas.microsoft.com/office/infopath/2007/PartnerControls"/>
    <ds:schemaRef ds:uri="46316555-214e-49a2-a2e9-153b4cae15e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4964</TotalTime>
  <Words>3118</Words>
  <Application>Microsoft Office PowerPoint</Application>
  <PresentationFormat>Widescreen</PresentationFormat>
  <Paragraphs>473</Paragraphs>
  <Slides>24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Courier New</vt:lpstr>
      <vt:lpstr>Wingdings</vt:lpstr>
      <vt:lpstr>Office Theme</vt:lpstr>
      <vt:lpstr>Tanzania and Ghana poultry value chains: a status report </vt:lpstr>
      <vt:lpstr>Progress</vt:lpstr>
      <vt:lpstr>The livestock sector in Ghana</vt:lpstr>
      <vt:lpstr>Livestock population</vt:lpstr>
      <vt:lpstr>Ghana poultry species %, based on  population </vt:lpstr>
      <vt:lpstr>Poultry production types and systems in Ghana</vt:lpstr>
      <vt:lpstr>Poultry production types and systems in Ghana</vt:lpstr>
      <vt:lpstr>Poultry production types and systems in Ghana</vt:lpstr>
      <vt:lpstr>Ghana chicken meat consumption, production and imports </vt:lpstr>
      <vt:lpstr>Ghanaian poultry market shares</vt:lpstr>
      <vt:lpstr>Retail poultry prices per Kg (Kumasi and Accra)</vt:lpstr>
      <vt:lpstr>PowerPoint Presentation</vt:lpstr>
      <vt:lpstr>Ghana poultry sector constraints</vt:lpstr>
      <vt:lpstr>The livestock sector in Tanzania</vt:lpstr>
      <vt:lpstr>Livestock population in Tanzania</vt:lpstr>
      <vt:lpstr>Indigenous chicken location and production systems</vt:lpstr>
      <vt:lpstr>Improved cross-bred chicken systems</vt:lpstr>
      <vt:lpstr>Tanzania poultry market growth rates  (ITC Trademap, 2018)</vt:lpstr>
      <vt:lpstr>PowerPoint Presentation</vt:lpstr>
      <vt:lpstr>Tanzanian smallholder backyard and semi-intensive poultry value chain</vt:lpstr>
      <vt:lpstr>Tanzania poultry sector constraints</vt:lpstr>
      <vt:lpstr>Implications for the project</vt:lpstr>
      <vt:lpstr>Next steps - workplan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Kelly Wilson</dc:creator>
  <cp:lastModifiedBy>Yabowork, Abenet (ILRI)</cp:lastModifiedBy>
  <cp:revision>5</cp:revision>
  <dcterms:created xsi:type="dcterms:W3CDTF">2016-08-17T15:15:40Z</dcterms:created>
  <dcterms:modified xsi:type="dcterms:W3CDTF">2019-12-02T14:02:53Z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0x010100D633E34A20DC2B40B29DB7F28EF6FA3B</vt:lpwstr>
  </property>
</Properties>
</file>