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Lst>
  <p:notesMasterIdLst>
    <p:notesMasterId r:id="rId26"/>
  </p:notesMasterIdLst>
  <p:sldIdLst>
    <p:sldId id="256" r:id="rId3"/>
    <p:sldId id="377" r:id="rId4"/>
    <p:sldId id="378" r:id="rId5"/>
    <p:sldId id="381" r:id="rId6"/>
    <p:sldId id="403" r:id="rId7"/>
    <p:sldId id="389" r:id="rId8"/>
    <p:sldId id="382" r:id="rId9"/>
    <p:sldId id="386" r:id="rId10"/>
    <p:sldId id="397" r:id="rId11"/>
    <p:sldId id="388" r:id="rId12"/>
    <p:sldId id="406" r:id="rId13"/>
    <p:sldId id="407" r:id="rId14"/>
    <p:sldId id="396" r:id="rId15"/>
    <p:sldId id="398" r:id="rId16"/>
    <p:sldId id="399" r:id="rId17"/>
    <p:sldId id="401" r:id="rId18"/>
    <p:sldId id="404" r:id="rId19"/>
    <p:sldId id="373" r:id="rId20"/>
    <p:sldId id="374" r:id="rId21"/>
    <p:sldId id="395" r:id="rId22"/>
    <p:sldId id="408" r:id="rId23"/>
    <p:sldId id="375" r:id="rId24"/>
    <p:sldId id="313" r:id="rId2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990033"/>
    <a:srgbClr val="2602BE"/>
    <a:srgbClr val="F68C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E25419-B055-4355-A5DA-F2727EFEC71E}" v="12" dt="2018-11-22T16:50:06.3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003"/>
    <p:restoredTop sz="91837" autoAdjust="0"/>
  </p:normalViewPr>
  <p:slideViewPr>
    <p:cSldViewPr>
      <p:cViewPr varScale="1">
        <p:scale>
          <a:sx n="116" d="100"/>
          <a:sy n="116" d="100"/>
        </p:scale>
        <p:origin x="2016" y="1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eschle-Zeledon, Irmgard (IITA)" userId="7aea0643-a288-42ba-b111-a1af54ebe12e" providerId="ADAL" clId="{6EE25419-B055-4355-A5DA-F2727EFEC71E}"/>
    <pc:docChg chg="custSel addSld delSld modSld">
      <pc:chgData name="Hoeschle-Zeledon, Irmgard (IITA)" userId="7aea0643-a288-42ba-b111-a1af54ebe12e" providerId="ADAL" clId="{6EE25419-B055-4355-A5DA-F2727EFEC71E}" dt="2018-11-22T16:56:55.788" v="340" actId="20577"/>
      <pc:docMkLst>
        <pc:docMk/>
      </pc:docMkLst>
      <pc:sldChg chg="modSp">
        <pc:chgData name="Hoeschle-Zeledon, Irmgard (IITA)" userId="7aea0643-a288-42ba-b111-a1af54ebe12e" providerId="ADAL" clId="{6EE25419-B055-4355-A5DA-F2727EFEC71E}" dt="2018-11-22T16:35:11.651" v="167" actId="113"/>
        <pc:sldMkLst>
          <pc:docMk/>
          <pc:sldMk cId="0" sldId="256"/>
        </pc:sldMkLst>
        <pc:spChg chg="mod">
          <ac:chgData name="Hoeschle-Zeledon, Irmgard (IITA)" userId="7aea0643-a288-42ba-b111-a1af54ebe12e" providerId="ADAL" clId="{6EE25419-B055-4355-A5DA-F2727EFEC71E}" dt="2018-11-22T16:32:54.005" v="96" actId="6549"/>
          <ac:spMkLst>
            <pc:docMk/>
            <pc:sldMk cId="0" sldId="256"/>
            <ac:spMk id="16386" creationId="{7ED4EBD8-0D8F-450E-9DD0-D405C45D9418}"/>
          </ac:spMkLst>
        </pc:spChg>
        <pc:spChg chg="mod">
          <ac:chgData name="Hoeschle-Zeledon, Irmgard (IITA)" userId="7aea0643-a288-42ba-b111-a1af54ebe12e" providerId="ADAL" clId="{6EE25419-B055-4355-A5DA-F2727EFEC71E}" dt="2018-11-22T16:35:11.651" v="167" actId="113"/>
          <ac:spMkLst>
            <pc:docMk/>
            <pc:sldMk cId="0" sldId="256"/>
            <ac:spMk id="16387" creationId="{0A3ECA7B-50B8-4EFD-91F4-58D0330891FC}"/>
          </ac:spMkLst>
        </pc:spChg>
      </pc:sldChg>
      <pc:sldChg chg="modSp">
        <pc:chgData name="Hoeschle-Zeledon, Irmgard (IITA)" userId="7aea0643-a288-42ba-b111-a1af54ebe12e" providerId="ADAL" clId="{6EE25419-B055-4355-A5DA-F2727EFEC71E}" dt="2018-11-22T16:39:32.273" v="170" actId="20577"/>
        <pc:sldMkLst>
          <pc:docMk/>
          <pc:sldMk cId="1714487845" sldId="298"/>
        </pc:sldMkLst>
        <pc:spChg chg="mod">
          <ac:chgData name="Hoeschle-Zeledon, Irmgard (IITA)" userId="7aea0643-a288-42ba-b111-a1af54ebe12e" providerId="ADAL" clId="{6EE25419-B055-4355-A5DA-F2727EFEC71E}" dt="2018-11-22T16:39:32.273" v="170" actId="20577"/>
          <ac:spMkLst>
            <pc:docMk/>
            <pc:sldMk cId="1714487845" sldId="298"/>
            <ac:spMk id="2" creationId="{00000000-0000-0000-0000-000000000000}"/>
          </ac:spMkLst>
        </pc:spChg>
      </pc:sldChg>
      <pc:sldChg chg="modSp">
        <pc:chgData name="Hoeschle-Zeledon, Irmgard (IITA)" userId="7aea0643-a288-42ba-b111-a1af54ebe12e" providerId="ADAL" clId="{6EE25419-B055-4355-A5DA-F2727EFEC71E}" dt="2018-11-22T16:31:11.620" v="27" actId="20577"/>
        <pc:sldMkLst>
          <pc:docMk/>
          <pc:sldMk cId="1904818354" sldId="342"/>
        </pc:sldMkLst>
        <pc:spChg chg="mod">
          <ac:chgData name="Hoeschle-Zeledon, Irmgard (IITA)" userId="7aea0643-a288-42ba-b111-a1af54ebe12e" providerId="ADAL" clId="{6EE25419-B055-4355-A5DA-F2727EFEC71E}" dt="2018-11-22T16:31:11.620" v="27" actId="20577"/>
          <ac:spMkLst>
            <pc:docMk/>
            <pc:sldMk cId="1904818354" sldId="342"/>
            <ac:spMk id="2" creationId="{00000000-0000-0000-0000-000000000000}"/>
          </ac:spMkLst>
        </pc:spChg>
      </pc:sldChg>
      <pc:sldChg chg="modSp">
        <pc:chgData name="Hoeschle-Zeledon, Irmgard (IITA)" userId="7aea0643-a288-42ba-b111-a1af54ebe12e" providerId="ADAL" clId="{6EE25419-B055-4355-A5DA-F2727EFEC71E}" dt="2018-11-22T16:44:39.612" v="231" actId="6549"/>
        <pc:sldMkLst>
          <pc:docMk/>
          <pc:sldMk cId="3734523444" sldId="356"/>
        </pc:sldMkLst>
        <pc:spChg chg="mod">
          <ac:chgData name="Hoeschle-Zeledon, Irmgard (IITA)" userId="7aea0643-a288-42ba-b111-a1af54ebe12e" providerId="ADAL" clId="{6EE25419-B055-4355-A5DA-F2727EFEC71E}" dt="2018-11-22T16:44:39.612" v="231" actId="6549"/>
          <ac:spMkLst>
            <pc:docMk/>
            <pc:sldMk cId="3734523444" sldId="356"/>
            <ac:spMk id="10" creationId="{00000000-0000-0000-0000-000000000000}"/>
          </ac:spMkLst>
        </pc:spChg>
      </pc:sldChg>
      <pc:sldChg chg="modSp">
        <pc:chgData name="Hoeschle-Zeledon, Irmgard (IITA)" userId="7aea0643-a288-42ba-b111-a1af54ebe12e" providerId="ADAL" clId="{6EE25419-B055-4355-A5DA-F2727EFEC71E}" dt="2018-11-22T16:56:55.788" v="340" actId="20577"/>
        <pc:sldMkLst>
          <pc:docMk/>
          <pc:sldMk cId="0" sldId="364"/>
        </pc:sldMkLst>
        <pc:spChg chg="mod">
          <ac:chgData name="Hoeschle-Zeledon, Irmgard (IITA)" userId="7aea0643-a288-42ba-b111-a1af54ebe12e" providerId="ADAL" clId="{6EE25419-B055-4355-A5DA-F2727EFEC71E}" dt="2018-11-22T16:56:55.788" v="340" actId="20577"/>
          <ac:spMkLst>
            <pc:docMk/>
            <pc:sldMk cId="0" sldId="364"/>
            <ac:spMk id="25603" creationId="{85B8090E-96AF-43DB-BA94-86D7B0251E21}"/>
          </ac:spMkLst>
        </pc:spChg>
      </pc:sldChg>
      <pc:sldChg chg="modSp add">
        <pc:chgData name="Hoeschle-Zeledon, Irmgard (IITA)" userId="7aea0643-a288-42ba-b111-a1af54ebe12e" providerId="ADAL" clId="{6EE25419-B055-4355-A5DA-F2727EFEC71E}" dt="2018-11-22T16:43:49.703" v="230" actId="122"/>
        <pc:sldMkLst>
          <pc:docMk/>
          <pc:sldMk cId="2243524685" sldId="365"/>
        </pc:sldMkLst>
        <pc:spChg chg="mod">
          <ac:chgData name="Hoeschle-Zeledon, Irmgard (IITA)" userId="7aea0643-a288-42ba-b111-a1af54ebe12e" providerId="ADAL" clId="{6EE25419-B055-4355-A5DA-F2727EFEC71E}" dt="2018-11-22T16:43:49.703" v="230" actId="122"/>
          <ac:spMkLst>
            <pc:docMk/>
            <pc:sldMk cId="2243524685" sldId="365"/>
            <ac:spMk id="2" creationId="{359F4988-1246-48A4-8ADB-A41D97DD0F1E}"/>
          </ac:spMkLst>
        </pc:spChg>
      </pc:sldChg>
      <pc:sldChg chg="add del">
        <pc:chgData name="Hoeschle-Zeledon, Irmgard (IITA)" userId="7aea0643-a288-42ba-b111-a1af54ebe12e" providerId="ADAL" clId="{6EE25419-B055-4355-A5DA-F2727EFEC71E}" dt="2018-11-22T16:45:40.199" v="235"/>
        <pc:sldMkLst>
          <pc:docMk/>
          <pc:sldMk cId="651188797" sldId="366"/>
        </pc:sldMkLst>
      </pc:sldChg>
      <pc:sldChg chg="modSp">
        <pc:chgData name="Hoeschle-Zeledon, Irmgard (IITA)" userId="7aea0643-a288-42ba-b111-a1af54ebe12e" providerId="ADAL" clId="{6EE25419-B055-4355-A5DA-F2727EFEC71E}" dt="2018-11-22T16:47:32.728" v="330" actId="20577"/>
        <pc:sldMkLst>
          <pc:docMk/>
          <pc:sldMk cId="681337767" sldId="366"/>
        </pc:sldMkLst>
        <pc:spChg chg="mod">
          <ac:chgData name="Hoeschle-Zeledon, Irmgard (IITA)" userId="7aea0643-a288-42ba-b111-a1af54ebe12e" providerId="ADAL" clId="{6EE25419-B055-4355-A5DA-F2727EFEC71E}" dt="2018-11-22T16:47:32.728" v="330" actId="20577"/>
          <ac:spMkLst>
            <pc:docMk/>
            <pc:sldMk cId="681337767" sldId="366"/>
            <ac:spMk id="2" creationId="{359F4988-1246-48A4-8ADB-A41D97DD0F1E}"/>
          </ac:spMkLst>
        </pc:spChg>
      </pc:sldChg>
      <pc:sldChg chg="add del">
        <pc:chgData name="Hoeschle-Zeledon, Irmgard (IITA)" userId="7aea0643-a288-42ba-b111-a1af54ebe12e" providerId="ADAL" clId="{6EE25419-B055-4355-A5DA-F2727EFEC71E}" dt="2018-11-22T16:45:30.546" v="233"/>
        <pc:sldMkLst>
          <pc:docMk/>
          <pc:sldMk cId="4121882066" sldId="366"/>
        </pc:sldMkLst>
      </pc:sldChg>
      <pc:sldChg chg="del">
        <pc:chgData name="Hoeschle-Zeledon, Irmgard (IITA)" userId="7aea0643-a288-42ba-b111-a1af54ebe12e" providerId="ADAL" clId="{6EE25419-B055-4355-A5DA-F2727EFEC71E}" dt="2018-11-22T16:50:30.726" v="331" actId="2696"/>
        <pc:sldMkLst>
          <pc:docMk/>
          <pc:sldMk cId="3553891550" sldId="36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GB"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95BED479-06FF-41A4-999A-774F4663C621}" type="datetimeFigureOut">
              <a:rPr lang="en-GB" smtClean="0"/>
              <a:pPr/>
              <a:t>13/02/2019</a:t>
            </a:fld>
            <a:endParaRPr lang="en-GB"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GB"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GB"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F6B3924-0472-4692-9BBD-C72027CBE9C5}" type="slidenum">
              <a:rPr lang="en-GB" smtClean="0"/>
              <a:pPr/>
              <a:t>‹#›</a:t>
            </a:fld>
            <a:endParaRPr lang="en-GB" dirty="0"/>
          </a:p>
        </p:txBody>
      </p:sp>
    </p:spTree>
    <p:extLst>
      <p:ext uri="{BB962C8B-B14F-4D97-AF65-F5344CB8AC3E}">
        <p14:creationId xmlns:p14="http://schemas.microsoft.com/office/powerpoint/2010/main" val="3468513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EE78B79D-93DF-402D-B40C-018582C2119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1AB34925-019A-43B2-BEB0-C235A7439BF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7412" name="Slide Number Placeholder 3">
            <a:extLst>
              <a:ext uri="{FF2B5EF4-FFF2-40B4-BE49-F238E27FC236}">
                <a16:creationId xmlns:a16="http://schemas.microsoft.com/office/drawing/2014/main" id="{40AB38C9-3AD4-4C4E-8535-6766E276C8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ea typeface="MS PGothic" panose="020B0600070205080204" pitchFamily="34" charset="-128"/>
              </a:defRPr>
            </a:lvl1pPr>
            <a:lvl2pPr marL="785372" indent="-302066">
              <a:spcBef>
                <a:spcPct val="30000"/>
              </a:spcBef>
              <a:defRPr sz="1300">
                <a:solidFill>
                  <a:schemeClr val="tx1"/>
                </a:solidFill>
                <a:latin typeface="Calibri" panose="020F0502020204030204" pitchFamily="34" charset="0"/>
                <a:ea typeface="MS PGothic" panose="020B0600070205080204" pitchFamily="34" charset="-128"/>
              </a:defRPr>
            </a:lvl2pPr>
            <a:lvl3pPr marL="1208265" indent="-241653">
              <a:spcBef>
                <a:spcPct val="30000"/>
              </a:spcBef>
              <a:defRPr sz="1300">
                <a:solidFill>
                  <a:schemeClr val="tx1"/>
                </a:solidFill>
                <a:latin typeface="Calibri" panose="020F0502020204030204" pitchFamily="34" charset="0"/>
                <a:ea typeface="MS PGothic" panose="020B0600070205080204" pitchFamily="34" charset="-128"/>
              </a:defRPr>
            </a:lvl3pPr>
            <a:lvl4pPr marL="1691571" indent="-241653">
              <a:spcBef>
                <a:spcPct val="30000"/>
              </a:spcBef>
              <a:defRPr sz="1300">
                <a:solidFill>
                  <a:schemeClr val="tx1"/>
                </a:solidFill>
                <a:latin typeface="Calibri" panose="020F0502020204030204" pitchFamily="34" charset="0"/>
                <a:ea typeface="MS PGothic" panose="020B0600070205080204" pitchFamily="34" charset="-128"/>
              </a:defRPr>
            </a:lvl4pPr>
            <a:lvl5pPr marL="2174878" indent="-241653">
              <a:spcBef>
                <a:spcPct val="30000"/>
              </a:spcBef>
              <a:defRPr sz="1300">
                <a:solidFill>
                  <a:schemeClr val="tx1"/>
                </a:solidFill>
                <a:latin typeface="Calibri" panose="020F0502020204030204" pitchFamily="34" charset="0"/>
                <a:ea typeface="MS PGothic" panose="020B0600070205080204" pitchFamily="34" charset="-128"/>
              </a:defRPr>
            </a:lvl5pPr>
            <a:lvl6pPr marL="2658184" indent="-241653" eaLnBrk="0" fontAlgn="base" hangingPunct="0">
              <a:spcBef>
                <a:spcPct val="30000"/>
              </a:spcBef>
              <a:spcAft>
                <a:spcPct val="0"/>
              </a:spcAft>
              <a:defRPr sz="1300">
                <a:solidFill>
                  <a:schemeClr val="tx1"/>
                </a:solidFill>
                <a:latin typeface="Calibri" panose="020F0502020204030204" pitchFamily="34" charset="0"/>
                <a:ea typeface="MS PGothic" panose="020B0600070205080204" pitchFamily="34" charset="-128"/>
              </a:defRPr>
            </a:lvl6pPr>
            <a:lvl7pPr marL="3141490" indent="-241653" eaLnBrk="0" fontAlgn="base" hangingPunct="0">
              <a:spcBef>
                <a:spcPct val="30000"/>
              </a:spcBef>
              <a:spcAft>
                <a:spcPct val="0"/>
              </a:spcAft>
              <a:defRPr sz="1300">
                <a:solidFill>
                  <a:schemeClr val="tx1"/>
                </a:solidFill>
                <a:latin typeface="Calibri" panose="020F0502020204030204" pitchFamily="34" charset="0"/>
                <a:ea typeface="MS PGothic" panose="020B0600070205080204" pitchFamily="34" charset="-128"/>
              </a:defRPr>
            </a:lvl7pPr>
            <a:lvl8pPr marL="3624796" indent="-241653" eaLnBrk="0" fontAlgn="base" hangingPunct="0">
              <a:spcBef>
                <a:spcPct val="30000"/>
              </a:spcBef>
              <a:spcAft>
                <a:spcPct val="0"/>
              </a:spcAft>
              <a:defRPr sz="1300">
                <a:solidFill>
                  <a:schemeClr val="tx1"/>
                </a:solidFill>
                <a:latin typeface="Calibri" panose="020F0502020204030204" pitchFamily="34" charset="0"/>
                <a:ea typeface="MS PGothic" panose="020B0600070205080204" pitchFamily="34" charset="-128"/>
              </a:defRPr>
            </a:lvl8pPr>
            <a:lvl9pPr marL="4108102" indent="-241653" eaLnBrk="0" fontAlgn="base" hangingPunct="0">
              <a:spcBef>
                <a:spcPct val="30000"/>
              </a:spcBef>
              <a:spcAft>
                <a:spcPct val="0"/>
              </a:spcAft>
              <a:defRPr sz="1300">
                <a:solidFill>
                  <a:schemeClr val="tx1"/>
                </a:solidFill>
                <a:latin typeface="Calibri" panose="020F0502020204030204" pitchFamily="34" charset="0"/>
                <a:ea typeface="MS PGothic" panose="020B0600070205080204" pitchFamily="34" charset="-128"/>
              </a:defRPr>
            </a:lvl9pPr>
          </a:lstStyle>
          <a:p>
            <a:pPr>
              <a:spcBef>
                <a:spcPct val="0"/>
              </a:spcBef>
            </a:pPr>
            <a:fld id="{1A32E5D0-FEE6-44E7-B417-C76389CC1732}" type="slidenum">
              <a:rPr lang="en-US" altLang="en-US" smtClean="0"/>
              <a:pPr>
                <a:spcBef>
                  <a:spcPct val="0"/>
                </a:spcBef>
              </a:pPr>
              <a:t>1</a:t>
            </a:fld>
            <a:endParaRPr lang="en-US" altLang="en-US" dirty="0"/>
          </a:p>
        </p:txBody>
      </p:sp>
    </p:spTree>
    <p:extLst>
      <p:ext uri="{BB962C8B-B14F-4D97-AF65-F5344CB8AC3E}">
        <p14:creationId xmlns:p14="http://schemas.microsoft.com/office/powerpoint/2010/main" val="3037593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3</a:t>
            </a:fld>
            <a:endParaRPr lang="en-US" dirty="0"/>
          </a:p>
        </p:txBody>
      </p:sp>
    </p:spTree>
    <p:extLst>
      <p:ext uri="{BB962C8B-B14F-4D97-AF65-F5344CB8AC3E}">
        <p14:creationId xmlns:p14="http://schemas.microsoft.com/office/powerpoint/2010/main" val="3192631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8</a:t>
            </a:fld>
            <a:endParaRPr lang="en-GB" dirty="0"/>
          </a:p>
        </p:txBody>
      </p:sp>
    </p:spTree>
    <p:extLst>
      <p:ext uri="{BB962C8B-B14F-4D97-AF65-F5344CB8AC3E}">
        <p14:creationId xmlns:p14="http://schemas.microsoft.com/office/powerpoint/2010/main" val="1390421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6B3924-0472-4692-9BBD-C72027CBE9C5}" type="slidenum">
              <a:rPr lang="en-GB" smtClean="0"/>
              <a:pPr/>
              <a:t>10</a:t>
            </a:fld>
            <a:endParaRPr lang="en-GB" dirty="0"/>
          </a:p>
        </p:txBody>
      </p:sp>
    </p:spTree>
    <p:extLst>
      <p:ext uri="{BB962C8B-B14F-4D97-AF65-F5344CB8AC3E}">
        <p14:creationId xmlns:p14="http://schemas.microsoft.com/office/powerpoint/2010/main" val="724245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66612">
              <a:defRPr/>
            </a:pPr>
            <a:fld id="{A85DB3CD-82CE-4D61-A55F-4B85DC44DBC7}" type="slidenum">
              <a:rPr lang="en-US">
                <a:solidFill>
                  <a:prstClr val="black"/>
                </a:solidFill>
                <a:latin typeface="Calibri"/>
              </a:rPr>
              <a:pPr defTabSz="966612">
                <a:defRPr/>
              </a:pPr>
              <a:t>18</a:t>
            </a:fld>
            <a:endParaRPr lang="en-US" dirty="0">
              <a:solidFill>
                <a:prstClr val="black"/>
              </a:solidFill>
              <a:latin typeface="Calibri"/>
            </a:endParaRPr>
          </a:p>
        </p:txBody>
      </p:sp>
    </p:spTree>
    <p:extLst>
      <p:ext uri="{BB962C8B-B14F-4D97-AF65-F5344CB8AC3E}">
        <p14:creationId xmlns:p14="http://schemas.microsoft.com/office/powerpoint/2010/main" val="24687124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997139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extLst>
      <p:ext uri="{BB962C8B-B14F-4D97-AF65-F5344CB8AC3E}">
        <p14:creationId xmlns:p14="http://schemas.microsoft.com/office/powerpoint/2010/main" val="3848483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1258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05510" indent="0">
              <a:buNone/>
              <a:defRPr/>
            </a:lvl1pPr>
          </a:lstStyle>
          <a:p>
            <a:r>
              <a:rPr lang="en-US" dirty="0"/>
              <a:t> </a:t>
            </a:r>
          </a:p>
        </p:txBody>
      </p:sp>
    </p:spTree>
    <p:extLst>
      <p:ext uri="{BB962C8B-B14F-4D97-AF65-F5344CB8AC3E}">
        <p14:creationId xmlns:p14="http://schemas.microsoft.com/office/powerpoint/2010/main" val="3758921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1E2B96-7BFB-4456-B989-59DD83CEAFBE}" type="datetimeFigureOut">
              <a:rPr lang="en-US" smtClean="0"/>
              <a:t>2/13/19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1A9C61-C6ED-479C-A3B8-FF3D2CE1CF95}" type="slidenum">
              <a:rPr lang="en-US" smtClean="0"/>
              <a:t>‹#›</a:t>
            </a:fld>
            <a:endParaRPr lang="en-US" dirty="0"/>
          </a:p>
        </p:txBody>
      </p:sp>
    </p:spTree>
    <p:extLst>
      <p:ext uri="{BB962C8B-B14F-4D97-AF65-F5344CB8AC3E}">
        <p14:creationId xmlns:p14="http://schemas.microsoft.com/office/powerpoint/2010/main" val="2864742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6349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2563063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dirty="0"/>
              <a:t>Click icon to add table</a:t>
            </a:r>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2468844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dirty="0"/>
              <a:t>Click icon to add table</a:t>
            </a:r>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632441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457200" y="1600201"/>
            <a:ext cx="5181600" cy="2971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1E2B96-7BFB-4456-B989-59DD83CEAFBE}" type="datetimeFigureOut">
              <a:rPr lang="en-US" smtClean="0"/>
              <a:t>2/13/19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1A9C61-C6ED-479C-A3B8-FF3D2CE1CF95}" type="slidenum">
              <a:rPr lang="en-US" smtClean="0"/>
              <a:t>‹#›</a:t>
            </a:fld>
            <a:endParaRPr lang="en-US" dirty="0"/>
          </a:p>
        </p:txBody>
      </p:sp>
    </p:spTree>
    <p:extLst>
      <p:ext uri="{BB962C8B-B14F-4D97-AF65-F5344CB8AC3E}">
        <p14:creationId xmlns:p14="http://schemas.microsoft.com/office/powerpoint/2010/main" val="1990000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660218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3986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4624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26084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89"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1310723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 Id="rId4" Type="http://schemas.openxmlformats.org/officeDocument/2006/relationships/hyperlink" Target="https://www.worldcovr.com/"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2.emf"/><Relationship Id="rId7" Type="http://schemas.openxmlformats.org/officeDocument/2006/relationships/image" Target="../media/image46.jpeg"/><Relationship Id="rId2" Type="http://schemas.openxmlformats.org/officeDocument/2006/relationships/image" Target="../media/image41.png"/><Relationship Id="rId1" Type="http://schemas.openxmlformats.org/officeDocument/2006/relationships/slideLayout" Target="../slideLayouts/slideLayout6.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Placeholder 1">
            <a:extLst>
              <a:ext uri="{FF2B5EF4-FFF2-40B4-BE49-F238E27FC236}">
                <a16:creationId xmlns:a16="http://schemas.microsoft.com/office/drawing/2014/main" id="{7ED4EBD8-0D8F-450E-9DD0-D405C45D9418}"/>
              </a:ext>
            </a:extLst>
          </p:cNvPr>
          <p:cNvSpPr>
            <a:spLocks noGrp="1"/>
          </p:cNvSpPr>
          <p:nvPr>
            <p:ph type="body" sz="quarter" idx="11"/>
          </p:nvPr>
        </p:nvSpPr>
        <p:spPr bwMode="auto">
          <a:xfrm>
            <a:off x="323528" y="1916832"/>
            <a:ext cx="8496944" cy="15121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600" dirty="0">
                <a:latin typeface="+mn-lt"/>
              </a:rPr>
              <a:t>Photo Report on small scale maize-shelling machines in northern Ghana</a:t>
            </a:r>
          </a:p>
        </p:txBody>
      </p:sp>
      <p:sp>
        <p:nvSpPr>
          <p:cNvPr id="16387" name="Text Placeholder 2">
            <a:extLst>
              <a:ext uri="{FF2B5EF4-FFF2-40B4-BE49-F238E27FC236}">
                <a16:creationId xmlns:a16="http://schemas.microsoft.com/office/drawing/2014/main" id="{0A3ECA7B-50B8-4EFD-91F4-58D0330891FC}"/>
              </a:ext>
            </a:extLst>
          </p:cNvPr>
          <p:cNvSpPr>
            <a:spLocks noGrp="1"/>
          </p:cNvSpPr>
          <p:nvPr>
            <p:ph type="body" sz="quarter" idx="12"/>
          </p:nvPr>
        </p:nvSpPr>
        <p:spPr bwMode="auto">
          <a:xfrm>
            <a:off x="1259632" y="4102899"/>
            <a:ext cx="5904656" cy="6601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2800" dirty="0">
                <a:latin typeface="+mn-lt"/>
              </a:rPr>
              <a:t>11 - 18 December 2018</a:t>
            </a:r>
          </a:p>
        </p:txBody>
      </p:sp>
      <p:sp>
        <p:nvSpPr>
          <p:cNvPr id="16388" name="TextBox 8">
            <a:extLst>
              <a:ext uri="{FF2B5EF4-FFF2-40B4-BE49-F238E27FC236}">
                <a16:creationId xmlns:a16="http://schemas.microsoft.com/office/drawing/2014/main" id="{FF060DFC-0477-4675-A7D5-6A8910A31E69}"/>
              </a:ext>
            </a:extLst>
          </p:cNvPr>
          <p:cNvSpPr txBox="1">
            <a:spLocks noChangeArrowheads="1"/>
          </p:cNvSpPr>
          <p:nvPr/>
        </p:nvSpPr>
        <p:spPr bwMode="auto">
          <a:xfrm>
            <a:off x="5638800" y="50292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E0DB470-BF31-4916-B1DE-421A67E82C95}"/>
              </a:ext>
            </a:extLst>
          </p:cNvPr>
          <p:cNvSpPr txBox="1"/>
          <p:nvPr/>
        </p:nvSpPr>
        <p:spPr>
          <a:xfrm>
            <a:off x="3347864" y="151472"/>
            <a:ext cx="2426890" cy="1477328"/>
          </a:xfrm>
          <a:prstGeom prst="rect">
            <a:avLst/>
          </a:prstGeom>
          <a:noFill/>
        </p:spPr>
        <p:txBody>
          <a:bodyPr wrap="square" rtlCol="0">
            <a:spAutoFit/>
          </a:bodyPr>
          <a:lstStyle/>
          <a:p>
            <a:r>
              <a:rPr lang="en-US" b="1" dirty="0"/>
              <a:t>Let the shelling begin:  </a:t>
            </a:r>
            <a:r>
              <a:rPr lang="en-US" dirty="0"/>
              <a:t>Africa RISING trainees demonstrate the shelling of maize to the participants.  </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768833" y="1776193"/>
            <a:ext cx="6858000" cy="333375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040765" y="1776945"/>
            <a:ext cx="6858000" cy="333375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97480" y="1713725"/>
            <a:ext cx="2084832" cy="3293835"/>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43808" y="5197728"/>
            <a:ext cx="3406615" cy="1656101"/>
          </a:xfrm>
          <a:prstGeom prst="rect">
            <a:avLst/>
          </a:prstGeom>
        </p:spPr>
      </p:pic>
    </p:spTree>
    <p:extLst>
      <p:ext uri="{BB962C8B-B14F-4D97-AF65-F5344CB8AC3E}">
        <p14:creationId xmlns:p14="http://schemas.microsoft.com/office/powerpoint/2010/main" val="10187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7504" y="2793702"/>
            <a:ext cx="8928992" cy="923330"/>
          </a:xfrm>
          <a:prstGeom prst="rect">
            <a:avLst/>
          </a:prstGeom>
          <a:noFill/>
        </p:spPr>
        <p:txBody>
          <a:bodyPr wrap="square" rtlCol="0">
            <a:spAutoFit/>
          </a:bodyPr>
          <a:lstStyle/>
          <a:p>
            <a:r>
              <a:rPr lang="en-US" b="1" dirty="0"/>
              <a:t>Bottom Left and Right: </a:t>
            </a:r>
            <a:r>
              <a:rPr lang="en-US" dirty="0"/>
              <a:t>Farmers who had prior training explaining to other farmers how to operate the machine, Upper West Region. Three farmers from each sex were invited to try and all of them could start the machine properly.</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717032"/>
            <a:ext cx="4843464" cy="3140968"/>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3463" y="3717032"/>
            <a:ext cx="4300537" cy="3140968"/>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3968" y="25276"/>
            <a:ext cx="4860031" cy="2768426"/>
          </a:xfrm>
          <a:prstGeom prst="rect">
            <a:avLst/>
          </a:prstGeom>
        </p:spPr>
      </p:pic>
      <p:sp>
        <p:nvSpPr>
          <p:cNvPr id="13" name="TextBox 12"/>
          <p:cNvSpPr txBox="1"/>
          <p:nvPr/>
        </p:nvSpPr>
        <p:spPr>
          <a:xfrm>
            <a:off x="81261" y="255327"/>
            <a:ext cx="4202707" cy="1477328"/>
          </a:xfrm>
          <a:prstGeom prst="rect">
            <a:avLst/>
          </a:prstGeom>
          <a:noFill/>
        </p:spPr>
        <p:txBody>
          <a:bodyPr wrap="square" rtlCol="0">
            <a:spAutoFit/>
          </a:bodyPr>
          <a:lstStyle/>
          <a:p>
            <a:r>
              <a:rPr lang="en-US" b="1" dirty="0"/>
              <a:t>Right: </a:t>
            </a:r>
            <a:r>
              <a:rPr lang="en-US" dirty="0"/>
              <a:t>Explanation was given to farmers by AR team members on the capacity of the machines and the procedures to be followed to start using them, Upper West Region, </a:t>
            </a:r>
            <a:r>
              <a:rPr lang="en-US" dirty="0" err="1"/>
              <a:t>Zanko</a:t>
            </a:r>
            <a:r>
              <a:rPr lang="en-US" dirty="0"/>
              <a:t> community. </a:t>
            </a:r>
          </a:p>
        </p:txBody>
      </p:sp>
    </p:spTree>
    <p:extLst>
      <p:ext uri="{BB962C8B-B14F-4D97-AF65-F5344CB8AC3E}">
        <p14:creationId xmlns:p14="http://schemas.microsoft.com/office/powerpoint/2010/main" val="952708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444032" y="3270647"/>
            <a:ext cx="4699967" cy="923330"/>
          </a:xfrm>
          <a:prstGeom prst="rect">
            <a:avLst/>
          </a:prstGeom>
          <a:noFill/>
        </p:spPr>
        <p:txBody>
          <a:bodyPr wrap="square" rtlCol="0">
            <a:spAutoFit/>
          </a:bodyPr>
          <a:lstStyle/>
          <a:p>
            <a:r>
              <a:rPr lang="en-US" b="1" dirty="0"/>
              <a:t>Left:</a:t>
            </a:r>
            <a:r>
              <a:rPr lang="en-US" dirty="0"/>
              <a:t> Farmers observing while the machine is operating. The farmers shelled about a bag of maize to test the machine.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4008" y="4451500"/>
            <a:ext cx="4320480" cy="2327799"/>
          </a:xfrm>
          <a:prstGeom prst="rect">
            <a:avLst/>
          </a:prstGeom>
        </p:spPr>
      </p:pic>
      <p:sp>
        <p:nvSpPr>
          <p:cNvPr id="10" name="TextBox 9"/>
          <p:cNvSpPr txBox="1"/>
          <p:nvPr/>
        </p:nvSpPr>
        <p:spPr>
          <a:xfrm>
            <a:off x="55786" y="5024973"/>
            <a:ext cx="4588222" cy="1754326"/>
          </a:xfrm>
          <a:prstGeom prst="rect">
            <a:avLst/>
          </a:prstGeom>
          <a:noFill/>
        </p:spPr>
        <p:txBody>
          <a:bodyPr wrap="square" rtlCol="0">
            <a:spAutoFit/>
          </a:bodyPr>
          <a:lstStyle/>
          <a:p>
            <a:r>
              <a:rPr lang="en-US" b="1" dirty="0"/>
              <a:t>Right:</a:t>
            </a:r>
            <a:r>
              <a:rPr lang="en-US" dirty="0"/>
              <a:t> Local artisans and other stakeholders taking notes on farmers feedbacks after demonstration. Farmers stressed that they would be happy if the machine could be modified so that it can also de-husk maize cobs.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5896" y="0"/>
            <a:ext cx="5508104" cy="3329607"/>
          </a:xfrm>
          <a:prstGeom prst="rect">
            <a:avLst/>
          </a:prstGeom>
        </p:spPr>
      </p:pic>
      <p:sp>
        <p:nvSpPr>
          <p:cNvPr id="3" name="TextBox 2"/>
          <p:cNvSpPr txBox="1"/>
          <p:nvPr/>
        </p:nvSpPr>
        <p:spPr>
          <a:xfrm>
            <a:off x="-1662" y="265925"/>
            <a:ext cx="3565550" cy="2308324"/>
          </a:xfrm>
          <a:prstGeom prst="rect">
            <a:avLst/>
          </a:prstGeom>
          <a:noFill/>
        </p:spPr>
        <p:txBody>
          <a:bodyPr wrap="square" rtlCol="0">
            <a:spAutoFit/>
          </a:bodyPr>
          <a:lstStyle/>
          <a:p>
            <a:r>
              <a:rPr lang="en-US" b="1" dirty="0"/>
              <a:t>Right:</a:t>
            </a:r>
            <a:r>
              <a:rPr lang="en-US" dirty="0"/>
              <a:t> Many farmers use manual method to shell maize and they show interest to have the machine, Upper West Region. Some of the farmers have access to commercial shelling services (CSS) but they indicated that CSS is expensive while it is available on regular basis.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786" y="2932508"/>
            <a:ext cx="4372198" cy="2146546"/>
          </a:xfrm>
          <a:prstGeom prst="rect">
            <a:avLst/>
          </a:prstGeom>
        </p:spPr>
      </p:pic>
    </p:spTree>
    <p:extLst>
      <p:ext uri="{BB962C8B-B14F-4D97-AF65-F5344CB8AC3E}">
        <p14:creationId xmlns:p14="http://schemas.microsoft.com/office/powerpoint/2010/main" val="3307712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4077072"/>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1404" y="3522928"/>
            <a:ext cx="4482596" cy="3362456"/>
          </a:xfrm>
          <a:prstGeom prst="rect">
            <a:avLst/>
          </a:prstGeom>
        </p:spPr>
      </p:pic>
      <p:sp>
        <p:nvSpPr>
          <p:cNvPr id="4" name="TextBox 3">
            <a:extLst>
              <a:ext uri="{FF2B5EF4-FFF2-40B4-BE49-F238E27FC236}">
                <a16:creationId xmlns:a16="http://schemas.microsoft.com/office/drawing/2014/main" id="{A7058B5D-35B1-4B17-9701-5E710D0883DB}"/>
              </a:ext>
            </a:extLst>
          </p:cNvPr>
          <p:cNvSpPr txBox="1"/>
          <p:nvPr/>
        </p:nvSpPr>
        <p:spPr>
          <a:xfrm>
            <a:off x="-11956" y="4077072"/>
            <a:ext cx="4788024" cy="2585323"/>
          </a:xfrm>
          <a:prstGeom prst="rect">
            <a:avLst/>
          </a:prstGeom>
          <a:noFill/>
        </p:spPr>
        <p:txBody>
          <a:bodyPr wrap="square" rtlCol="0">
            <a:spAutoFit/>
          </a:bodyPr>
          <a:lstStyle/>
          <a:p>
            <a:r>
              <a:rPr lang="en-US" dirty="0"/>
              <a:t>Farmers noted that they use the maize cobs as a source of fuel. They were informed that if the maize cobs are well ground, they can serve as an excellent supplemental animal feed. Farmers asked whether they can take possession of the maize shelling machine after the Demo.  The AR team responded that they would discuss and get back to them on the conditions of using the machines.</a:t>
            </a:r>
          </a:p>
        </p:txBody>
      </p:sp>
    </p:spTree>
    <p:extLst>
      <p:ext uri="{BB962C8B-B14F-4D97-AF65-F5344CB8AC3E}">
        <p14:creationId xmlns:p14="http://schemas.microsoft.com/office/powerpoint/2010/main" val="1543993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99172" y="3399196"/>
            <a:ext cx="7102662" cy="345290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024"/>
            <a:ext cx="6680626" cy="3247737"/>
          </a:xfrm>
          <a:prstGeom prst="rect">
            <a:avLst/>
          </a:prstGeom>
        </p:spPr>
      </p:pic>
      <p:sp>
        <p:nvSpPr>
          <p:cNvPr id="4" name="TextBox 3">
            <a:extLst>
              <a:ext uri="{FF2B5EF4-FFF2-40B4-BE49-F238E27FC236}">
                <a16:creationId xmlns:a16="http://schemas.microsoft.com/office/drawing/2014/main" id="{A7058B5D-35B1-4B17-9701-5E710D0883DB}"/>
              </a:ext>
            </a:extLst>
          </p:cNvPr>
          <p:cNvSpPr txBox="1"/>
          <p:nvPr/>
        </p:nvSpPr>
        <p:spPr>
          <a:xfrm>
            <a:off x="26168" y="3354096"/>
            <a:ext cx="1902663" cy="3139321"/>
          </a:xfrm>
          <a:prstGeom prst="rect">
            <a:avLst/>
          </a:prstGeom>
          <a:noFill/>
        </p:spPr>
        <p:txBody>
          <a:bodyPr wrap="square" rtlCol="0">
            <a:spAutoFit/>
          </a:bodyPr>
          <a:lstStyle/>
          <a:p>
            <a:r>
              <a:rPr lang="en-US" dirty="0"/>
              <a:t>Farmers that belonged to both Africa RISING and </a:t>
            </a:r>
            <a:r>
              <a:rPr lang="en-US" dirty="0">
                <a:hlinkClick r:id="rId4"/>
              </a:rPr>
              <a:t>WorldCover</a:t>
            </a:r>
            <a:r>
              <a:rPr lang="en-US" dirty="0"/>
              <a:t> raise their hands. </a:t>
            </a:r>
          </a:p>
          <a:p>
            <a:r>
              <a:rPr lang="en-US" dirty="0"/>
              <a:t>A register was taken for farmers who are interested in being part of the crop insurance. </a:t>
            </a:r>
          </a:p>
        </p:txBody>
      </p:sp>
      <p:sp>
        <p:nvSpPr>
          <p:cNvPr id="7" name="TextBox 6">
            <a:extLst>
              <a:ext uri="{FF2B5EF4-FFF2-40B4-BE49-F238E27FC236}">
                <a16:creationId xmlns:a16="http://schemas.microsoft.com/office/drawing/2014/main" id="{A7058B5D-35B1-4B17-9701-5E710D0883DB}"/>
              </a:ext>
            </a:extLst>
          </p:cNvPr>
          <p:cNvSpPr txBox="1"/>
          <p:nvPr/>
        </p:nvSpPr>
        <p:spPr>
          <a:xfrm>
            <a:off x="6872239" y="-18732"/>
            <a:ext cx="2298230" cy="3693319"/>
          </a:xfrm>
          <a:prstGeom prst="rect">
            <a:avLst/>
          </a:prstGeom>
          <a:noFill/>
        </p:spPr>
        <p:txBody>
          <a:bodyPr wrap="square" rtlCol="0">
            <a:spAutoFit/>
          </a:bodyPr>
          <a:lstStyle/>
          <a:p>
            <a:r>
              <a:rPr lang="en-US" b="1" dirty="0"/>
              <a:t>Linking farmers to crop insurance products.</a:t>
            </a:r>
          </a:p>
          <a:p>
            <a:r>
              <a:rPr lang="en-US" dirty="0">
                <a:hlinkClick r:id="rId4"/>
              </a:rPr>
              <a:t>WorldCover</a:t>
            </a:r>
            <a:r>
              <a:rPr lang="en-US" dirty="0"/>
              <a:t> provides crop insurance to farmers to protect them against loss of yield. </a:t>
            </a:r>
          </a:p>
          <a:p>
            <a:r>
              <a:rPr lang="en-US" dirty="0">
                <a:hlinkClick r:id="rId4"/>
              </a:rPr>
              <a:t>WorldCover</a:t>
            </a:r>
            <a:r>
              <a:rPr lang="en-US" dirty="0"/>
              <a:t> agent explains to farmers how the insurance product works</a:t>
            </a:r>
          </a:p>
          <a:p>
            <a:endParaRPr lang="en-US" dirty="0"/>
          </a:p>
        </p:txBody>
      </p:sp>
    </p:spTree>
    <p:extLst>
      <p:ext uri="{BB962C8B-B14F-4D97-AF65-F5344CB8AC3E}">
        <p14:creationId xmlns:p14="http://schemas.microsoft.com/office/powerpoint/2010/main" val="14502694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120"/>
            <a:ext cx="9144000" cy="4445000"/>
          </a:xfrm>
          <a:prstGeom prst="rect">
            <a:avLst/>
          </a:prstGeom>
        </p:spPr>
      </p:pic>
      <p:sp>
        <p:nvSpPr>
          <p:cNvPr id="3" name="TextBox 2">
            <a:extLst>
              <a:ext uri="{FF2B5EF4-FFF2-40B4-BE49-F238E27FC236}">
                <a16:creationId xmlns:a16="http://schemas.microsoft.com/office/drawing/2014/main" id="{A7058B5D-35B1-4B17-9701-5E710D0883DB}"/>
              </a:ext>
            </a:extLst>
          </p:cNvPr>
          <p:cNvSpPr txBox="1"/>
          <p:nvPr/>
        </p:nvSpPr>
        <p:spPr>
          <a:xfrm>
            <a:off x="0" y="4771018"/>
            <a:ext cx="9144000" cy="1754326"/>
          </a:xfrm>
          <a:prstGeom prst="rect">
            <a:avLst/>
          </a:prstGeom>
          <a:noFill/>
        </p:spPr>
        <p:txBody>
          <a:bodyPr wrap="square" rtlCol="0">
            <a:spAutoFit/>
          </a:bodyPr>
          <a:lstStyle/>
          <a:p>
            <a:r>
              <a:rPr lang="en-US" b="1" dirty="0"/>
              <a:t>Training on post-harvest handling, Upper East Region (</a:t>
            </a:r>
            <a:r>
              <a:rPr lang="en-US" b="1" dirty="0" err="1"/>
              <a:t>Nyangua</a:t>
            </a:r>
            <a:r>
              <a:rPr lang="en-US" b="1" dirty="0"/>
              <a:t> community)</a:t>
            </a:r>
          </a:p>
          <a:p>
            <a:r>
              <a:rPr lang="en-US" dirty="0"/>
              <a:t>Farmers were trained on key post-harvest aspects required to ensure that the use of the maize shelling equipment starts and ends as a rewarding experience. The training focused on timing of harvest, ensuring that the moisture content of the grain is appropriate for storage (about 13%). If the maize is not dry enough, it will not shell off the cob easily, if it too dry, it will likely crack and break during the shelling process. </a:t>
            </a:r>
          </a:p>
        </p:txBody>
      </p:sp>
    </p:spTree>
    <p:extLst>
      <p:ext uri="{BB962C8B-B14F-4D97-AF65-F5344CB8AC3E}">
        <p14:creationId xmlns:p14="http://schemas.microsoft.com/office/powerpoint/2010/main" val="8666602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4445000"/>
          </a:xfrm>
          <a:prstGeom prst="rect">
            <a:avLst/>
          </a:prstGeom>
        </p:spPr>
      </p:pic>
      <p:sp>
        <p:nvSpPr>
          <p:cNvPr id="3" name="TextBox 2">
            <a:extLst>
              <a:ext uri="{FF2B5EF4-FFF2-40B4-BE49-F238E27FC236}">
                <a16:creationId xmlns:a16="http://schemas.microsoft.com/office/drawing/2014/main" id="{A7058B5D-35B1-4B17-9701-5E710D0883DB}"/>
              </a:ext>
            </a:extLst>
          </p:cNvPr>
          <p:cNvSpPr txBox="1"/>
          <p:nvPr/>
        </p:nvSpPr>
        <p:spPr>
          <a:xfrm>
            <a:off x="0" y="4437112"/>
            <a:ext cx="9144000" cy="2308324"/>
          </a:xfrm>
          <a:prstGeom prst="rect">
            <a:avLst/>
          </a:prstGeom>
          <a:noFill/>
        </p:spPr>
        <p:txBody>
          <a:bodyPr wrap="square" rtlCol="0">
            <a:spAutoFit/>
          </a:bodyPr>
          <a:lstStyle/>
          <a:p>
            <a:r>
              <a:rPr lang="en-US" b="1" dirty="0"/>
              <a:t>A day well spent, an event well attended</a:t>
            </a:r>
          </a:p>
          <a:p>
            <a:r>
              <a:rPr lang="en-US" dirty="0"/>
              <a:t>Farmers, small scale artisans and the Africa RISING team pose for one last picture in Nyangua community in the Upper East Region of Northern Ghana. </a:t>
            </a:r>
          </a:p>
          <a:p>
            <a:r>
              <a:rPr lang="en-US" b="1" dirty="0"/>
              <a:t>Discussions: </a:t>
            </a:r>
            <a:r>
              <a:rPr lang="en-US" dirty="0"/>
              <a:t>After the demonstration, farmers centered their questions around how they can obtain possession of the maize shelling machines, whether modifications would be possible for the electric machine to be diesel driven. The responses were focused on ensuring that this initiative becomes self-sustaining and community owned as a common pool resource for sustainability reasons.</a:t>
            </a:r>
          </a:p>
        </p:txBody>
      </p:sp>
    </p:spTree>
    <p:extLst>
      <p:ext uri="{BB962C8B-B14F-4D97-AF65-F5344CB8AC3E}">
        <p14:creationId xmlns:p14="http://schemas.microsoft.com/office/powerpoint/2010/main" val="2662794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0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60648" y="1215794"/>
            <a:ext cx="4968552"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i="0" u="none" strike="noStrike" kern="0" cap="none" spc="0" normalizeH="0" baseline="0" noProof="0" dirty="0">
                <a:ln>
                  <a:noFill/>
                </a:ln>
                <a:solidFill>
                  <a:prstClr val="black"/>
                </a:solidFill>
                <a:effectLst/>
                <a:uLnTx/>
                <a:uFillTx/>
              </a:rPr>
              <a:t>Next Steps</a:t>
            </a:r>
            <a:endParaRPr kumimoji="0" lang="sw-KE" sz="1800" i="0" u="none" strike="noStrike" kern="0" cap="none" spc="0" normalizeH="0" baseline="0" noProof="0" dirty="0">
              <a:ln>
                <a:noFill/>
              </a:ln>
              <a:solidFill>
                <a:sysClr val="windowText" lastClr="000000"/>
              </a:solidFill>
              <a:effectLst/>
              <a:uLnTx/>
              <a:uFillTx/>
            </a:endParaRPr>
          </a:p>
        </p:txBody>
      </p:sp>
      <p:sp>
        <p:nvSpPr>
          <p:cNvPr id="8" name="Content Placeholder 2"/>
          <p:cNvSpPr txBox="1">
            <a:spLocks/>
          </p:cNvSpPr>
          <p:nvPr/>
        </p:nvSpPr>
        <p:spPr>
          <a:xfrm>
            <a:off x="179512" y="1917307"/>
            <a:ext cx="6552728" cy="367193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defRPr/>
            </a:pPr>
            <a:r>
              <a:rPr lang="en-US" sz="1400" dirty="0">
                <a:solidFill>
                  <a:sysClr val="windowText" lastClr="000000"/>
                </a:solidFill>
              </a:rPr>
              <a:t>The Africa RISING team has suggested that the transfer of the maize shelling machines to the farmers should take place after the farmers fulfill the following conditions. </a:t>
            </a:r>
          </a:p>
          <a:p>
            <a:pPr marL="0" lvl="0" indent="0">
              <a:buNone/>
              <a:defRPr/>
            </a:pPr>
            <a:r>
              <a:rPr lang="en-US" sz="1400" dirty="0">
                <a:solidFill>
                  <a:sysClr val="windowText" lastClr="000000"/>
                </a:solidFill>
              </a:rPr>
              <a:t>1) </a:t>
            </a:r>
            <a:r>
              <a:rPr lang="en-US" sz="1400" b="1" dirty="0">
                <a:solidFill>
                  <a:sysClr val="windowText" lastClr="000000"/>
                </a:solidFill>
              </a:rPr>
              <a:t>Groups:</a:t>
            </a:r>
            <a:r>
              <a:rPr lang="en-US" sz="1400" dirty="0">
                <a:solidFill>
                  <a:sysClr val="windowText" lastClr="000000"/>
                </a:solidFill>
              </a:rPr>
              <a:t> Farmers’ groups will be from the existing AR farmers with a minimum number of 12 and a maximum number of 18   </a:t>
            </a:r>
          </a:p>
          <a:p>
            <a:pPr marL="0" lvl="0" indent="0">
              <a:buNone/>
              <a:defRPr/>
            </a:pPr>
            <a:r>
              <a:rPr lang="en-US" sz="1400" dirty="0">
                <a:solidFill>
                  <a:sysClr val="windowText" lastClr="000000"/>
                </a:solidFill>
              </a:rPr>
              <a:t>2) </a:t>
            </a:r>
            <a:r>
              <a:rPr lang="en-US" sz="1400" b="1" dirty="0">
                <a:solidFill>
                  <a:sysClr val="windowText" lastClr="000000"/>
                </a:solidFill>
              </a:rPr>
              <a:t>Group Leaders:</a:t>
            </a:r>
            <a:r>
              <a:rPr lang="en-US" sz="1400" dirty="0">
                <a:solidFill>
                  <a:sysClr val="windowText" lastClr="000000"/>
                </a:solidFill>
              </a:rPr>
              <a:t> The group will have chairman, secretary, treasurer, and a custodian of the shelling machine. None of the aforementioned group members will hold 2 positions at the same time.</a:t>
            </a:r>
          </a:p>
          <a:p>
            <a:pPr marL="0" indent="0">
              <a:buNone/>
              <a:defRPr/>
            </a:pPr>
            <a:r>
              <a:rPr lang="en-US" sz="1400" dirty="0">
                <a:solidFill>
                  <a:sysClr val="windowText" lastClr="000000"/>
                </a:solidFill>
              </a:rPr>
              <a:t>3) </a:t>
            </a:r>
            <a:r>
              <a:rPr lang="en-US" sz="1400" b="1" dirty="0">
                <a:solidFill>
                  <a:sysClr val="windowText" lastClr="000000"/>
                </a:solidFill>
              </a:rPr>
              <a:t>Community opinion leaders:</a:t>
            </a:r>
            <a:r>
              <a:rPr lang="en-US" sz="1400" dirty="0">
                <a:solidFill>
                  <a:sysClr val="windowText" lastClr="000000"/>
                </a:solidFill>
              </a:rPr>
              <a:t> The group will have to involve opinion leaders such as the Village Chiefs to ensure that they are having some oversight in relation to the community dynamics. </a:t>
            </a:r>
          </a:p>
          <a:p>
            <a:pPr marL="0" lvl="0" indent="0">
              <a:buNone/>
              <a:defRPr/>
            </a:pPr>
            <a:r>
              <a:rPr lang="en-US" sz="1400" dirty="0">
                <a:solidFill>
                  <a:sysClr val="windowText" lastClr="000000"/>
                </a:solidFill>
              </a:rPr>
              <a:t>4) </a:t>
            </a:r>
            <a:r>
              <a:rPr lang="en-US" sz="1400" b="1" dirty="0">
                <a:solidFill>
                  <a:sysClr val="windowText" lastClr="000000"/>
                </a:solidFill>
              </a:rPr>
              <a:t>Willingness to purchase shelling machines: </a:t>
            </a:r>
            <a:r>
              <a:rPr lang="en-US" sz="1400" dirty="0">
                <a:solidFill>
                  <a:sysClr val="windowText" lastClr="000000"/>
                </a:solidFill>
              </a:rPr>
              <a:t>Group members will open a group account and contribute 775Ghc at the end on June 2019. The group will use the contributed money for the purpose related to the operations and maintenance of the shelling machine. </a:t>
            </a:r>
          </a:p>
          <a:p>
            <a:pPr marL="0" lvl="0" indent="0">
              <a:buNone/>
              <a:defRPr/>
            </a:pPr>
            <a:r>
              <a:rPr lang="en-US" sz="1400" dirty="0">
                <a:solidFill>
                  <a:sysClr val="windowText" lastClr="000000"/>
                </a:solidFill>
              </a:rPr>
              <a:t>5) </a:t>
            </a:r>
            <a:r>
              <a:rPr lang="en-US" sz="1400" b="1" dirty="0">
                <a:solidFill>
                  <a:sysClr val="windowText" lastClr="000000"/>
                </a:solidFill>
              </a:rPr>
              <a:t>Submission of group bye-laws: </a:t>
            </a:r>
            <a:r>
              <a:rPr lang="en-US" sz="1400" dirty="0">
                <a:solidFill>
                  <a:sysClr val="windowText" lastClr="000000"/>
                </a:solidFill>
              </a:rPr>
              <a:t>The group will need to submit its operational rules (by-laws) to the AR team who will then verify if the pre-requisites are met.</a:t>
            </a:r>
          </a:p>
        </p:txBody>
      </p:sp>
      <p:pic>
        <p:nvPicPr>
          <p:cNvPr id="4" name="Picture 3"/>
          <p:cNvPicPr>
            <a:picLocks noChangeAspect="1"/>
          </p:cNvPicPr>
          <p:nvPr/>
        </p:nvPicPr>
        <p:blipFill>
          <a:blip r:embed="rId3"/>
          <a:stretch>
            <a:fillRect/>
          </a:stretch>
        </p:blipFill>
        <p:spPr>
          <a:xfrm>
            <a:off x="6560170" y="1067170"/>
            <a:ext cx="2392421" cy="238441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238" y="5621139"/>
            <a:ext cx="2470002" cy="1200773"/>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7577" y="5641015"/>
            <a:ext cx="2470002" cy="1200773"/>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96866" y="5651647"/>
            <a:ext cx="2470002" cy="1200773"/>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6380719" y="4124636"/>
            <a:ext cx="3671932" cy="1783637"/>
          </a:xfrm>
          <a:prstGeom prst="rect">
            <a:avLst/>
          </a:prstGeom>
        </p:spPr>
      </p:pic>
    </p:spTree>
    <p:extLst>
      <p:ext uri="{BB962C8B-B14F-4D97-AF65-F5344CB8AC3E}">
        <p14:creationId xmlns:p14="http://schemas.microsoft.com/office/powerpoint/2010/main" val="317956479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99446" y="332656"/>
            <a:ext cx="8440615" cy="1055077"/>
          </a:xfrm>
        </p:spPr>
        <p:txBody>
          <a:bodyPr>
            <a:noAutofit/>
          </a:bodyPr>
          <a:lstStyle/>
          <a:p>
            <a:pPr algn="l"/>
            <a:r>
              <a:rPr lang="en-US" sz="3200" dirty="0">
                <a:latin typeface="+mn-lt"/>
              </a:rPr>
              <a:t>Africa RISING CGIAR partners in West Africa</a:t>
            </a:r>
          </a:p>
        </p:txBody>
      </p:sp>
      <p:graphicFrame>
        <p:nvGraphicFramePr>
          <p:cNvPr id="2" name="Table 1"/>
          <p:cNvGraphicFramePr>
            <a:graphicFrameLocks noGrp="1"/>
          </p:cNvGraphicFramePr>
          <p:nvPr>
            <p:extLst>
              <p:ext uri="{D42A27DB-BD31-4B8C-83A1-F6EECF244321}">
                <p14:modId xmlns:p14="http://schemas.microsoft.com/office/powerpoint/2010/main" val="1987499750"/>
              </p:ext>
            </p:extLst>
          </p:nvPr>
        </p:nvGraphicFramePr>
        <p:xfrm>
          <a:off x="175579" y="1268760"/>
          <a:ext cx="8944554" cy="4651502"/>
        </p:xfrm>
        <a:graphic>
          <a:graphicData uri="http://schemas.openxmlformats.org/drawingml/2006/table">
            <a:tbl>
              <a:tblPr firstRow="1" firstCol="1" bandRow="1">
                <a:tableStyleId>{5C22544A-7EE6-4342-B048-85BDC9FD1C3A}</a:tableStyleId>
              </a:tblPr>
              <a:tblGrid>
                <a:gridCol w="3508458">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gridCol w="793860">
                  <a:extLst>
                    <a:ext uri="{9D8B030D-6E8A-4147-A177-3AD203B41FA5}">
                      <a16:colId xmlns:a16="http://schemas.microsoft.com/office/drawing/2014/main" val="20002"/>
                    </a:ext>
                  </a:extLst>
                </a:gridCol>
                <a:gridCol w="682054">
                  <a:extLst>
                    <a:ext uri="{9D8B030D-6E8A-4147-A177-3AD203B41FA5}">
                      <a16:colId xmlns:a16="http://schemas.microsoft.com/office/drawing/2014/main" val="20003"/>
                    </a:ext>
                  </a:extLst>
                </a:gridCol>
                <a:gridCol w="3240102">
                  <a:extLst>
                    <a:ext uri="{9D8B030D-6E8A-4147-A177-3AD203B41FA5}">
                      <a16:colId xmlns:a16="http://schemas.microsoft.com/office/drawing/2014/main" val="20004"/>
                    </a:ext>
                  </a:extLst>
                </a:gridCol>
              </a:tblGrid>
              <a:tr h="121169">
                <a:tc>
                  <a:txBody>
                    <a:bodyPr/>
                    <a:lstStyle/>
                    <a:p>
                      <a:pPr marL="0" marR="0" algn="ctr">
                        <a:lnSpc>
                          <a:spcPct val="115000"/>
                        </a:lnSpc>
                        <a:spcBef>
                          <a:spcPts val="0"/>
                        </a:spcBef>
                        <a:spcAft>
                          <a:spcPts val="0"/>
                        </a:spcAft>
                      </a:pPr>
                      <a:r>
                        <a:rPr lang="en-US" sz="1800" dirty="0">
                          <a:effectLst/>
                          <a:latin typeface="+mn-lt"/>
                        </a:rPr>
                        <a:t>International Research Institutions </a:t>
                      </a:r>
                      <a:endParaRPr lang="en-US" sz="18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gn="ctr">
                        <a:lnSpc>
                          <a:spcPct val="115000"/>
                        </a:lnSpc>
                        <a:spcBef>
                          <a:spcPts val="0"/>
                        </a:spcBef>
                        <a:spcAft>
                          <a:spcPts val="0"/>
                        </a:spcAft>
                      </a:pPr>
                      <a:endParaRPr lang="en-US" sz="18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gn="ctr">
                        <a:lnSpc>
                          <a:spcPct val="115000"/>
                        </a:lnSpc>
                        <a:spcBef>
                          <a:spcPts val="0"/>
                        </a:spcBef>
                        <a:spcAft>
                          <a:spcPts val="0"/>
                        </a:spcAft>
                      </a:pPr>
                      <a:r>
                        <a:rPr lang="en-GB" sz="1800" dirty="0">
                          <a:effectLst/>
                          <a:latin typeface="+mn-lt"/>
                        </a:rPr>
                        <a:t> Ghana</a:t>
                      </a:r>
                      <a:endParaRPr lang="en-US" sz="18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gn="ctr">
                        <a:lnSpc>
                          <a:spcPct val="115000"/>
                        </a:lnSpc>
                        <a:spcBef>
                          <a:spcPts val="0"/>
                        </a:spcBef>
                        <a:spcAft>
                          <a:spcPts val="0"/>
                        </a:spcAft>
                      </a:pPr>
                      <a:r>
                        <a:rPr lang="en-GB" sz="1800" dirty="0">
                          <a:effectLst/>
                          <a:latin typeface="+mn-lt"/>
                        </a:rPr>
                        <a:t> Mali</a:t>
                      </a:r>
                      <a:endParaRPr lang="en-US" sz="18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gn="ctr">
                        <a:lnSpc>
                          <a:spcPct val="115000"/>
                        </a:lnSpc>
                        <a:spcBef>
                          <a:spcPts val="0"/>
                        </a:spcBef>
                        <a:spcAft>
                          <a:spcPts val="0"/>
                        </a:spcAft>
                      </a:pPr>
                      <a:r>
                        <a:rPr lang="en-GB" sz="1800" dirty="0">
                          <a:effectLst/>
                          <a:latin typeface="+mn-lt"/>
                        </a:rPr>
                        <a:t> Role</a:t>
                      </a:r>
                      <a:endParaRPr lang="en-US" sz="18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0"/>
                  </a:ext>
                </a:extLst>
              </a:tr>
              <a:tr h="242337">
                <a:tc>
                  <a:txBody>
                    <a:bodyPr/>
                    <a:lstStyle/>
                    <a:p>
                      <a:pPr marL="0" marR="0">
                        <a:lnSpc>
                          <a:spcPct val="115000"/>
                        </a:lnSpc>
                        <a:spcBef>
                          <a:spcPts val="0"/>
                        </a:spcBef>
                        <a:spcAft>
                          <a:spcPts val="0"/>
                        </a:spcAft>
                      </a:pPr>
                      <a:r>
                        <a:rPr lang="en-GB" sz="1600" dirty="0">
                          <a:effectLst/>
                          <a:latin typeface="+mn-lt"/>
                        </a:rPr>
                        <a:t>International Crops Research Institute for the Semi-arid Tropics</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ICRISAT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Sorghum/millet</a:t>
                      </a:r>
                      <a:r>
                        <a:rPr lang="en-GB" sz="1600" b="1" dirty="0">
                          <a:effectLst/>
                          <a:latin typeface="+mn-lt"/>
                          <a:sym typeface="Symbol" panose="05050102010706020507" pitchFamily="18" charset="2"/>
                        </a:rPr>
                        <a:t></a:t>
                      </a:r>
                      <a:r>
                        <a:rPr lang="en-GB" sz="1600" b="1" dirty="0">
                          <a:effectLst/>
                          <a:latin typeface="+mn-lt"/>
                        </a:rPr>
                        <a:t>groundnut R4D with IITA and SARI</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1"/>
                  </a:ext>
                </a:extLst>
              </a:tr>
              <a:tr h="121169">
                <a:tc>
                  <a:txBody>
                    <a:bodyPr/>
                    <a:lstStyle/>
                    <a:p>
                      <a:pPr marL="0" marR="0">
                        <a:lnSpc>
                          <a:spcPct val="115000"/>
                        </a:lnSpc>
                        <a:spcBef>
                          <a:spcPts val="0"/>
                        </a:spcBef>
                        <a:spcAft>
                          <a:spcPts val="0"/>
                        </a:spcAft>
                      </a:pPr>
                      <a:r>
                        <a:rPr lang="en-GB" sz="1600" dirty="0">
                          <a:effectLst/>
                          <a:latin typeface="+mn-lt"/>
                        </a:rPr>
                        <a:t>International Food Policy Research Institute</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IFPRI</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Surveys, and Monitoring and Evaluation</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2"/>
                  </a:ext>
                </a:extLst>
              </a:tr>
              <a:tr h="121169">
                <a:tc>
                  <a:txBody>
                    <a:bodyPr/>
                    <a:lstStyle/>
                    <a:p>
                      <a:pPr marL="0" marR="0">
                        <a:lnSpc>
                          <a:spcPct val="115000"/>
                        </a:lnSpc>
                        <a:spcBef>
                          <a:spcPts val="0"/>
                        </a:spcBef>
                        <a:spcAft>
                          <a:spcPts val="0"/>
                        </a:spcAft>
                      </a:pPr>
                      <a:r>
                        <a:rPr lang="en-GB" sz="1600" dirty="0">
                          <a:effectLst/>
                          <a:latin typeface="+mn-lt"/>
                        </a:rPr>
                        <a:t>The World Vegetable Center</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AVRDC</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Leads R4D on vegetable production systems</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3"/>
                  </a:ext>
                </a:extLst>
              </a:tr>
              <a:tr h="242337">
                <a:tc>
                  <a:txBody>
                    <a:bodyPr/>
                    <a:lstStyle/>
                    <a:p>
                      <a:pPr marL="0" marR="0">
                        <a:lnSpc>
                          <a:spcPct val="115000"/>
                        </a:lnSpc>
                        <a:spcBef>
                          <a:spcPts val="0"/>
                        </a:spcBef>
                        <a:spcAft>
                          <a:spcPts val="0"/>
                        </a:spcAft>
                      </a:pPr>
                      <a:r>
                        <a:rPr lang="en-GB" sz="1600" dirty="0">
                          <a:effectLst/>
                          <a:latin typeface="+mn-lt"/>
                        </a:rPr>
                        <a:t>International Institute of Tropical Agriculture</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IITA</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Project coordination and R4D research on cereal</a:t>
                      </a:r>
                      <a:r>
                        <a:rPr lang="en-GB" sz="1600" b="1" dirty="0">
                          <a:effectLst/>
                          <a:latin typeface="+mn-lt"/>
                          <a:sym typeface="Symbol" panose="05050102010706020507" pitchFamily="18" charset="2"/>
                        </a:rPr>
                        <a:t></a:t>
                      </a:r>
                      <a:r>
                        <a:rPr lang="en-GB" sz="1600" b="1" dirty="0">
                          <a:effectLst/>
                          <a:latin typeface="+mn-lt"/>
                        </a:rPr>
                        <a:t>legumes.</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4"/>
                  </a:ext>
                </a:extLst>
              </a:tr>
              <a:tr h="121169">
                <a:tc>
                  <a:txBody>
                    <a:bodyPr/>
                    <a:lstStyle/>
                    <a:p>
                      <a:pPr marL="0" marR="0">
                        <a:lnSpc>
                          <a:spcPct val="115000"/>
                        </a:lnSpc>
                        <a:spcBef>
                          <a:spcPts val="0"/>
                        </a:spcBef>
                        <a:spcAft>
                          <a:spcPts val="0"/>
                        </a:spcAft>
                      </a:pPr>
                      <a:r>
                        <a:rPr lang="en-GB" sz="1600" dirty="0">
                          <a:effectLst/>
                          <a:latin typeface="+mn-lt"/>
                        </a:rPr>
                        <a:t>International Livestock Research Institute</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ILRI</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Leads R4D on livestock, especially ruminants</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5"/>
                  </a:ext>
                </a:extLst>
              </a:tr>
              <a:tr h="121169">
                <a:tc>
                  <a:txBody>
                    <a:bodyPr/>
                    <a:lstStyle/>
                    <a:p>
                      <a:pPr marL="0" marR="0">
                        <a:lnSpc>
                          <a:spcPct val="115000"/>
                        </a:lnSpc>
                        <a:spcBef>
                          <a:spcPts val="0"/>
                        </a:spcBef>
                        <a:spcAft>
                          <a:spcPts val="0"/>
                        </a:spcAft>
                      </a:pPr>
                      <a:r>
                        <a:rPr lang="en-GB" sz="1600" dirty="0">
                          <a:effectLst/>
                          <a:latin typeface="+mn-lt"/>
                        </a:rPr>
                        <a:t>International Water Management Institute</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IWMI</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Leads R4D on water management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6"/>
                  </a:ext>
                </a:extLst>
              </a:tr>
              <a:tr h="121169">
                <a:tc>
                  <a:txBody>
                    <a:bodyPr/>
                    <a:lstStyle/>
                    <a:p>
                      <a:pPr marL="0" marR="0">
                        <a:lnSpc>
                          <a:spcPct val="115000"/>
                        </a:lnSpc>
                        <a:spcBef>
                          <a:spcPts val="0"/>
                        </a:spcBef>
                        <a:spcAft>
                          <a:spcPts val="0"/>
                        </a:spcAft>
                      </a:pPr>
                      <a:r>
                        <a:rPr lang="en-GB" sz="1600" dirty="0">
                          <a:effectLst/>
                          <a:latin typeface="+mn-lt"/>
                        </a:rPr>
                        <a:t>Wageningen University, The Netherlands</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WUR</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R4D on farming systems and graduate training</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7"/>
                  </a:ext>
                </a:extLst>
              </a:tr>
              <a:tr h="121169">
                <a:tc>
                  <a:txBody>
                    <a:bodyPr/>
                    <a:lstStyle/>
                    <a:p>
                      <a:pPr marL="0" marR="0">
                        <a:lnSpc>
                          <a:spcPct val="115000"/>
                        </a:lnSpc>
                        <a:spcBef>
                          <a:spcPts val="0"/>
                        </a:spcBef>
                        <a:spcAft>
                          <a:spcPts val="0"/>
                        </a:spcAft>
                      </a:pPr>
                      <a:r>
                        <a:rPr lang="en-GB" sz="1600" dirty="0">
                          <a:effectLst/>
                          <a:latin typeface="+mn-lt"/>
                        </a:rPr>
                        <a:t>International Center for Tropical Agriculture</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CIAT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tc>
                  <a:txBody>
                    <a:bodyPr/>
                    <a:lstStyle/>
                    <a:p>
                      <a:pPr marL="0" marR="0">
                        <a:lnSpc>
                          <a:spcPct val="115000"/>
                        </a:lnSpc>
                        <a:spcBef>
                          <a:spcPts val="0"/>
                        </a:spcBef>
                        <a:spcAft>
                          <a:spcPts val="0"/>
                        </a:spcAft>
                      </a:pPr>
                      <a:r>
                        <a:rPr lang="en-GB" sz="1600" b="1" dirty="0">
                          <a:effectLst/>
                          <a:latin typeface="+mn-lt"/>
                        </a:rPr>
                        <a:t>Research on land and soil management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43104" marR="43104" marT="0" marB="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326840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431440" cy="1055077"/>
          </a:xfrm>
        </p:spPr>
        <p:txBody>
          <a:bodyPr>
            <a:normAutofit/>
          </a:bodyPr>
          <a:lstStyle/>
          <a:p>
            <a:pPr algn="l"/>
            <a:r>
              <a:rPr lang="en-US" sz="3200" dirty="0">
                <a:latin typeface="+mn-lt"/>
              </a:rPr>
              <a:t>Africa RISING national partners in West Africa</a:t>
            </a:r>
          </a:p>
        </p:txBody>
      </p:sp>
      <p:graphicFrame>
        <p:nvGraphicFramePr>
          <p:cNvPr id="4" name="Table 3"/>
          <p:cNvGraphicFramePr>
            <a:graphicFrameLocks noGrp="1"/>
          </p:cNvGraphicFramePr>
          <p:nvPr>
            <p:extLst>
              <p:ext uri="{D42A27DB-BD31-4B8C-83A1-F6EECF244321}">
                <p14:modId xmlns:p14="http://schemas.microsoft.com/office/powerpoint/2010/main" val="4175900426"/>
              </p:ext>
            </p:extLst>
          </p:nvPr>
        </p:nvGraphicFramePr>
        <p:xfrm>
          <a:off x="251520" y="1484784"/>
          <a:ext cx="8637120" cy="4195957"/>
        </p:xfrm>
        <a:graphic>
          <a:graphicData uri="http://schemas.openxmlformats.org/drawingml/2006/table">
            <a:tbl>
              <a:tblPr firstRow="1" firstCol="1" bandRow="1">
                <a:tableStyleId>{5C22544A-7EE6-4342-B048-85BDC9FD1C3A}</a:tableStyleId>
              </a:tblPr>
              <a:tblGrid>
                <a:gridCol w="2160240">
                  <a:extLst>
                    <a:ext uri="{9D8B030D-6E8A-4147-A177-3AD203B41FA5}">
                      <a16:colId xmlns:a16="http://schemas.microsoft.com/office/drawing/2014/main" val="20000"/>
                    </a:ext>
                  </a:extLst>
                </a:gridCol>
                <a:gridCol w="1339588">
                  <a:extLst>
                    <a:ext uri="{9D8B030D-6E8A-4147-A177-3AD203B41FA5}">
                      <a16:colId xmlns:a16="http://schemas.microsoft.com/office/drawing/2014/main" val="20001"/>
                    </a:ext>
                  </a:extLst>
                </a:gridCol>
                <a:gridCol w="630717">
                  <a:extLst>
                    <a:ext uri="{9D8B030D-6E8A-4147-A177-3AD203B41FA5}">
                      <a16:colId xmlns:a16="http://schemas.microsoft.com/office/drawing/2014/main" val="20002"/>
                    </a:ext>
                  </a:extLst>
                </a:gridCol>
                <a:gridCol w="486731">
                  <a:extLst>
                    <a:ext uri="{9D8B030D-6E8A-4147-A177-3AD203B41FA5}">
                      <a16:colId xmlns:a16="http://schemas.microsoft.com/office/drawing/2014/main" val="20003"/>
                    </a:ext>
                  </a:extLst>
                </a:gridCol>
                <a:gridCol w="4019844">
                  <a:extLst>
                    <a:ext uri="{9D8B030D-6E8A-4147-A177-3AD203B41FA5}">
                      <a16:colId xmlns:a16="http://schemas.microsoft.com/office/drawing/2014/main" val="20004"/>
                    </a:ext>
                  </a:extLst>
                </a:gridCol>
              </a:tblGrid>
              <a:tr h="491449">
                <a:tc>
                  <a:txBody>
                    <a:bodyPr/>
                    <a:lstStyle/>
                    <a:p>
                      <a:pPr marL="0" marR="0">
                        <a:lnSpc>
                          <a:spcPct val="115000"/>
                        </a:lnSpc>
                        <a:spcBef>
                          <a:spcPts val="0"/>
                        </a:spcBef>
                        <a:spcAft>
                          <a:spcPts val="0"/>
                        </a:spcAft>
                      </a:pPr>
                      <a:r>
                        <a:rPr lang="en-GB" sz="1600" dirty="0">
                          <a:effectLst/>
                          <a:latin typeface="+mn-lt"/>
                        </a:rPr>
                        <a:t>Name</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dirty="0">
                          <a:effectLst/>
                          <a:latin typeface="+mn-lt"/>
                        </a:rPr>
                        <a:t>Abbreviation</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dirty="0">
                          <a:effectLst/>
                          <a:latin typeface="+mn-lt"/>
                        </a:rPr>
                        <a:t>Ghana</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dirty="0">
                          <a:effectLst/>
                          <a:latin typeface="+mn-lt"/>
                        </a:rPr>
                        <a:t>Mali</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dirty="0">
                          <a:effectLst/>
                          <a:latin typeface="+mn-lt"/>
                        </a:rPr>
                        <a:t>Role/responsibility</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0"/>
                  </a:ext>
                </a:extLst>
              </a:tr>
              <a:tr h="245725">
                <a:tc>
                  <a:txBody>
                    <a:bodyPr/>
                    <a:lstStyle/>
                    <a:p>
                      <a:pPr marL="0" marR="0">
                        <a:lnSpc>
                          <a:spcPct val="115000"/>
                        </a:lnSpc>
                        <a:spcBef>
                          <a:spcPts val="0"/>
                        </a:spcBef>
                        <a:spcAft>
                          <a:spcPts val="0"/>
                        </a:spcAft>
                      </a:pPr>
                      <a:r>
                        <a:rPr lang="en-US" sz="1600" dirty="0">
                          <a:effectLst/>
                          <a:latin typeface="+mn-lt"/>
                        </a:rPr>
                        <a:t>Government Ministries and Entities </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dirty="0">
                          <a:effectLst/>
                          <a:latin typeface="+mn-lt"/>
                        </a:rPr>
                        <a:t> </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dirty="0">
                          <a:effectLst/>
                          <a:latin typeface="+mn-lt"/>
                        </a:rPr>
                        <a:t> </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dirty="0">
                          <a:effectLst/>
                          <a:latin typeface="+mn-lt"/>
                        </a:rPr>
                        <a:t> </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dirty="0">
                          <a:effectLst/>
                          <a:latin typeface="+mn-lt"/>
                        </a:rPr>
                        <a:t> </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1"/>
                  </a:ext>
                </a:extLst>
              </a:tr>
              <a:tr h="491449">
                <a:tc>
                  <a:txBody>
                    <a:bodyPr/>
                    <a:lstStyle/>
                    <a:p>
                      <a:pPr marL="0" marR="0">
                        <a:lnSpc>
                          <a:spcPct val="115000"/>
                        </a:lnSpc>
                        <a:spcBef>
                          <a:spcPts val="0"/>
                        </a:spcBef>
                        <a:spcAft>
                          <a:spcPts val="0"/>
                        </a:spcAft>
                      </a:pPr>
                      <a:r>
                        <a:rPr lang="en-GB" sz="1600" dirty="0">
                          <a:effectLst/>
                          <a:latin typeface="+mn-lt"/>
                        </a:rPr>
                        <a:t>Ministry of Food and Agriculture</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MoFA</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latin typeface="+mn-lt"/>
                        </a:rPr>
                        <a:t>Scaling-out SI technologies and establishment of R4D platforms</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2"/>
                  </a:ext>
                </a:extLst>
              </a:tr>
              <a:tr h="491449">
                <a:tc>
                  <a:txBody>
                    <a:bodyPr/>
                    <a:lstStyle/>
                    <a:p>
                      <a:pPr marL="0" marR="0">
                        <a:lnSpc>
                          <a:spcPct val="115000"/>
                        </a:lnSpc>
                        <a:spcBef>
                          <a:spcPts val="0"/>
                        </a:spcBef>
                        <a:spcAft>
                          <a:spcPts val="0"/>
                        </a:spcAft>
                      </a:pPr>
                      <a:r>
                        <a:rPr lang="en-GB" sz="1600" dirty="0">
                          <a:effectLst/>
                          <a:latin typeface="+mn-lt"/>
                        </a:rPr>
                        <a:t>Ministry of Health</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MoH</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latin typeface="+mn-lt"/>
                        </a:rPr>
                        <a:t>Household nutrition R4D with UDS and IITA</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3"/>
                  </a:ext>
                </a:extLst>
              </a:tr>
              <a:tr h="491449">
                <a:tc>
                  <a:txBody>
                    <a:bodyPr/>
                    <a:lstStyle/>
                    <a:p>
                      <a:pPr marL="0" marR="0">
                        <a:lnSpc>
                          <a:spcPct val="115000"/>
                        </a:lnSpc>
                        <a:spcBef>
                          <a:spcPts val="0"/>
                        </a:spcBef>
                        <a:spcAft>
                          <a:spcPts val="0"/>
                        </a:spcAft>
                      </a:pPr>
                      <a:r>
                        <a:rPr lang="en-US" sz="1600" dirty="0">
                          <a:effectLst/>
                          <a:latin typeface="+mn-lt"/>
                        </a:rPr>
                        <a:t>Ghana Health Services</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latin typeface="+mn-lt"/>
                        </a:rPr>
                        <a:t>GHS</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latin typeface="+mn-lt"/>
                        </a:rPr>
                        <a:t>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US" sz="1600" b="1" dirty="0">
                          <a:effectLst/>
                          <a:latin typeface="+mn-lt"/>
                        </a:rPr>
                        <a:t>Household nutrition R4D with UDS and IITA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4"/>
                  </a:ext>
                </a:extLst>
              </a:tr>
              <a:tr h="491449">
                <a:tc>
                  <a:txBody>
                    <a:bodyPr/>
                    <a:lstStyle/>
                    <a:p>
                      <a:pPr marL="0" marR="0">
                        <a:lnSpc>
                          <a:spcPct val="115000"/>
                        </a:lnSpc>
                        <a:spcBef>
                          <a:spcPts val="0"/>
                        </a:spcBef>
                        <a:spcAft>
                          <a:spcPts val="0"/>
                        </a:spcAft>
                      </a:pPr>
                      <a:r>
                        <a:rPr lang="en-US" sz="1600" dirty="0">
                          <a:effectLst/>
                          <a:latin typeface="+mn-lt"/>
                        </a:rPr>
                        <a:t>Veterinary Services Division </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latin typeface="+mn-lt"/>
                        </a:rPr>
                        <a:t>VSD</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latin typeface="+mn-lt"/>
                        </a:rPr>
                        <a:t>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US" sz="1600" b="1" dirty="0">
                          <a:effectLst/>
                          <a:latin typeface="+mn-lt"/>
                        </a:rPr>
                        <a:t>Animal health and capacity building of community health workers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5"/>
                  </a:ext>
                </a:extLst>
              </a:tr>
              <a:tr h="491449">
                <a:tc>
                  <a:txBody>
                    <a:bodyPr/>
                    <a:lstStyle/>
                    <a:p>
                      <a:pPr marL="0" marR="0">
                        <a:lnSpc>
                          <a:spcPct val="115000"/>
                        </a:lnSpc>
                        <a:spcBef>
                          <a:spcPts val="0"/>
                        </a:spcBef>
                        <a:spcAft>
                          <a:spcPts val="0"/>
                        </a:spcAft>
                      </a:pPr>
                      <a:r>
                        <a:rPr lang="en-GB" sz="1600" dirty="0">
                          <a:effectLst/>
                          <a:latin typeface="+mn-lt"/>
                        </a:rPr>
                        <a:t>Institut d’Economie Rurale</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IER</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latin typeface="+mn-lt"/>
                        </a:rPr>
                        <a:t>Socio-economic and on-farm studies with ICRISAT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6"/>
                  </a:ext>
                </a:extLst>
              </a:tr>
              <a:tr h="491449">
                <a:tc>
                  <a:txBody>
                    <a:bodyPr/>
                    <a:lstStyle/>
                    <a:p>
                      <a:pPr marL="0" marR="0">
                        <a:lnSpc>
                          <a:spcPct val="115000"/>
                        </a:lnSpc>
                        <a:spcBef>
                          <a:spcPts val="0"/>
                        </a:spcBef>
                        <a:spcAft>
                          <a:spcPts val="0"/>
                        </a:spcAft>
                      </a:pPr>
                      <a:r>
                        <a:rPr lang="en-US" sz="1600" dirty="0">
                          <a:effectLst/>
                          <a:latin typeface="+mn-lt"/>
                        </a:rPr>
                        <a:t>Regional Direction of Agriculture in Sikasso </a:t>
                      </a:r>
                      <a:endParaRPr lang="en-US" sz="1600"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latin typeface="+mn-lt"/>
                        </a:rPr>
                        <a:t>DRA-Sikasso</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latin typeface="+mn-lt"/>
                        </a:rPr>
                        <a:t>+</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US" sz="1600" b="1" dirty="0">
                          <a:effectLst/>
                          <a:latin typeface="+mn-lt"/>
                        </a:rPr>
                        <a:t>Scale-out provision of secondary data on socio-economics </a:t>
                      </a:r>
                      <a:endParaRPr lang="en-US" sz="1600" b="1" dirty="0">
                        <a:solidFill>
                          <a:srgbClr val="000000"/>
                        </a:solidFill>
                        <a:effectLst/>
                        <a:latin typeface="+mn-lt"/>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12468703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20688"/>
            <a:ext cx="4171528" cy="830997"/>
          </a:xfrm>
          <a:prstGeom prst="rect">
            <a:avLst/>
          </a:prstGeom>
          <a:noFill/>
        </p:spPr>
        <p:txBody>
          <a:bodyPr wrap="square" rtlCol="0">
            <a:spAutoFit/>
          </a:bodyPr>
          <a:lstStyle/>
          <a:p>
            <a:pPr algn="ctr"/>
            <a:r>
              <a:rPr lang="en-US" sz="4800" dirty="0"/>
              <a:t>Introduction</a:t>
            </a:r>
          </a:p>
        </p:txBody>
      </p:sp>
      <p:sp>
        <p:nvSpPr>
          <p:cNvPr id="2" name="TextBox 1"/>
          <p:cNvSpPr txBox="1"/>
          <p:nvPr/>
        </p:nvSpPr>
        <p:spPr>
          <a:xfrm>
            <a:off x="467544" y="1556792"/>
            <a:ext cx="8280920" cy="3539430"/>
          </a:xfrm>
          <a:prstGeom prst="rect">
            <a:avLst/>
          </a:prstGeom>
          <a:noFill/>
        </p:spPr>
        <p:txBody>
          <a:bodyPr wrap="square" rtlCol="0">
            <a:spAutoFit/>
          </a:bodyPr>
          <a:lstStyle/>
          <a:p>
            <a:r>
              <a:rPr lang="en-US" sz="1600" dirty="0"/>
              <a:t>Africa RISING in West Africa is currently implementing the second phase program since October 2016. During the second year (2018), the project is conducting action research with development partners. </a:t>
            </a:r>
          </a:p>
          <a:p>
            <a:endParaRPr lang="en-US" sz="1600" dirty="0"/>
          </a:p>
          <a:p>
            <a:r>
              <a:rPr lang="en-US" sz="1600" dirty="0"/>
              <a:t>Africa RISING seeks to offer a range of options that open up opportunities for smallholder farm households to move out of hunger and poverty through sustainably intensified farming systems that improve food, nutrition, and income security, particularly for women and children, and conserve or enhance the natural resource base.</a:t>
            </a:r>
          </a:p>
          <a:p>
            <a:endParaRPr lang="en-US" sz="1600" dirty="0"/>
          </a:p>
          <a:p>
            <a:r>
              <a:rPr lang="en-US" sz="1600" dirty="0"/>
              <a:t>Demonstration events were conducted in Northern Ghana in the Northern Region, the Upper East Region and the Upper West Region in December 2018 to demonstrate the capacity of maize shelling machines both the diesel and electronic types. These technologies substantially reduce the labor burden of smallholder farmers. </a:t>
            </a:r>
          </a:p>
          <a:p>
            <a:endParaRPr lang="en-US" sz="1600" dirty="0"/>
          </a:p>
        </p:txBody>
      </p:sp>
    </p:spTree>
    <p:extLst>
      <p:ext uri="{BB962C8B-B14F-4D97-AF65-F5344CB8AC3E}">
        <p14:creationId xmlns:p14="http://schemas.microsoft.com/office/powerpoint/2010/main" val="4256621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36811048"/>
              </p:ext>
            </p:extLst>
          </p:nvPr>
        </p:nvGraphicFramePr>
        <p:xfrm>
          <a:off x="374029" y="961864"/>
          <a:ext cx="8431439" cy="4915408"/>
        </p:xfrm>
        <a:graphic>
          <a:graphicData uri="http://schemas.openxmlformats.org/drawingml/2006/table">
            <a:tbl>
              <a:tblPr firstRow="1" firstCol="1" bandRow="1">
                <a:tableStyleId>{5C22544A-7EE6-4342-B048-85BDC9FD1C3A}</a:tableStyleId>
              </a:tblPr>
              <a:tblGrid>
                <a:gridCol w="2732872">
                  <a:extLst>
                    <a:ext uri="{9D8B030D-6E8A-4147-A177-3AD203B41FA5}">
                      <a16:colId xmlns:a16="http://schemas.microsoft.com/office/drawing/2014/main" val="20000"/>
                    </a:ext>
                  </a:extLst>
                </a:gridCol>
                <a:gridCol w="683613">
                  <a:extLst>
                    <a:ext uri="{9D8B030D-6E8A-4147-A177-3AD203B41FA5}">
                      <a16:colId xmlns:a16="http://schemas.microsoft.com/office/drawing/2014/main" val="20001"/>
                    </a:ext>
                  </a:extLst>
                </a:gridCol>
                <a:gridCol w="582839">
                  <a:extLst>
                    <a:ext uri="{9D8B030D-6E8A-4147-A177-3AD203B41FA5}">
                      <a16:colId xmlns:a16="http://schemas.microsoft.com/office/drawing/2014/main" val="20002"/>
                    </a:ext>
                  </a:extLst>
                </a:gridCol>
                <a:gridCol w="507997">
                  <a:extLst>
                    <a:ext uri="{9D8B030D-6E8A-4147-A177-3AD203B41FA5}">
                      <a16:colId xmlns:a16="http://schemas.microsoft.com/office/drawing/2014/main" val="20003"/>
                    </a:ext>
                  </a:extLst>
                </a:gridCol>
                <a:gridCol w="3924118">
                  <a:extLst>
                    <a:ext uri="{9D8B030D-6E8A-4147-A177-3AD203B41FA5}">
                      <a16:colId xmlns:a16="http://schemas.microsoft.com/office/drawing/2014/main" val="20004"/>
                    </a:ext>
                  </a:extLst>
                </a:gridCol>
              </a:tblGrid>
              <a:tr h="491449">
                <a:tc>
                  <a:txBody>
                    <a:bodyPr/>
                    <a:lstStyle/>
                    <a:p>
                      <a:pPr marL="0" marR="0">
                        <a:lnSpc>
                          <a:spcPct val="115000"/>
                        </a:lnSpc>
                        <a:spcBef>
                          <a:spcPts val="0"/>
                        </a:spcBef>
                        <a:spcAft>
                          <a:spcPts val="0"/>
                        </a:spcAft>
                      </a:pPr>
                      <a:r>
                        <a:rPr lang="en-US" sz="1600" b="1" dirty="0">
                          <a:effectLst/>
                        </a:rPr>
                        <a:t>Academic/National Research Institutions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Abbr.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Ghana</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Mali</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rPr>
                        <a:t>Role/responsibility</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0"/>
                  </a:ext>
                </a:extLst>
              </a:tr>
              <a:tr h="484415">
                <a:tc>
                  <a:txBody>
                    <a:bodyPr/>
                    <a:lstStyle/>
                    <a:p>
                      <a:pPr marL="0" marR="0">
                        <a:lnSpc>
                          <a:spcPct val="115000"/>
                        </a:lnSpc>
                        <a:spcBef>
                          <a:spcPts val="0"/>
                        </a:spcBef>
                        <a:spcAft>
                          <a:spcPts val="0"/>
                        </a:spcAft>
                      </a:pPr>
                      <a:r>
                        <a:rPr lang="en-GB" sz="1600" b="1" dirty="0">
                          <a:effectLst/>
                        </a:rPr>
                        <a:t>University for Development Studies</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UDS</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rPr>
                        <a:t>Research on livestock nutrition and human nutrition, Graduate training and R4D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1"/>
                  </a:ext>
                </a:extLst>
              </a:tr>
              <a:tr h="491449">
                <a:tc>
                  <a:txBody>
                    <a:bodyPr/>
                    <a:lstStyle/>
                    <a:p>
                      <a:pPr marL="0" marR="0">
                        <a:lnSpc>
                          <a:spcPct val="115000"/>
                        </a:lnSpc>
                        <a:spcBef>
                          <a:spcPts val="0"/>
                        </a:spcBef>
                        <a:spcAft>
                          <a:spcPts val="0"/>
                        </a:spcAft>
                      </a:pPr>
                      <a:r>
                        <a:rPr lang="en-GB" sz="1600" b="1" dirty="0">
                          <a:effectLst/>
                        </a:rPr>
                        <a:t>Science and Technology Policy Research Institute</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rPr>
                        <a:t>STEPRI</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US" sz="1600" b="1" dirty="0">
                          <a:effectLst/>
                        </a:rPr>
                        <a:t>Policy </a:t>
                      </a:r>
                      <a:r>
                        <a:rPr lang="en-GB" sz="1600" b="1" dirty="0">
                          <a:effectLst/>
                        </a:rPr>
                        <a:t>review and analysis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2"/>
                  </a:ext>
                </a:extLst>
              </a:tr>
              <a:tr h="444655">
                <a:tc>
                  <a:txBody>
                    <a:bodyPr/>
                    <a:lstStyle/>
                    <a:p>
                      <a:pPr marL="0" marR="0">
                        <a:lnSpc>
                          <a:spcPct val="115000"/>
                        </a:lnSpc>
                        <a:spcBef>
                          <a:spcPts val="0"/>
                        </a:spcBef>
                        <a:spcAft>
                          <a:spcPts val="0"/>
                        </a:spcAft>
                      </a:pPr>
                      <a:r>
                        <a:rPr lang="fr-FR" sz="1600" b="1" dirty="0">
                          <a:effectLst/>
                        </a:rPr>
                        <a:t>Institut Polytechnique Rural de Formation et de Recherche Appliquée Katibougou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fr-FR" sz="1600" b="1" dirty="0">
                          <a:effectLst/>
                        </a:rPr>
                        <a:t>IPR-IFRA</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fr-FR"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US" sz="1600" b="1" dirty="0">
                          <a:effectLst/>
                        </a:rPr>
                        <a:t>Polytechnic for rural education and applied research</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3"/>
                  </a:ext>
                </a:extLst>
              </a:tr>
              <a:tr h="491449">
                <a:tc>
                  <a:txBody>
                    <a:bodyPr/>
                    <a:lstStyle/>
                    <a:p>
                      <a:pPr marL="0" marR="0">
                        <a:lnSpc>
                          <a:spcPct val="115000"/>
                        </a:lnSpc>
                        <a:spcBef>
                          <a:spcPts val="0"/>
                        </a:spcBef>
                        <a:spcAft>
                          <a:spcPts val="0"/>
                        </a:spcAft>
                      </a:pPr>
                      <a:r>
                        <a:rPr lang="en-GB" sz="1600" b="1" dirty="0">
                          <a:effectLst/>
                        </a:rPr>
                        <a:t>Kwame Nkrumah University of Science and Technology</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KNUST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rPr>
                        <a:t>Graduate student training, research on soil water dynamics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4"/>
                  </a:ext>
                </a:extLst>
              </a:tr>
              <a:tr h="491449">
                <a:tc>
                  <a:txBody>
                    <a:bodyPr/>
                    <a:lstStyle/>
                    <a:p>
                      <a:pPr marL="0" marR="0">
                        <a:lnSpc>
                          <a:spcPct val="115000"/>
                        </a:lnSpc>
                        <a:spcBef>
                          <a:spcPts val="0"/>
                        </a:spcBef>
                        <a:spcAft>
                          <a:spcPts val="0"/>
                        </a:spcAft>
                      </a:pPr>
                      <a:r>
                        <a:rPr lang="en-GB" sz="1600" b="1" dirty="0">
                          <a:effectLst/>
                        </a:rPr>
                        <a:t>Animal Research Institute</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ARI</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rPr>
                        <a:t>R4D on livestock production (sheep and goats) with ILRI</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5"/>
                  </a:ext>
                </a:extLst>
              </a:tr>
              <a:tr h="245725">
                <a:tc>
                  <a:txBody>
                    <a:bodyPr/>
                    <a:lstStyle/>
                    <a:p>
                      <a:pPr marL="0" marR="0">
                        <a:lnSpc>
                          <a:spcPct val="115000"/>
                        </a:lnSpc>
                        <a:spcBef>
                          <a:spcPts val="0"/>
                        </a:spcBef>
                        <a:spcAft>
                          <a:spcPts val="0"/>
                        </a:spcAft>
                      </a:pPr>
                      <a:r>
                        <a:rPr lang="en-US" sz="1600" b="1" dirty="0">
                          <a:effectLst/>
                        </a:rPr>
                        <a:t>Non-governmental organizations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US"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US"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6"/>
                  </a:ext>
                </a:extLst>
              </a:tr>
              <a:tr h="427561">
                <a:tc>
                  <a:txBody>
                    <a:bodyPr/>
                    <a:lstStyle/>
                    <a:p>
                      <a:pPr marL="0" marR="0">
                        <a:lnSpc>
                          <a:spcPct val="115000"/>
                        </a:lnSpc>
                        <a:spcBef>
                          <a:spcPts val="0"/>
                        </a:spcBef>
                        <a:spcAft>
                          <a:spcPts val="0"/>
                        </a:spcAft>
                      </a:pPr>
                      <a:r>
                        <a:rPr lang="fr-FR" sz="1600" b="1" dirty="0">
                          <a:effectLst/>
                        </a:rPr>
                        <a:t>Fédération Nationale pour l'Agriculture Biologique et Équitable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fr-FR" sz="1600" b="1" dirty="0">
                          <a:effectLst/>
                        </a:rPr>
                        <a:t>FENABE</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fr-FR"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US" sz="1600" b="1" dirty="0">
                          <a:effectLst/>
                        </a:rPr>
                        <a:t>Scaling-out, capacity building, community mobilization, on-farm research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7"/>
                  </a:ext>
                </a:extLst>
              </a:tr>
            </a:tbl>
          </a:graphicData>
        </a:graphic>
      </p:graphicFrame>
      <p:sp>
        <p:nvSpPr>
          <p:cNvPr id="5" name="Title 1"/>
          <p:cNvSpPr>
            <a:spLocks noGrp="1"/>
          </p:cNvSpPr>
          <p:nvPr>
            <p:ph type="title"/>
          </p:nvPr>
        </p:nvSpPr>
        <p:spPr>
          <a:xfrm>
            <a:off x="338532" y="69667"/>
            <a:ext cx="8431440" cy="1055077"/>
          </a:xfrm>
        </p:spPr>
        <p:txBody>
          <a:bodyPr/>
          <a:lstStyle/>
          <a:p>
            <a:pPr algn="l"/>
            <a:r>
              <a:rPr lang="en-US" sz="2954" dirty="0">
                <a:latin typeface="+mn-lt"/>
              </a:rPr>
              <a:t>Africa RISING national partners in West Africa</a:t>
            </a:r>
          </a:p>
        </p:txBody>
      </p:sp>
    </p:spTree>
    <p:extLst>
      <p:ext uri="{BB962C8B-B14F-4D97-AF65-F5344CB8AC3E}">
        <p14:creationId xmlns:p14="http://schemas.microsoft.com/office/powerpoint/2010/main" val="4553792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279629068"/>
              </p:ext>
            </p:extLst>
          </p:nvPr>
        </p:nvGraphicFramePr>
        <p:xfrm>
          <a:off x="374029" y="963680"/>
          <a:ext cx="8431439" cy="2177288"/>
        </p:xfrm>
        <a:graphic>
          <a:graphicData uri="http://schemas.openxmlformats.org/drawingml/2006/table">
            <a:tbl>
              <a:tblPr firstRow="1" firstCol="1" bandRow="1">
                <a:tableStyleId>{5C22544A-7EE6-4342-B048-85BDC9FD1C3A}</a:tableStyleId>
              </a:tblPr>
              <a:tblGrid>
                <a:gridCol w="2732872">
                  <a:extLst>
                    <a:ext uri="{9D8B030D-6E8A-4147-A177-3AD203B41FA5}">
                      <a16:colId xmlns:a16="http://schemas.microsoft.com/office/drawing/2014/main" val="20000"/>
                    </a:ext>
                  </a:extLst>
                </a:gridCol>
                <a:gridCol w="683613">
                  <a:extLst>
                    <a:ext uri="{9D8B030D-6E8A-4147-A177-3AD203B41FA5}">
                      <a16:colId xmlns:a16="http://schemas.microsoft.com/office/drawing/2014/main" val="20001"/>
                    </a:ext>
                  </a:extLst>
                </a:gridCol>
                <a:gridCol w="582839">
                  <a:extLst>
                    <a:ext uri="{9D8B030D-6E8A-4147-A177-3AD203B41FA5}">
                      <a16:colId xmlns:a16="http://schemas.microsoft.com/office/drawing/2014/main" val="20002"/>
                    </a:ext>
                  </a:extLst>
                </a:gridCol>
                <a:gridCol w="507997">
                  <a:extLst>
                    <a:ext uri="{9D8B030D-6E8A-4147-A177-3AD203B41FA5}">
                      <a16:colId xmlns:a16="http://schemas.microsoft.com/office/drawing/2014/main" val="20003"/>
                    </a:ext>
                  </a:extLst>
                </a:gridCol>
                <a:gridCol w="3924118">
                  <a:extLst>
                    <a:ext uri="{9D8B030D-6E8A-4147-A177-3AD203B41FA5}">
                      <a16:colId xmlns:a16="http://schemas.microsoft.com/office/drawing/2014/main" val="20004"/>
                    </a:ext>
                  </a:extLst>
                </a:gridCol>
              </a:tblGrid>
              <a:tr h="491449">
                <a:tc>
                  <a:txBody>
                    <a:bodyPr/>
                    <a:lstStyle/>
                    <a:p>
                      <a:pPr marL="0" marR="0">
                        <a:lnSpc>
                          <a:spcPct val="115000"/>
                        </a:lnSpc>
                        <a:spcBef>
                          <a:spcPts val="0"/>
                        </a:spcBef>
                        <a:spcAft>
                          <a:spcPts val="0"/>
                        </a:spcAft>
                      </a:pPr>
                      <a:r>
                        <a:rPr lang="en-US" sz="1600" b="1" dirty="0">
                          <a:effectLst/>
                        </a:rPr>
                        <a:t>Academic/National Research Institutions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Abbr.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Ghana</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Mali</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rPr>
                        <a:t>Role/responsibility</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0"/>
                  </a:ext>
                </a:extLst>
              </a:tr>
              <a:tr h="491449">
                <a:tc>
                  <a:txBody>
                    <a:bodyPr/>
                    <a:lstStyle/>
                    <a:p>
                      <a:pPr marL="0" marR="0">
                        <a:lnSpc>
                          <a:spcPct val="115000"/>
                        </a:lnSpc>
                        <a:spcBef>
                          <a:spcPts val="0"/>
                        </a:spcBef>
                        <a:spcAft>
                          <a:spcPts val="0"/>
                        </a:spcAft>
                      </a:pPr>
                      <a:r>
                        <a:rPr lang="fr-FR" sz="1600" b="1" dirty="0">
                          <a:effectLst/>
                        </a:rPr>
                        <a:t>Association Malienne d’Eveil et de Développement Durable</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AMEDD</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fr-FR"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US" sz="1600" b="1" dirty="0">
                          <a:effectLst/>
                        </a:rPr>
                        <a:t>On-farm field trials and household nutrition studies with ICRISAT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8"/>
                  </a:ext>
                </a:extLst>
              </a:tr>
              <a:tr h="444655">
                <a:tc>
                  <a:txBody>
                    <a:bodyPr/>
                    <a:lstStyle/>
                    <a:p>
                      <a:pPr marL="0" marR="0">
                        <a:lnSpc>
                          <a:spcPct val="115000"/>
                        </a:lnSpc>
                        <a:spcBef>
                          <a:spcPts val="0"/>
                        </a:spcBef>
                        <a:spcAft>
                          <a:spcPts val="0"/>
                        </a:spcAft>
                      </a:pPr>
                      <a:r>
                        <a:rPr lang="en-US" sz="1600" b="1" dirty="0">
                          <a:effectLst/>
                        </a:rPr>
                        <a:t>Private Organizations and Development Projects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rPr>
                        <a:t> </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09"/>
                  </a:ext>
                </a:extLst>
              </a:tr>
              <a:tr h="306820">
                <a:tc>
                  <a:txBody>
                    <a:bodyPr/>
                    <a:lstStyle/>
                    <a:p>
                      <a:pPr marL="0" marR="0">
                        <a:lnSpc>
                          <a:spcPct val="115000"/>
                        </a:lnSpc>
                        <a:spcBef>
                          <a:spcPts val="0"/>
                        </a:spcBef>
                        <a:spcAft>
                          <a:spcPts val="0"/>
                        </a:spcAft>
                      </a:pPr>
                      <a:r>
                        <a:rPr lang="en-GB" sz="1600" b="1" dirty="0">
                          <a:effectLst/>
                        </a:rPr>
                        <a:t>Community-based Organizations</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CBOs</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gn="ctr">
                        <a:lnSpc>
                          <a:spcPct val="115000"/>
                        </a:lnSpc>
                        <a:spcBef>
                          <a:spcPts val="0"/>
                        </a:spcBef>
                        <a:spcAft>
                          <a:spcPts val="0"/>
                        </a:spcAft>
                      </a:pPr>
                      <a:r>
                        <a:rPr lang="en-GB" sz="1600" b="1" dirty="0">
                          <a:effectLst/>
                        </a:rPr>
                        <a:t>+</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tc>
                  <a:txBody>
                    <a:bodyPr/>
                    <a:lstStyle/>
                    <a:p>
                      <a:pPr marL="0" marR="0">
                        <a:lnSpc>
                          <a:spcPct val="115000"/>
                        </a:lnSpc>
                        <a:spcBef>
                          <a:spcPts val="0"/>
                        </a:spcBef>
                        <a:spcAft>
                          <a:spcPts val="0"/>
                        </a:spcAft>
                      </a:pPr>
                      <a:r>
                        <a:rPr lang="en-GB" sz="1600" b="1" dirty="0">
                          <a:effectLst/>
                        </a:rPr>
                        <a:t>On-farm implementation of R4D activities</a:t>
                      </a:r>
                      <a:endParaRPr lang="en-US"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27107" marR="27107" marT="0" marB="0"/>
                </a:tc>
                <a:extLst>
                  <a:ext uri="{0D108BD9-81ED-4DB2-BD59-A6C34878D82A}">
                    <a16:rowId xmlns:a16="http://schemas.microsoft.com/office/drawing/2014/main" val="10010"/>
                  </a:ext>
                </a:extLst>
              </a:tr>
            </a:tbl>
          </a:graphicData>
        </a:graphic>
      </p:graphicFrame>
      <p:sp>
        <p:nvSpPr>
          <p:cNvPr id="5" name="Title 1"/>
          <p:cNvSpPr>
            <a:spLocks noGrp="1"/>
          </p:cNvSpPr>
          <p:nvPr>
            <p:ph type="title"/>
          </p:nvPr>
        </p:nvSpPr>
        <p:spPr>
          <a:xfrm>
            <a:off x="338532" y="141675"/>
            <a:ext cx="8431440" cy="1055077"/>
          </a:xfrm>
        </p:spPr>
        <p:txBody>
          <a:bodyPr/>
          <a:lstStyle/>
          <a:p>
            <a:pPr algn="l"/>
            <a:r>
              <a:rPr lang="en-US" sz="2954" dirty="0">
                <a:latin typeface="+mn-lt"/>
              </a:rPr>
              <a:t>Africa RISING national partners in West Africa</a:t>
            </a:r>
          </a:p>
        </p:txBody>
      </p:sp>
    </p:spTree>
    <p:extLst>
      <p:ext uri="{BB962C8B-B14F-4D97-AF65-F5344CB8AC3E}">
        <p14:creationId xmlns:p14="http://schemas.microsoft.com/office/powerpoint/2010/main" val="26840323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0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979712" y="1196752"/>
            <a:ext cx="4968552"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i="0" u="none" strike="noStrike" kern="0" cap="none" spc="0" normalizeH="0" baseline="0" noProof="0" dirty="0">
                <a:ln>
                  <a:noFill/>
                </a:ln>
                <a:solidFill>
                  <a:prstClr val="black"/>
                </a:solidFill>
                <a:effectLst/>
                <a:uLnTx/>
                <a:uFillTx/>
              </a:rPr>
              <a:t>Credits</a:t>
            </a:r>
            <a:endParaRPr kumimoji="0" lang="sw-KE" sz="1600" i="0" u="none" strike="noStrike" kern="0" cap="none" spc="0" normalizeH="0" baseline="0" noProof="0" dirty="0">
              <a:ln>
                <a:noFill/>
              </a:ln>
              <a:solidFill>
                <a:sysClr val="windowText" lastClr="000000"/>
              </a:solidFill>
              <a:effectLst/>
              <a:uLnTx/>
              <a:uFillTx/>
            </a:endParaRPr>
          </a:p>
        </p:txBody>
      </p:sp>
      <p:sp>
        <p:nvSpPr>
          <p:cNvPr id="8" name="Content Placeholder 2"/>
          <p:cNvSpPr txBox="1">
            <a:spLocks/>
          </p:cNvSpPr>
          <p:nvPr/>
        </p:nvSpPr>
        <p:spPr>
          <a:xfrm>
            <a:off x="539552" y="1844824"/>
            <a:ext cx="8208912" cy="15841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1800" dirty="0">
                <a:solidFill>
                  <a:sysClr val="windowText" lastClr="000000"/>
                </a:solidFill>
              </a:rPr>
              <a:t>This photo report was c</a:t>
            </a:r>
            <a:r>
              <a:rPr kumimoji="0" lang="en-US" sz="1800" i="0" u="none" strike="noStrike" kern="1200" cap="none" spc="0" normalizeH="0" baseline="0" noProof="0" dirty="0" err="1">
                <a:ln>
                  <a:noFill/>
                </a:ln>
                <a:solidFill>
                  <a:sysClr val="windowText" lastClr="000000"/>
                </a:solidFill>
                <a:effectLst/>
                <a:uLnTx/>
                <a:uFillTx/>
              </a:rPr>
              <a:t>ompiled</a:t>
            </a:r>
            <a:r>
              <a:rPr kumimoji="0" lang="en-US" sz="1800" i="0" u="none" strike="noStrike" kern="1200" cap="none" spc="0" normalizeH="0" baseline="0" noProof="0" dirty="0">
                <a:ln>
                  <a:noFill/>
                </a:ln>
                <a:solidFill>
                  <a:sysClr val="windowText" lastClr="000000"/>
                </a:solidFill>
                <a:effectLst/>
                <a:uLnTx/>
                <a:uFillTx/>
              </a:rPr>
              <a:t> by: </a:t>
            </a:r>
            <a:r>
              <a:rPr lang="en-US" sz="1800" dirty="0">
                <a:solidFill>
                  <a:sysClr val="windowText" lastClr="000000"/>
                </a:solidFill>
              </a:rPr>
              <a:t>Fred Kizito (IITA/CIAT), Nurudeen Abdul Rahman (IITA), Benedict Boyubie  (IITA), and Bekele Kotu (IITA).</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i="0" u="none" strike="noStrike" kern="1200" cap="none" spc="0" normalizeH="0" baseline="0" noProof="0" dirty="0">
              <a:ln>
                <a:noFill/>
              </a:ln>
              <a:solidFill>
                <a:sysClr val="windowText" lastClr="000000"/>
              </a:solidFill>
              <a:effectLst/>
              <a:uLnTx/>
              <a:uFillTx/>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i="0" u="none" strike="noStrike" kern="1200" cap="none" spc="0" normalizeH="0" baseline="0" noProof="0" dirty="0">
                <a:ln>
                  <a:noFill/>
                </a:ln>
                <a:solidFill>
                  <a:sysClr val="windowText" lastClr="000000"/>
                </a:solidFill>
                <a:effectLst/>
                <a:uLnTx/>
                <a:uFillTx/>
              </a:rPr>
              <a:t>Photo Credits: Fred Kizito, Abdul</a:t>
            </a:r>
            <a:r>
              <a:rPr kumimoji="0" lang="en-US" sz="1800" i="0" u="none" strike="noStrike" kern="1200" cap="none" spc="0" normalizeH="0" noProof="0" dirty="0">
                <a:ln>
                  <a:noFill/>
                </a:ln>
                <a:solidFill>
                  <a:sysClr val="windowText" lastClr="000000"/>
                </a:solidFill>
                <a:effectLst/>
                <a:uLnTx/>
                <a:uFillTx/>
              </a:rPr>
              <a:t> Rahman Nurudeen, Bekele Kotu</a:t>
            </a:r>
            <a:endParaRPr kumimoji="0" lang="en-US" sz="1800" i="0" u="none" strike="noStrike" kern="1200" cap="none" spc="0" normalizeH="0" baseline="0" noProof="0" dirty="0">
              <a:ln>
                <a:noFill/>
              </a:ln>
              <a:solidFill>
                <a:sysClr val="windowText" lastClr="000000"/>
              </a:solidFill>
              <a:effectLst/>
              <a:uLnTx/>
              <a:uFillTx/>
            </a:endParaRPr>
          </a:p>
        </p:txBody>
      </p:sp>
      <p:sp>
        <p:nvSpPr>
          <p:cNvPr id="2" name="Rectangle 1">
            <a:extLst>
              <a:ext uri="{FF2B5EF4-FFF2-40B4-BE49-F238E27FC236}">
                <a16:creationId xmlns:a16="http://schemas.microsoft.com/office/drawing/2014/main" id="{DBF8A71F-055A-3A4C-A83F-7844985A1AAC}"/>
              </a:ext>
            </a:extLst>
          </p:cNvPr>
          <p:cNvSpPr/>
          <p:nvPr/>
        </p:nvSpPr>
        <p:spPr>
          <a:xfrm>
            <a:off x="539552" y="3657798"/>
            <a:ext cx="8208912" cy="923330"/>
          </a:xfrm>
          <a:prstGeom prst="rect">
            <a:avLst/>
          </a:prstGeom>
        </p:spPr>
        <p:txBody>
          <a:bodyPr wrap="square">
            <a:spAutoFit/>
          </a:bodyPr>
          <a:lstStyle/>
          <a:p>
            <a:pPr lvl="0">
              <a:spcBef>
                <a:spcPct val="20000"/>
              </a:spcBef>
              <a:defRPr/>
            </a:pPr>
            <a:r>
              <a:rPr lang="en-US" dirty="0">
                <a:solidFill>
                  <a:sysClr val="windowText" lastClr="000000"/>
                </a:solidFill>
              </a:rPr>
              <a:t>Our appreciation goes to the site coordinators and their teams, CGIAR partners, and national partner organizations including farmers, in Africa RISING project sites in the Northern Region, Upper East Region and Upper West Region. </a:t>
            </a:r>
          </a:p>
        </p:txBody>
      </p:sp>
    </p:spTree>
    <p:extLst>
      <p:ext uri="{BB962C8B-B14F-4D97-AF65-F5344CB8AC3E}">
        <p14:creationId xmlns:p14="http://schemas.microsoft.com/office/powerpoint/2010/main" val="297877445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2D212-381F-4D1F-8F7A-1D7E95320F06}"/>
              </a:ext>
            </a:extLst>
          </p:cNvPr>
          <p:cNvSpPr txBox="1">
            <a:spLocks/>
          </p:cNvSpPr>
          <p:nvPr/>
        </p:nvSpPr>
        <p:spPr>
          <a:xfrm>
            <a:off x="476250"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defRPr/>
            </a:pPr>
            <a:r>
              <a:rPr lang="en-US" dirty="0">
                <a:solidFill>
                  <a:srgbClr val="156834"/>
                </a:solidFill>
                <a:latin typeface="Gill Sans" pitchFamily="34" charset="0"/>
              </a:rPr>
              <a:t>Thank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96F272-BE26-49F9-825E-1E907190BBB5}"/>
              </a:ext>
            </a:extLst>
          </p:cNvPr>
          <p:cNvSpPr txBox="1"/>
          <p:nvPr/>
        </p:nvSpPr>
        <p:spPr>
          <a:xfrm>
            <a:off x="35496" y="143336"/>
            <a:ext cx="2360271" cy="6647974"/>
          </a:xfrm>
          <a:prstGeom prst="rect">
            <a:avLst/>
          </a:prstGeom>
          <a:noFill/>
        </p:spPr>
        <p:txBody>
          <a:bodyPr wrap="square" rtlCol="0">
            <a:spAutoFit/>
          </a:bodyPr>
          <a:lstStyle/>
          <a:p>
            <a:pPr algn="ctr"/>
            <a:r>
              <a:rPr lang="en-US" sz="2400" b="1" dirty="0"/>
              <a:t>Maize shelling machines</a:t>
            </a:r>
          </a:p>
          <a:p>
            <a:endParaRPr lang="en-US" b="1" dirty="0"/>
          </a:p>
          <a:p>
            <a:r>
              <a:rPr lang="en-US" b="1" dirty="0"/>
              <a:t>A: Electronic maize shelling machine</a:t>
            </a:r>
          </a:p>
          <a:p>
            <a:r>
              <a:rPr lang="en-US" dirty="0"/>
              <a:t>This shells 5 one hundred-kg. bags of maize in 1 hour</a:t>
            </a:r>
          </a:p>
          <a:p>
            <a:endParaRPr lang="en-US" dirty="0"/>
          </a:p>
          <a:p>
            <a:endParaRPr lang="en-US" dirty="0"/>
          </a:p>
          <a:p>
            <a:r>
              <a:rPr lang="en-US" b="1" dirty="0"/>
              <a:t>B: Diesel powered maize shelling </a:t>
            </a:r>
          </a:p>
          <a:p>
            <a:r>
              <a:rPr lang="en-US" dirty="0"/>
              <a:t>This shells 15 one hundred-kg. bags of maize in 1 hour</a:t>
            </a:r>
          </a:p>
          <a:p>
            <a:endParaRPr lang="en-US" dirty="0"/>
          </a:p>
          <a:p>
            <a:r>
              <a:rPr lang="en-US" dirty="0"/>
              <a:t>Smallholder farmers who were invited</a:t>
            </a:r>
          </a:p>
          <a:p>
            <a:r>
              <a:rPr lang="en-US" dirty="0"/>
              <a:t>to the demonstration</a:t>
            </a:r>
          </a:p>
          <a:p>
            <a:r>
              <a:rPr lang="en-US" dirty="0"/>
              <a:t>events were very keen to be involved in the initiative.  </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744062" y="1761302"/>
            <a:ext cx="6703779" cy="325635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104382" y="1737524"/>
            <a:ext cx="6735786" cy="3271901"/>
          </a:xfrm>
          <a:prstGeom prst="rect">
            <a:avLst/>
          </a:prstGeom>
        </p:spPr>
      </p:pic>
      <p:sp>
        <p:nvSpPr>
          <p:cNvPr id="9" name="TextBox 8"/>
          <p:cNvSpPr txBox="1"/>
          <p:nvPr/>
        </p:nvSpPr>
        <p:spPr>
          <a:xfrm>
            <a:off x="3779912" y="4725144"/>
            <a:ext cx="1008112" cy="1107996"/>
          </a:xfrm>
          <a:prstGeom prst="rect">
            <a:avLst/>
          </a:prstGeom>
          <a:noFill/>
        </p:spPr>
        <p:txBody>
          <a:bodyPr wrap="square" rtlCol="0">
            <a:spAutoFit/>
          </a:bodyPr>
          <a:lstStyle/>
          <a:p>
            <a:r>
              <a:rPr lang="en-US" sz="6600" b="1" dirty="0"/>
              <a:t>A</a:t>
            </a:r>
          </a:p>
        </p:txBody>
      </p:sp>
      <p:sp>
        <p:nvSpPr>
          <p:cNvPr id="10" name="TextBox 9"/>
          <p:cNvSpPr txBox="1"/>
          <p:nvPr/>
        </p:nvSpPr>
        <p:spPr>
          <a:xfrm>
            <a:off x="6968219" y="4725144"/>
            <a:ext cx="1008112" cy="1107996"/>
          </a:xfrm>
          <a:prstGeom prst="rect">
            <a:avLst/>
          </a:prstGeom>
          <a:noFill/>
        </p:spPr>
        <p:txBody>
          <a:bodyPr wrap="square" rtlCol="0">
            <a:spAutoFit/>
          </a:bodyPr>
          <a:lstStyle/>
          <a:p>
            <a:r>
              <a:rPr lang="en-US" sz="6600" b="1" dirty="0"/>
              <a:t>B</a:t>
            </a:r>
          </a:p>
        </p:txBody>
      </p:sp>
    </p:spTree>
    <p:extLst>
      <p:ext uri="{BB962C8B-B14F-4D97-AF65-F5344CB8AC3E}">
        <p14:creationId xmlns:p14="http://schemas.microsoft.com/office/powerpoint/2010/main" val="3661592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44ECE0-7EA7-4895-A492-48F79A5ADFC4}"/>
              </a:ext>
            </a:extLst>
          </p:cNvPr>
          <p:cNvSpPr txBox="1"/>
          <p:nvPr/>
        </p:nvSpPr>
        <p:spPr>
          <a:xfrm>
            <a:off x="23954" y="-27384"/>
            <a:ext cx="6636278" cy="2862322"/>
          </a:xfrm>
          <a:prstGeom prst="rect">
            <a:avLst/>
          </a:prstGeom>
          <a:noFill/>
        </p:spPr>
        <p:txBody>
          <a:bodyPr wrap="square" rtlCol="0">
            <a:spAutoFit/>
          </a:bodyPr>
          <a:lstStyle/>
          <a:p>
            <a:r>
              <a:rPr lang="en-US" b="1" dirty="0"/>
              <a:t>Linking farmers to small scale manufacturers:</a:t>
            </a:r>
          </a:p>
          <a:p>
            <a:r>
              <a:rPr lang="en-US" b="1" dirty="0"/>
              <a:t>Bottom left: </a:t>
            </a:r>
            <a:r>
              <a:rPr lang="en-US" dirty="0"/>
              <a:t>Africa RISING team members explaining about the capacity of the two machines to the farmers (Northern Region, </a:t>
            </a:r>
            <a:r>
              <a:rPr lang="en-US" dirty="0" err="1"/>
              <a:t>Duko</a:t>
            </a:r>
            <a:r>
              <a:rPr lang="en-US" dirty="0"/>
              <a:t> community) i.e. the electric one which shells 5 bags per hour and the diesel one which shells 15 bags per hour. Also present were small scale artisans from GRATIS  manufacturing limited based in Tamale. The GRATIS agent had an interactive session with the farmers. The farmers inquired if it was possible to have a machine that can also do de-husking of the maize before the shelling. GRATIS noted this would be possible at additional costs.</a:t>
            </a:r>
          </a:p>
        </p:txBody>
      </p:sp>
      <p:sp>
        <p:nvSpPr>
          <p:cNvPr id="8" name="TextBox 7">
            <a:extLst>
              <a:ext uri="{FF2B5EF4-FFF2-40B4-BE49-F238E27FC236}">
                <a16:creationId xmlns:a16="http://schemas.microsoft.com/office/drawing/2014/main" id="{0C44ECE0-7EA7-4895-A492-48F79A5ADFC4}"/>
              </a:ext>
            </a:extLst>
          </p:cNvPr>
          <p:cNvSpPr txBox="1"/>
          <p:nvPr/>
        </p:nvSpPr>
        <p:spPr>
          <a:xfrm>
            <a:off x="6664028" y="5120024"/>
            <a:ext cx="2391300" cy="1477328"/>
          </a:xfrm>
          <a:prstGeom prst="rect">
            <a:avLst/>
          </a:prstGeom>
          <a:solidFill>
            <a:schemeClr val="bg1"/>
          </a:solidFill>
        </p:spPr>
        <p:txBody>
          <a:bodyPr wrap="square" rtlCol="0">
            <a:spAutoFit/>
          </a:bodyPr>
          <a:lstStyle/>
          <a:p>
            <a:r>
              <a:rPr lang="en-US" b="1" dirty="0"/>
              <a:t>Top Right:</a:t>
            </a:r>
          </a:p>
          <a:p>
            <a:r>
              <a:rPr lang="en-US" dirty="0"/>
              <a:t>Small scale artisan (GRATIS agent) was on ground to listen to farmers needs.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394254" y="1315611"/>
            <a:ext cx="4927051" cy="239509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54" y="3111937"/>
            <a:ext cx="6585150" cy="3773447"/>
          </a:xfrm>
          <a:prstGeom prst="rect">
            <a:avLst/>
          </a:prstGeom>
        </p:spPr>
      </p:pic>
    </p:spTree>
    <p:extLst>
      <p:ext uri="{BB962C8B-B14F-4D97-AF65-F5344CB8AC3E}">
        <p14:creationId xmlns:p14="http://schemas.microsoft.com/office/powerpoint/2010/main" val="1522746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22501" r="10563"/>
          <a:stretch/>
        </p:blipFill>
        <p:spPr>
          <a:xfrm>
            <a:off x="107504" y="-62491"/>
            <a:ext cx="6120680" cy="44450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794848" y="1098583"/>
            <a:ext cx="4445000" cy="2159154"/>
          </a:xfrm>
          <a:prstGeom prst="rect">
            <a:avLst/>
          </a:prstGeom>
        </p:spPr>
      </p:pic>
      <p:sp>
        <p:nvSpPr>
          <p:cNvPr id="8" name="TextBox 7">
            <a:extLst>
              <a:ext uri="{FF2B5EF4-FFF2-40B4-BE49-F238E27FC236}">
                <a16:creationId xmlns:a16="http://schemas.microsoft.com/office/drawing/2014/main" id="{0C44ECE0-7EA7-4895-A492-48F79A5ADFC4}"/>
              </a:ext>
            </a:extLst>
          </p:cNvPr>
          <p:cNvSpPr txBox="1"/>
          <p:nvPr/>
        </p:nvSpPr>
        <p:spPr>
          <a:xfrm>
            <a:off x="0" y="4322900"/>
            <a:ext cx="9216009" cy="2585323"/>
          </a:xfrm>
          <a:prstGeom prst="rect">
            <a:avLst/>
          </a:prstGeom>
          <a:noFill/>
        </p:spPr>
        <p:txBody>
          <a:bodyPr wrap="square" rtlCol="0">
            <a:spAutoFit/>
          </a:bodyPr>
          <a:lstStyle/>
          <a:p>
            <a:r>
              <a:rPr lang="en-US" b="1" dirty="0"/>
              <a:t>Linking farmers to small scale manufacturers:</a:t>
            </a:r>
          </a:p>
          <a:p>
            <a:r>
              <a:rPr lang="en-US" b="1" dirty="0"/>
              <a:t>Left: </a:t>
            </a:r>
            <a:r>
              <a:rPr lang="en-US" dirty="0"/>
              <a:t>Small-scale artisans in the Upper East (Emmanuel Innovations and Rural Technologies  from the Rural Enterprise Program) who are locally accessible discuss with an AR team member the alternative range of options that farmers can use in relation to using multiple crops, increasing volume of harvest shelled as well as modification of the current designs. The linkage to farmers will help maintain open communication channels and allow for modification of machines based on farmers preferences.</a:t>
            </a:r>
          </a:p>
          <a:p>
            <a:r>
              <a:rPr lang="en-US" b="1" dirty="0"/>
              <a:t>Right: </a:t>
            </a:r>
            <a:r>
              <a:rPr lang="en-US" dirty="0"/>
              <a:t>Farmers in the Upper East Region learning how to start up the maize shelling machine. Farmers who previously benefited from the training helped their peers.</a:t>
            </a:r>
          </a:p>
        </p:txBody>
      </p:sp>
    </p:spTree>
    <p:extLst>
      <p:ext uri="{BB962C8B-B14F-4D97-AF65-F5344CB8AC3E}">
        <p14:creationId xmlns:p14="http://schemas.microsoft.com/office/powerpoint/2010/main" val="874186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058B5D-35B1-4B17-9701-5E710D0883DB}"/>
              </a:ext>
            </a:extLst>
          </p:cNvPr>
          <p:cNvSpPr txBox="1"/>
          <p:nvPr/>
        </p:nvSpPr>
        <p:spPr>
          <a:xfrm>
            <a:off x="5796136" y="-41451"/>
            <a:ext cx="3347864" cy="2862322"/>
          </a:xfrm>
          <a:prstGeom prst="rect">
            <a:avLst/>
          </a:prstGeom>
          <a:noFill/>
        </p:spPr>
        <p:txBody>
          <a:bodyPr wrap="square" rtlCol="0">
            <a:spAutoFit/>
          </a:bodyPr>
          <a:lstStyle/>
          <a:p>
            <a:r>
              <a:rPr lang="en-US" dirty="0"/>
              <a:t>Africa RISING farmers and non Africa RISING farmers in the Northern Region (</a:t>
            </a:r>
            <a:r>
              <a:rPr lang="en-US" dirty="0" err="1"/>
              <a:t>Doku</a:t>
            </a:r>
            <a:r>
              <a:rPr lang="en-US" dirty="0"/>
              <a:t> community) participate in the maize shelling Demo event.  </a:t>
            </a:r>
          </a:p>
          <a:p>
            <a:r>
              <a:rPr lang="en-US" dirty="0"/>
              <a:t>Farmers inquired about the cost of the maize </a:t>
            </a:r>
            <a:r>
              <a:rPr lang="en-US" dirty="0" err="1"/>
              <a:t>shellers</a:t>
            </a:r>
            <a:r>
              <a:rPr lang="en-US" dirty="0"/>
              <a:t> and responses were given by local artisans and the AR team members.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520" y="44624"/>
            <a:ext cx="5866414" cy="285260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5896" y="3284984"/>
            <a:ext cx="5245931" cy="2547814"/>
          </a:xfrm>
          <a:prstGeom prst="rect">
            <a:avLst/>
          </a:prstGeom>
        </p:spPr>
      </p:pic>
      <p:sp>
        <p:nvSpPr>
          <p:cNvPr id="4" name="Rectangle 3"/>
          <p:cNvSpPr/>
          <p:nvPr/>
        </p:nvSpPr>
        <p:spPr>
          <a:xfrm>
            <a:off x="-36512" y="2852936"/>
            <a:ext cx="3580414" cy="3693319"/>
          </a:xfrm>
          <a:prstGeom prst="rect">
            <a:avLst/>
          </a:prstGeom>
        </p:spPr>
        <p:txBody>
          <a:bodyPr wrap="square">
            <a:spAutoFit/>
          </a:bodyPr>
          <a:lstStyle/>
          <a:p>
            <a:r>
              <a:rPr lang="en-US" b="1" dirty="0"/>
              <a:t>Top left:</a:t>
            </a:r>
          </a:p>
          <a:p>
            <a:r>
              <a:rPr lang="en-US" dirty="0"/>
              <a:t>Farmers when asked how many are currently engaged in shelling their maize by a show of hands. </a:t>
            </a:r>
          </a:p>
          <a:p>
            <a:r>
              <a:rPr lang="en-US" dirty="0"/>
              <a:t>Farmers who use tractor shelling, it costs them one 100-bag of maize for every 10 bags of maize shelled (this is about 120 GHc =25 USD)</a:t>
            </a:r>
          </a:p>
          <a:p>
            <a:endParaRPr lang="en-US" dirty="0"/>
          </a:p>
          <a:p>
            <a:r>
              <a:rPr lang="en-US" b="1" dirty="0"/>
              <a:t>Bottom right:</a:t>
            </a:r>
          </a:p>
          <a:p>
            <a:r>
              <a:rPr lang="en-US" dirty="0"/>
              <a:t>Farmers when asked how many are conducting manual shelling by a show of hands.  </a:t>
            </a:r>
          </a:p>
        </p:txBody>
      </p:sp>
      <p:sp>
        <p:nvSpPr>
          <p:cNvPr id="7" name="Rectangle 6"/>
          <p:cNvSpPr/>
          <p:nvPr/>
        </p:nvSpPr>
        <p:spPr>
          <a:xfrm>
            <a:off x="3582144" y="5806932"/>
            <a:ext cx="5561856" cy="923330"/>
          </a:xfrm>
          <a:prstGeom prst="rect">
            <a:avLst/>
          </a:prstGeom>
        </p:spPr>
        <p:txBody>
          <a:bodyPr wrap="square">
            <a:spAutoFit/>
          </a:bodyPr>
          <a:lstStyle/>
          <a:p>
            <a:r>
              <a:rPr lang="en-US" dirty="0"/>
              <a:t>Men noted it takes them 10 hours to shell one bag and women reported that it would take them about 1 week if they are doing it as a sole activity.</a:t>
            </a:r>
          </a:p>
        </p:txBody>
      </p:sp>
    </p:spTree>
    <p:extLst>
      <p:ext uri="{BB962C8B-B14F-4D97-AF65-F5344CB8AC3E}">
        <p14:creationId xmlns:p14="http://schemas.microsoft.com/office/powerpoint/2010/main" val="1186668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8B0119-C71B-4E24-9C14-9D816E1FAE13}"/>
              </a:ext>
            </a:extLst>
          </p:cNvPr>
          <p:cNvSpPr txBox="1"/>
          <p:nvPr/>
        </p:nvSpPr>
        <p:spPr>
          <a:xfrm>
            <a:off x="3333468" y="73069"/>
            <a:ext cx="2492144" cy="6740307"/>
          </a:xfrm>
          <a:prstGeom prst="rect">
            <a:avLst/>
          </a:prstGeom>
          <a:noFill/>
        </p:spPr>
        <p:txBody>
          <a:bodyPr wrap="square" rtlCol="0">
            <a:spAutoFit/>
          </a:bodyPr>
          <a:lstStyle/>
          <a:p>
            <a:r>
              <a:rPr lang="en-US" b="1" dirty="0">
                <a:solidFill>
                  <a:prstClr val="black"/>
                </a:solidFill>
              </a:rPr>
              <a:t>The power of peer to peer learning:</a:t>
            </a:r>
          </a:p>
          <a:p>
            <a:endParaRPr lang="en-US" b="1" dirty="0">
              <a:solidFill>
                <a:prstClr val="black"/>
              </a:solidFill>
            </a:endParaRPr>
          </a:p>
          <a:p>
            <a:r>
              <a:rPr lang="en-US" b="1" dirty="0">
                <a:solidFill>
                  <a:prstClr val="black"/>
                </a:solidFill>
              </a:rPr>
              <a:t>Left: </a:t>
            </a:r>
            <a:r>
              <a:rPr lang="en-US" dirty="0">
                <a:solidFill>
                  <a:prstClr val="black"/>
                </a:solidFill>
              </a:rPr>
              <a:t>One of the Africa RISING farmers in the Northern Region taking a mini-video of the maize shelling machines. When asked what he intends to do, he quickly replied </a:t>
            </a:r>
            <a:r>
              <a:rPr lang="en-US" b="1" i="1" dirty="0">
                <a:solidFill>
                  <a:schemeClr val="bg1">
                    <a:lumMod val="50000"/>
                  </a:schemeClr>
                </a:solidFill>
              </a:rPr>
              <a:t>“I am taking this video to show the people in my village the advantages of saving time and labor while using these machines”</a:t>
            </a:r>
          </a:p>
          <a:p>
            <a:endParaRPr lang="en-US" b="1" dirty="0">
              <a:solidFill>
                <a:prstClr val="black"/>
              </a:solidFill>
            </a:endParaRPr>
          </a:p>
          <a:p>
            <a:r>
              <a:rPr lang="en-US" b="1" dirty="0">
                <a:solidFill>
                  <a:prstClr val="black"/>
                </a:solidFill>
              </a:rPr>
              <a:t>Right: </a:t>
            </a:r>
            <a:r>
              <a:rPr lang="en-US" dirty="0">
                <a:solidFill>
                  <a:prstClr val="black"/>
                </a:solidFill>
              </a:rPr>
              <a:t>One of the farmers who went through training last year demonstrating to another farmer how to operate the maize shelling machine.</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010365" y="1750972"/>
            <a:ext cx="6858000" cy="333375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762918" y="1771006"/>
            <a:ext cx="6858000" cy="3333750"/>
          </a:xfrm>
          <a:prstGeom prst="rect">
            <a:avLst/>
          </a:prstGeom>
        </p:spPr>
      </p:pic>
    </p:spTree>
    <p:extLst>
      <p:ext uri="{BB962C8B-B14F-4D97-AF65-F5344CB8AC3E}">
        <p14:creationId xmlns:p14="http://schemas.microsoft.com/office/powerpoint/2010/main" val="509854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A40D0AB-FD2B-433B-BC83-39B01D36CBE5}"/>
              </a:ext>
            </a:extLst>
          </p:cNvPr>
          <p:cNvSpPr txBox="1"/>
          <p:nvPr/>
        </p:nvSpPr>
        <p:spPr>
          <a:xfrm>
            <a:off x="0" y="4437112"/>
            <a:ext cx="4283968" cy="2031325"/>
          </a:xfrm>
          <a:prstGeom prst="rect">
            <a:avLst/>
          </a:prstGeom>
          <a:noFill/>
        </p:spPr>
        <p:txBody>
          <a:bodyPr wrap="square" rtlCol="0">
            <a:spAutoFit/>
          </a:bodyPr>
          <a:lstStyle/>
          <a:p>
            <a:r>
              <a:rPr lang="en-US" b="1" dirty="0"/>
              <a:t>Top:</a:t>
            </a:r>
          </a:p>
          <a:p>
            <a:r>
              <a:rPr lang="en-US" dirty="0"/>
              <a:t>Women in the Northern Region learning how to operate the maize shelling machine.</a:t>
            </a:r>
          </a:p>
          <a:p>
            <a:r>
              <a:rPr lang="en-US" dirty="0"/>
              <a:t> </a:t>
            </a:r>
          </a:p>
          <a:p>
            <a:r>
              <a:rPr lang="en-US" b="1" dirty="0"/>
              <a:t>Bottom right:</a:t>
            </a:r>
          </a:p>
          <a:p>
            <a:r>
              <a:rPr lang="en-US" dirty="0"/>
              <a:t>Men in the Northern Region learning how to operate the maize shelling machine.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44450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03996" y="4445000"/>
            <a:ext cx="4940004" cy="2401547"/>
          </a:xfrm>
          <a:prstGeom prst="rect">
            <a:avLst/>
          </a:prstGeom>
        </p:spPr>
      </p:pic>
    </p:spTree>
    <p:extLst>
      <p:ext uri="{BB962C8B-B14F-4D97-AF65-F5344CB8AC3E}">
        <p14:creationId xmlns:p14="http://schemas.microsoft.com/office/powerpoint/2010/main" val="4008544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3122" y="-14067"/>
            <a:ext cx="6709398" cy="6858000"/>
          </a:xfrm>
          <a:prstGeom prst="rect">
            <a:avLst/>
          </a:prstGeom>
        </p:spPr>
      </p:pic>
      <p:sp>
        <p:nvSpPr>
          <p:cNvPr id="6" name="TextBox 5">
            <a:extLst>
              <a:ext uri="{FF2B5EF4-FFF2-40B4-BE49-F238E27FC236}">
                <a16:creationId xmlns:a16="http://schemas.microsoft.com/office/drawing/2014/main" id="{EC8B0119-C71B-4E24-9C14-9D816E1FAE13}"/>
              </a:ext>
            </a:extLst>
          </p:cNvPr>
          <p:cNvSpPr txBox="1"/>
          <p:nvPr/>
        </p:nvSpPr>
        <p:spPr>
          <a:xfrm>
            <a:off x="43872" y="184572"/>
            <a:ext cx="2499250" cy="2308324"/>
          </a:xfrm>
          <a:prstGeom prst="rect">
            <a:avLst/>
          </a:prstGeom>
          <a:noFill/>
        </p:spPr>
        <p:txBody>
          <a:bodyPr wrap="square" rtlCol="0">
            <a:spAutoFit/>
          </a:bodyPr>
          <a:lstStyle/>
          <a:p>
            <a:r>
              <a:rPr lang="en-US" b="1" dirty="0">
                <a:solidFill>
                  <a:prstClr val="black"/>
                </a:solidFill>
              </a:rPr>
              <a:t>Let us give this a try:</a:t>
            </a:r>
          </a:p>
          <a:p>
            <a:r>
              <a:rPr lang="en-US" dirty="0">
                <a:solidFill>
                  <a:prstClr val="black"/>
                </a:solidFill>
              </a:rPr>
              <a:t>Women farmers successfully operate the maize shelling machine by timing the throttle and choke release. </a:t>
            </a:r>
          </a:p>
          <a:p>
            <a:r>
              <a:rPr lang="en-US" dirty="0">
                <a:solidFill>
                  <a:prstClr val="black"/>
                </a:solidFill>
              </a:rPr>
              <a:t>The machine can be operated by 1 person.</a:t>
            </a:r>
            <a:endParaRPr lang="en-US"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r="7861"/>
          <a:stretch/>
        </p:blipFill>
        <p:spPr>
          <a:xfrm rot="5400000">
            <a:off x="-794643" y="3678981"/>
            <a:ext cx="4104778" cy="2164011"/>
          </a:xfrm>
          <a:prstGeom prst="rect">
            <a:avLst/>
          </a:prstGeom>
        </p:spPr>
      </p:pic>
    </p:spTree>
    <p:extLst>
      <p:ext uri="{BB962C8B-B14F-4D97-AF65-F5344CB8AC3E}">
        <p14:creationId xmlns:p14="http://schemas.microsoft.com/office/powerpoint/2010/main" val="5582304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RISING_presentation_template_Global">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3" id="{ED7DE2DF-E474-4BAC-9361-5826CB4712A3}" vid="{C8A89AE2-0F92-40D4-A237-911D7B474A71}"/>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3" id="{ED7DE2DF-E474-4BAC-9361-5826CB4712A3}" vid="{1374483B-9A9E-4D79-9057-3943A17399E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14014</TotalTime>
  <Words>1993</Words>
  <Application>Microsoft Macintosh PowerPoint</Application>
  <PresentationFormat>On-screen Show (4:3)</PresentationFormat>
  <Paragraphs>234</Paragraphs>
  <Slides>23</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Arial</vt:lpstr>
      <vt:lpstr>Calibri</vt:lpstr>
      <vt:lpstr>Gill Sans</vt:lpstr>
      <vt:lpstr>Wingdings</vt:lpstr>
      <vt:lpstr>AfricaRISING_presentation_template_Global</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Africa RISING CGIAR partners in West Africa</vt:lpstr>
      <vt:lpstr>Africa RISING national partners in West Africa</vt:lpstr>
      <vt:lpstr>Africa RISING national partners in West Africa</vt:lpstr>
      <vt:lpstr>Africa RISING national partners in West Africa</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Audifas</dc:creator>
  <cp:lastModifiedBy>Jonathan Odhong', IITA</cp:lastModifiedBy>
  <cp:revision>406</cp:revision>
  <cp:lastPrinted>2018-12-15T13:26:54Z</cp:lastPrinted>
  <dcterms:created xsi:type="dcterms:W3CDTF">2017-06-12T17:46:54Z</dcterms:created>
  <dcterms:modified xsi:type="dcterms:W3CDTF">2019-02-13T13:32:10Z</dcterms:modified>
</cp:coreProperties>
</file>